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350" r:id="rId5"/>
    <p:sldId id="259" r:id="rId6"/>
    <p:sldId id="260" r:id="rId7"/>
    <p:sldId id="261" r:id="rId8"/>
    <p:sldId id="351" r:id="rId9"/>
    <p:sldId id="337" r:id="rId10"/>
    <p:sldId id="342" r:id="rId11"/>
    <p:sldId id="352" r:id="rId12"/>
    <p:sldId id="339" r:id="rId13"/>
    <p:sldId id="348" r:id="rId14"/>
    <p:sldId id="340" r:id="rId15"/>
    <p:sldId id="343" r:id="rId16"/>
    <p:sldId id="344" r:id="rId17"/>
    <p:sldId id="345" r:id="rId18"/>
    <p:sldId id="264" r:id="rId19"/>
    <p:sldId id="346" r:id="rId20"/>
    <p:sldId id="349" r:id="rId21"/>
    <p:sldId id="267" r:id="rId22"/>
    <p:sldId id="268" r:id="rId23"/>
    <p:sldId id="270" r:id="rId24"/>
  </p:sldIdLst>
  <p:sldSz cx="12192000" cy="6858000"/>
  <p:notesSz cx="6858000" cy="9144000"/>
  <p:embeddedFontLst>
    <p:embeddedFont>
      <p:font typeface="Gill Sans" panose="020B0600070205080204" charset="0"/>
      <p:regular r:id="rId26"/>
      <p:bold r:id="rId27"/>
    </p:embeddedFont>
    <p:embeddedFont>
      <p:font typeface="Open Sans" panose="020B0606030504020204" pitchFamily="34" charset="0"/>
      <p:regular r:id="rId28"/>
      <p:bold r:id="rId29"/>
      <p:italic r:id="rId30"/>
      <p:boldItalic r:id="rId31"/>
    </p:embeddedFont>
    <p:embeddedFont>
      <p:font typeface="Sniglet" panose="020B0600070205080204" charset="0"/>
      <p:regular r:id="rId32"/>
      <p:bold r:id="rId33"/>
      <p:italic r:id="rId34"/>
      <p:boldItalic r:id="rId35"/>
    </p:embeddedFont>
    <p:embeddedFont>
      <p:font typeface="Work Sans"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HD/K0Vb+OMBvk8HTgOORbtidI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A0813-7C77-11B1-9B6D-AD03FE217FE8}" v="9" dt="2025-09-26T12:58:14.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2"/>
    <p:restoredTop sz="72458"/>
  </p:normalViewPr>
  <p:slideViewPr>
    <p:cSldViewPr snapToGrid="0">
      <p:cViewPr varScale="1">
        <p:scale>
          <a:sx n="80" d="100"/>
          <a:sy n="80" d="100"/>
        </p:scale>
        <p:origin x="16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Vinger" userId="S::max.vinger@ungaforskare.se::36b2d572-88f2-45c0-bccf-08f0eb70d787" providerId="AD" clId="Web-{CA1A0813-7C77-11B1-9B6D-AD03FE217FE8}"/>
    <pc:docChg chg="modSld">
      <pc:chgData name="Max Vinger" userId="S::max.vinger@ungaforskare.se::36b2d572-88f2-45c0-bccf-08f0eb70d787" providerId="AD" clId="Web-{CA1A0813-7C77-11B1-9B6D-AD03FE217FE8}" dt="2025-09-26T12:58:14.782" v="27" actId="1076"/>
      <pc:docMkLst>
        <pc:docMk/>
      </pc:docMkLst>
      <pc:sldChg chg="modNotes">
        <pc:chgData name="Max Vinger" userId="S::max.vinger@ungaforskare.se::36b2d572-88f2-45c0-bccf-08f0eb70d787" providerId="AD" clId="Web-{CA1A0813-7C77-11B1-9B6D-AD03FE217FE8}" dt="2025-09-26T12:55:54.702" v="0"/>
        <pc:sldMkLst>
          <pc:docMk/>
          <pc:sldMk cId="0" sldId="337"/>
        </pc:sldMkLst>
      </pc:sldChg>
      <pc:sldChg chg="addSp delSp modSp delAnim modNotes">
        <pc:chgData name="Max Vinger" userId="S::max.vinger@ungaforskare.se::36b2d572-88f2-45c0-bccf-08f0eb70d787" providerId="AD" clId="Web-{CA1A0813-7C77-11B1-9B6D-AD03FE217FE8}" dt="2025-09-26T12:58:14.782" v="27" actId="1076"/>
        <pc:sldMkLst>
          <pc:docMk/>
          <pc:sldMk cId="0" sldId="338"/>
        </pc:sldMkLst>
        <pc:picChg chg="add mod">
          <ac:chgData name="Max Vinger" userId="S::max.vinger@ungaforskare.se::36b2d572-88f2-45c0-bccf-08f0eb70d787" providerId="AD" clId="Web-{CA1A0813-7C77-11B1-9B6D-AD03FE217FE8}" dt="2025-09-26T12:58:14.782" v="27" actId="1076"/>
          <ac:picMkLst>
            <pc:docMk/>
            <pc:sldMk cId="0" sldId="338"/>
            <ac:picMk id="2" creationId="{97535EBD-02B4-2D4E-F649-68D35AC578B7}"/>
          </ac:picMkLst>
        </pc:picChg>
        <pc:picChg chg="del">
          <ac:chgData name="Max Vinger" userId="S::max.vinger@ungaforskare.se::36b2d572-88f2-45c0-bccf-08f0eb70d787" providerId="AD" clId="Web-{CA1A0813-7C77-11B1-9B6D-AD03FE217FE8}" dt="2025-09-26T12:58:00.188" v="23"/>
          <ac:picMkLst>
            <pc:docMk/>
            <pc:sldMk cId="0" sldId="338"/>
            <ac:picMk id="180" creationId="{00000000-0000-0000-0000-000000000000}"/>
          </ac:picMkLst>
        </pc:picChg>
      </pc:sldChg>
    </pc:docChg>
  </pc:docChgLst>
  <pc:docChgLst>
    <pc:chgData name="Martina Sandgren" userId="S::martina.sandgren@ungaforskare.se::60713179-63e5-4978-9bcc-05c8ec5ad8db" providerId="AD" clId="Web-{DBBFCA2B-8E08-DC74-1F03-B936D2FC55AA}"/>
    <pc:docChg chg="delSld">
      <pc:chgData name="Martina Sandgren" userId="S::martina.sandgren@ungaforskare.se::60713179-63e5-4978-9bcc-05c8ec5ad8db" providerId="AD" clId="Web-{DBBFCA2B-8E08-DC74-1F03-B936D2FC55AA}" dt="2025-09-17T19:38:27.243"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ybersecurityacademy.se/fritiden/communit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64448EED-18D5-6901-EAB6-EAA3A7427B41}"/>
            </a:ext>
          </a:extLst>
        </p:cNvPr>
        <p:cNvGrpSpPr/>
        <p:nvPr/>
      </p:nvGrpSpPr>
      <p:grpSpPr>
        <a:xfrm>
          <a:off x="0" y="0"/>
          <a:ext cx="0" cy="0"/>
          <a:chOff x="0" y="0"/>
          <a:chExt cx="0" cy="0"/>
        </a:xfrm>
      </p:grpSpPr>
      <p:sp>
        <p:nvSpPr>
          <p:cNvPr id="252" name="Google Shape;252;p31:notes">
            <a:extLst>
              <a:ext uri="{FF2B5EF4-FFF2-40B4-BE49-F238E27FC236}">
                <a16:creationId xmlns:a16="http://schemas.microsoft.com/office/drawing/2014/main" id="{4CA42AF9-520B-2DD1-A48B-09CD07A09CA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b="1" dirty="0"/>
              <a:t>Börja presentera dagens ämne och hälsa </a:t>
            </a:r>
            <a:r>
              <a:rPr lang="sv-SE" b="1" dirty="0" err="1"/>
              <a:t>välkommna</a:t>
            </a:r>
            <a:endParaRPr lang="sv-SE" b="1" dirty="0"/>
          </a:p>
          <a:p>
            <a:pPr marL="0" lvl="0" indent="0" algn="l" rtl="0">
              <a:lnSpc>
                <a:spcPct val="100000"/>
              </a:lnSpc>
              <a:spcBef>
                <a:spcPts val="0"/>
              </a:spcBef>
              <a:spcAft>
                <a:spcPts val="0"/>
              </a:spcAft>
              <a:buSzPts val="1400"/>
              <a:buNone/>
            </a:pPr>
            <a:r>
              <a:rPr lang="sv-SE" i="1" dirty="0"/>
              <a:t>Hej allesammans!</a:t>
            </a:r>
            <a:br>
              <a:rPr lang="sv-SE" i="1" dirty="0"/>
            </a:br>
            <a:r>
              <a:rPr lang="sv-SE" i="1" dirty="0"/>
              <a:t>Idag ska vi prata om cybersäkerhet och hur vi kan var mer säkra online. </a:t>
            </a:r>
          </a:p>
          <a:p>
            <a:pPr marL="0" lvl="0" indent="0" algn="l" rtl="0">
              <a:lnSpc>
                <a:spcPct val="100000"/>
              </a:lnSpc>
              <a:spcBef>
                <a:spcPts val="0"/>
              </a:spcBef>
              <a:spcAft>
                <a:spcPts val="0"/>
              </a:spcAft>
              <a:buSzPts val="1400"/>
              <a:buNone/>
            </a:pPr>
            <a:endParaRPr lang="sv-SE" sz="1200" b="0" i="1"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sv-SE" sz="1200" b="0" i="1" u="none" strike="noStrike" cap="none" dirty="0">
                <a:solidFill>
                  <a:schemeClr val="dk1"/>
                </a:solidFill>
                <a:effectLst/>
                <a:latin typeface="Calibri"/>
                <a:ea typeface="Calibri"/>
                <a:cs typeface="Calibri"/>
                <a:sym typeface="Calibri"/>
              </a:rPr>
              <a:t>Vi kommer börja med att prata om digitala spår – alltså de spår vi lämnar efter oss på nätet. Det här hänger tätt ihop med cybersäkerhet som vi kommer se snart.</a:t>
            </a:r>
            <a:endParaRPr lang="sv-SE" i="1" dirty="0"/>
          </a:p>
          <a:p>
            <a:pPr marL="0" lvl="0" indent="0" algn="l" rtl="0">
              <a:lnSpc>
                <a:spcPct val="100000"/>
              </a:lnSpc>
              <a:spcBef>
                <a:spcPts val="0"/>
              </a:spcBef>
              <a:spcAft>
                <a:spcPts val="0"/>
              </a:spcAft>
              <a:buSzPts val="1400"/>
              <a:buNone/>
            </a:pPr>
            <a:endParaRPr dirty="0"/>
          </a:p>
        </p:txBody>
      </p:sp>
      <p:sp>
        <p:nvSpPr>
          <p:cNvPr id="253" name="Google Shape;253;p31:notes">
            <a:extLst>
              <a:ext uri="{FF2B5EF4-FFF2-40B4-BE49-F238E27FC236}">
                <a16:creationId xmlns:a16="http://schemas.microsoft.com/office/drawing/2014/main" id="{13570217-600B-F0A5-CD4D-9D3D6C122D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053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11719fc68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211719fc68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sv-SE" b="1" i="0" dirty="0" err="1"/>
              <a:t>Lightbeam</a:t>
            </a:r>
            <a:r>
              <a:rPr lang="sv-SE" b="1" i="0" dirty="0"/>
              <a:t>-demonstration, hur hemsidor kommunicerar i bakgrunden:</a:t>
            </a:r>
          </a:p>
          <a:p>
            <a:pPr marL="0" lvl="0" indent="0" algn="l" rtl="0">
              <a:lnSpc>
                <a:spcPct val="100000"/>
              </a:lnSpc>
              <a:spcBef>
                <a:spcPts val="0"/>
              </a:spcBef>
              <a:spcAft>
                <a:spcPts val="0"/>
              </a:spcAft>
              <a:buClr>
                <a:schemeClr val="dk1"/>
              </a:buClr>
              <a:buSzPts val="1400"/>
              <a:buFont typeface="Arial"/>
              <a:buNone/>
            </a:pPr>
            <a:endParaRPr b="1" i="0" dirty="0"/>
          </a:p>
          <a:p>
            <a:pPr marL="0" lvl="0" indent="0" algn="l" rtl="0">
              <a:lnSpc>
                <a:spcPct val="100000"/>
              </a:lnSpc>
              <a:spcBef>
                <a:spcPts val="0"/>
              </a:spcBef>
              <a:spcAft>
                <a:spcPts val="0"/>
              </a:spcAft>
              <a:buSzPts val="1400"/>
              <a:buNone/>
            </a:pPr>
            <a:r>
              <a:rPr lang="sv-SE" dirty="0"/>
              <a:t>Vi ska titta lite närmare på hur cookies interagerar med varandra med hjälp av ett program som heter </a:t>
            </a:r>
            <a:r>
              <a:rPr lang="sv-SE" dirty="0" err="1"/>
              <a:t>Lightbeam</a:t>
            </a:r>
            <a:r>
              <a:rPr lang="sv-SE" dirty="0"/>
              <a:t>. </a:t>
            </a:r>
          </a:p>
          <a:p>
            <a:pPr marL="171450" lvl="0" indent="-171450" algn="l" rtl="0">
              <a:lnSpc>
                <a:spcPct val="100000"/>
              </a:lnSpc>
              <a:spcBef>
                <a:spcPts val="0"/>
              </a:spcBef>
              <a:spcAft>
                <a:spcPts val="0"/>
              </a:spcAft>
              <a:buSzPts val="1400"/>
              <a:buFont typeface="Arial" panose="020B0604020202020204" pitchFamily="34" charset="0"/>
              <a:buChar char="•"/>
            </a:pPr>
            <a:r>
              <a:rPr lang="sv-SE" dirty="0"/>
              <a:t>När du öppnar en hemsida är det oftast inte bara den hemsidan som öppnas på din dator, den hemsidan du går in på kan i sin tur kalla på flera andra hemsidor. </a:t>
            </a:r>
          </a:p>
          <a:p>
            <a:pPr marL="171450" lvl="0" indent="-171450" algn="l" rtl="0">
              <a:lnSpc>
                <a:spcPct val="100000"/>
              </a:lnSpc>
              <a:spcBef>
                <a:spcPts val="0"/>
              </a:spcBef>
              <a:spcAft>
                <a:spcPts val="0"/>
              </a:spcAft>
              <a:buSzPts val="1400"/>
              <a:buFont typeface="Arial" panose="020B0604020202020204" pitchFamily="34" charset="0"/>
              <a:buChar char="•"/>
            </a:pPr>
            <a:r>
              <a:rPr lang="sv-SE" dirty="0"/>
              <a:t>Låt mig visa.</a:t>
            </a:r>
            <a:r>
              <a:rPr lang="sv-SE" i="1" dirty="0"/>
              <a:t> (starta filmen på sliden och berätta samtidigt som filmen visas:)</a:t>
            </a:r>
          </a:p>
          <a:p>
            <a:pPr marL="171450" lvl="0" indent="-171450" algn="l" rtl="0">
              <a:lnSpc>
                <a:spcPct val="100000"/>
              </a:lnSpc>
              <a:spcBef>
                <a:spcPts val="0"/>
              </a:spcBef>
              <a:spcAft>
                <a:spcPts val="0"/>
              </a:spcAft>
              <a:buSzPts val="1400"/>
              <a:buFont typeface="Arial" panose="020B0604020202020204" pitchFamily="34" charset="0"/>
              <a:buChar char="•"/>
            </a:pPr>
            <a:r>
              <a:rPr lang="sv-SE" dirty="0"/>
              <a:t>I </a:t>
            </a:r>
            <a:r>
              <a:rPr lang="sv-SE" dirty="0" err="1"/>
              <a:t>Lightbeam</a:t>
            </a:r>
            <a:r>
              <a:rPr lang="sv-SE" dirty="0"/>
              <a:t> kan vi spåra vad som händer när vi öppnar en hemsida. Om vi som exempel går in på </a:t>
            </a:r>
            <a:r>
              <a:rPr lang="sv-SE" dirty="0" err="1"/>
              <a:t>aftonbladet.se</a:t>
            </a:r>
            <a:r>
              <a:rPr lang="sv-SE" dirty="0"/>
              <a:t> kan vi se  </a:t>
            </a:r>
            <a:r>
              <a:rPr lang="sv-SE" dirty="0" err="1"/>
              <a:t>Lightbeam</a:t>
            </a:r>
            <a:r>
              <a:rPr lang="sv-SE" dirty="0"/>
              <a:t> hur hemsidan öppnas, men också en rad underdomäner: till exempel för analys, reklam, eller som här till exempel vädret. </a:t>
            </a:r>
          </a:p>
          <a:p>
            <a:pPr marL="171450" lvl="0" indent="-171450" algn="l" rtl="0">
              <a:lnSpc>
                <a:spcPct val="100000"/>
              </a:lnSpc>
              <a:spcBef>
                <a:spcPts val="0"/>
              </a:spcBef>
              <a:spcAft>
                <a:spcPts val="0"/>
              </a:spcAft>
              <a:buSzPts val="1400"/>
              <a:buFont typeface="Arial" panose="020B0604020202020204" pitchFamily="34" charset="0"/>
              <a:buChar char="•"/>
            </a:pPr>
            <a:r>
              <a:rPr lang="sv-SE" dirty="0"/>
              <a:t>Nu öppnar vi några fler sidor, som </a:t>
            </a:r>
            <a:r>
              <a:rPr lang="sv-SE" dirty="0" err="1"/>
              <a:t>svd.se</a:t>
            </a:r>
            <a:r>
              <a:rPr lang="sv-SE" dirty="0"/>
              <a:t> och </a:t>
            </a:r>
            <a:r>
              <a:rPr lang="sv-SE" dirty="0" err="1"/>
              <a:t>blocket.se</a:t>
            </a:r>
            <a:r>
              <a:rPr lang="sv-SE" dirty="0"/>
              <a:t>. Det kan vi nu se i </a:t>
            </a:r>
            <a:r>
              <a:rPr lang="sv-SE" dirty="0" err="1"/>
              <a:t>Lightbeam</a:t>
            </a:r>
            <a:r>
              <a:rPr lang="sv-SE" dirty="0"/>
              <a:t>, och att alla dessa sidor har kallat på flera underdomäner – som för analys och reklam.</a:t>
            </a:r>
          </a:p>
          <a:p>
            <a:pPr marL="171450" lvl="0" indent="-171450" algn="l" rtl="0">
              <a:lnSpc>
                <a:spcPct val="100000"/>
              </a:lnSpc>
              <a:spcBef>
                <a:spcPts val="0"/>
              </a:spcBef>
              <a:spcAft>
                <a:spcPts val="0"/>
              </a:spcAft>
              <a:buSzPts val="1400"/>
              <a:buFont typeface="Arial" panose="020B0604020202020204" pitchFamily="34" charset="0"/>
              <a:buChar char="•"/>
            </a:pPr>
            <a:r>
              <a:rPr lang="sv-SE" dirty="0"/>
              <a:t>Och i vissa fall - som här –delas dom där sidorna mellan dessa sidor. Det kan dessa hemsidor använda för att spåra oss mellan hemsidorna, genom att den här hemsidan i sig använder en cookie som finns representerad på alla dom här sidorna. </a:t>
            </a:r>
          </a:p>
          <a:p>
            <a:pPr marL="171450" lvl="0" indent="-171450" algn="l" rtl="0">
              <a:lnSpc>
                <a:spcPct val="100000"/>
              </a:lnSpc>
              <a:spcBef>
                <a:spcPts val="0"/>
              </a:spcBef>
              <a:spcAft>
                <a:spcPts val="0"/>
              </a:spcAft>
              <a:buSzPts val="1400"/>
              <a:buFont typeface="Arial" panose="020B0604020202020204" pitchFamily="34" charset="0"/>
              <a:buChar char="•"/>
            </a:pPr>
            <a:endParaRPr lang="sv-SE" dirty="0"/>
          </a:p>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227" name="Google Shape;227;g2211719fc68_0_2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64661741-1860-E6E5-3E7A-930D32D2B539}"/>
            </a:ext>
          </a:extLst>
        </p:cNvPr>
        <p:cNvGrpSpPr/>
        <p:nvPr/>
      </p:nvGrpSpPr>
      <p:grpSpPr>
        <a:xfrm>
          <a:off x="0" y="0"/>
          <a:ext cx="0" cy="0"/>
          <a:chOff x="0" y="0"/>
          <a:chExt cx="0" cy="0"/>
        </a:xfrm>
      </p:grpSpPr>
      <p:sp>
        <p:nvSpPr>
          <p:cNvPr id="185" name="Google Shape;185;g2211719fc68_0_1:notes">
            <a:extLst>
              <a:ext uri="{FF2B5EF4-FFF2-40B4-BE49-F238E27FC236}">
                <a16:creationId xmlns:a16="http://schemas.microsoft.com/office/drawing/2014/main" id="{D993E676-73AF-B84E-1FF9-E3736D734A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11719fc68_0_1:notes">
            <a:extLst>
              <a:ext uri="{FF2B5EF4-FFF2-40B4-BE49-F238E27FC236}">
                <a16:creationId xmlns:a16="http://schemas.microsoft.com/office/drawing/2014/main" id="{5791D7FF-8690-7791-C594-ABDC47B2FB3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200" b="1" i="0" dirty="0"/>
              <a:t>Fortsättning, om cookies 2</a:t>
            </a:r>
          </a:p>
          <a:p>
            <a:pPr marL="0" lvl="0" indent="0" algn="l" rtl="0">
              <a:lnSpc>
                <a:spcPct val="100000"/>
              </a:lnSpc>
              <a:spcBef>
                <a:spcPts val="0"/>
              </a:spcBef>
              <a:spcAft>
                <a:spcPts val="0"/>
              </a:spcAft>
              <a:buSzPts val="1400"/>
              <a:buNone/>
            </a:pPr>
            <a:endParaRPr lang="sv-SE" sz="1200" b="1" i="0" dirty="0"/>
          </a:p>
          <a:p>
            <a:pPr marL="0" lvl="0" indent="0" algn="l" rtl="0">
              <a:lnSpc>
                <a:spcPct val="100000"/>
              </a:lnSpc>
              <a:spcBef>
                <a:spcPts val="0"/>
              </a:spcBef>
              <a:spcAft>
                <a:spcPts val="0"/>
              </a:spcAft>
              <a:buSzPts val="1400"/>
              <a:buNone/>
            </a:pPr>
            <a:r>
              <a:rPr lang="sv-SE" sz="1200" b="1" i="0" dirty="0"/>
              <a:t>Hur kan man hantera sina cookies i webbläsaren?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dirty="0"/>
              <a:t>Cookies används </a:t>
            </a:r>
            <a:r>
              <a:rPr lang="sv-SE" sz="1200" dirty="0" err="1"/>
              <a:t>allstå</a:t>
            </a:r>
            <a:r>
              <a:rPr lang="sv-SE" sz="1200" dirty="0"/>
              <a:t> för att anpassa hemsidorna till oss, till exempel för att rikta reklam till just dig.</a:t>
            </a:r>
            <a:r>
              <a:rPr lang="sv-SE" dirty="0"/>
              <a:t> Det är därför plötsligt hela ditt flöde blir fullt med annonser för </a:t>
            </a:r>
            <a:r>
              <a:rPr lang="sv-SE" dirty="0" err="1"/>
              <a:t>sneakers</a:t>
            </a:r>
            <a:r>
              <a:rPr lang="sv-SE" dirty="0"/>
              <a:t> om du har googlat på det. </a:t>
            </a:r>
            <a:r>
              <a:rPr lang="en-SE" sz="1200" b="0" i="0" u="none" strike="noStrike" cap="none" dirty="0">
                <a:solidFill>
                  <a:schemeClr val="dk1"/>
                </a:solidFill>
                <a:effectLst/>
                <a:latin typeface="Calibri"/>
                <a:ea typeface="Calibri"/>
                <a:cs typeface="Calibri"/>
                <a:sym typeface="Calibri"/>
              </a:rPr>
              <a:t>Vår personliga information är skyddad genom bland annat GDPR på EU-nivå och lagen om elektronisk kommunikation (LEK) på Sverige-nivå. De säger bland annat att vi måste aktivt välja vad som ska sparas eller ej. (Källa: https://pts.se/internet-och-telefoni/kakor-cookies/)</a:t>
            </a:r>
          </a:p>
          <a:p>
            <a:pPr marL="0" lvl="0" indent="0" algn="l" rtl="0">
              <a:lnSpc>
                <a:spcPct val="100000"/>
              </a:lnSpc>
              <a:spcBef>
                <a:spcPts val="0"/>
              </a:spcBef>
              <a:spcAft>
                <a:spcPts val="0"/>
              </a:spcAft>
              <a:buSzPts val="1400"/>
              <a:buNone/>
            </a:pPr>
            <a:endParaRPr lang="sv-SE" dirty="0"/>
          </a:p>
          <a:p>
            <a:pPr marL="171450" lvl="0" indent="-171450" algn="l" rtl="0">
              <a:lnSpc>
                <a:spcPct val="100000"/>
              </a:lnSpc>
              <a:spcBef>
                <a:spcPts val="0"/>
              </a:spcBef>
              <a:spcAft>
                <a:spcPts val="0"/>
              </a:spcAft>
              <a:buClr>
                <a:schemeClr val="dk1"/>
              </a:buClr>
              <a:buSzPts val="1200"/>
              <a:buFont typeface="Arial"/>
              <a:buChar char="•"/>
            </a:pPr>
            <a:r>
              <a:rPr lang="sv-SE" dirty="0"/>
              <a:t>Man kan välja i din webbläsare om och hur kakor ska lagras. </a:t>
            </a:r>
            <a:r>
              <a:rPr lang="sv-SE" b="1" dirty="0"/>
              <a:t>Tryck för animation.</a:t>
            </a:r>
          </a:p>
          <a:p>
            <a:pPr marL="171450" lvl="0" indent="-171450" algn="l" rtl="0">
              <a:lnSpc>
                <a:spcPct val="100000"/>
              </a:lnSpc>
              <a:spcBef>
                <a:spcPts val="0"/>
              </a:spcBef>
              <a:spcAft>
                <a:spcPts val="0"/>
              </a:spcAft>
              <a:buClr>
                <a:schemeClr val="dk1"/>
              </a:buClr>
              <a:buSzPts val="1200"/>
              <a:buFont typeface="Arial"/>
              <a:buChar char="•"/>
            </a:pPr>
            <a:r>
              <a:rPr lang="sv-SE" dirty="0"/>
              <a:t>Detta exempel är för </a:t>
            </a:r>
            <a:r>
              <a:rPr lang="sv-SE" dirty="0" err="1"/>
              <a:t>google</a:t>
            </a:r>
            <a:r>
              <a:rPr lang="sv-SE" dirty="0"/>
              <a:t> </a:t>
            </a:r>
            <a:r>
              <a:rPr lang="sv-SE" dirty="0" err="1"/>
              <a:t>chrome</a:t>
            </a:r>
            <a:r>
              <a:rPr lang="sv-SE" dirty="0"/>
              <a:t>.</a:t>
            </a:r>
          </a:p>
          <a:p>
            <a:pPr marL="628650" lvl="1"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Gå in på: </a:t>
            </a:r>
            <a:r>
              <a:rPr lang="en-SE" sz="1050" b="0" i="1" u="none" strike="noStrike" cap="none" dirty="0">
                <a:solidFill>
                  <a:schemeClr val="dk1"/>
                </a:solidFill>
                <a:effectLst/>
                <a:latin typeface="Calibri"/>
                <a:ea typeface="Calibri"/>
                <a:cs typeface="Calibri"/>
                <a:sym typeface="Calibri"/>
              </a:rPr>
              <a:t>chrome://settings/privacy </a:t>
            </a:r>
            <a:r>
              <a:rPr lang="en-SE" sz="1200" b="0" i="0" u="none" strike="noStrike" cap="none" dirty="0">
                <a:solidFill>
                  <a:schemeClr val="dk1"/>
                </a:solidFill>
                <a:effectLst/>
                <a:latin typeface="Calibri"/>
                <a:ea typeface="Calibri"/>
                <a:cs typeface="Calibri"/>
                <a:sym typeface="Calibri"/>
              </a:rPr>
              <a:t>eller klicka på chrome-menyn.</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Klicks på </a:t>
            </a:r>
            <a:r>
              <a:rPr lang="en-SE" sz="1200" b="1" i="0" u="none" strike="noStrike" cap="none" dirty="0">
                <a:solidFill>
                  <a:schemeClr val="dk1"/>
                </a:solidFill>
                <a:effectLst/>
                <a:latin typeface="Calibri"/>
                <a:ea typeface="Calibri"/>
                <a:cs typeface="Calibri"/>
                <a:sym typeface="Calibri"/>
              </a:rPr>
              <a:t>Inställningar</a:t>
            </a:r>
            <a:r>
              <a:rPr lang="en-SE" sz="1200" b="0" i="0" u="none" strike="noStrike" cap="none" dirty="0">
                <a:solidFill>
                  <a:schemeClr val="dk1"/>
                </a:solidFill>
                <a:effectLst/>
                <a:latin typeface="Calibri"/>
                <a:ea typeface="Calibri"/>
                <a:cs typeface="Calibri"/>
                <a:sym typeface="Calibri"/>
              </a:rPr>
              <a:t> eller Settings (engelska) i menyn</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Välj </a:t>
            </a:r>
            <a:r>
              <a:rPr lang="en-SE" sz="1200" b="1" i="0" u="none" strike="noStrike" cap="none" dirty="0">
                <a:solidFill>
                  <a:schemeClr val="dk1"/>
                </a:solidFill>
                <a:effectLst/>
                <a:latin typeface="Calibri"/>
                <a:ea typeface="Calibri"/>
                <a:cs typeface="Calibri"/>
                <a:sym typeface="Calibri"/>
              </a:rPr>
              <a:t>Sekretess och säkerhet </a:t>
            </a:r>
            <a:r>
              <a:rPr lang="en-SE" sz="1200" b="0" i="0" u="none" strike="noStrike" cap="none" dirty="0">
                <a:solidFill>
                  <a:schemeClr val="dk1"/>
                </a:solidFill>
                <a:effectLst/>
                <a:latin typeface="Calibri"/>
                <a:ea typeface="Calibri"/>
                <a:cs typeface="Calibri"/>
                <a:sym typeface="Calibri"/>
              </a:rPr>
              <a:t>(Privacy and security).</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Calibri"/>
                <a:ea typeface="Calibri"/>
                <a:cs typeface="Calibri"/>
                <a:sym typeface="Calibri"/>
              </a:rPr>
              <a:t>Klicka </a:t>
            </a:r>
            <a:r>
              <a:rPr lang="en-US" sz="1200" b="0" i="0" u="none" strike="noStrike" cap="none" dirty="0" err="1">
                <a:solidFill>
                  <a:schemeClr val="dk1"/>
                </a:solidFill>
                <a:effectLst/>
                <a:latin typeface="Calibri"/>
                <a:ea typeface="Calibri"/>
                <a:cs typeface="Calibri"/>
                <a:sym typeface="Calibri"/>
              </a:rPr>
              <a:t>på</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a:solidFill>
                  <a:schemeClr val="dk1"/>
                </a:solidFill>
                <a:effectLst/>
                <a:latin typeface="Calibri"/>
                <a:ea typeface="Calibri"/>
                <a:cs typeface="Calibri"/>
                <a:sym typeface="Calibri"/>
              </a:rPr>
              <a:t>Cookies </a:t>
            </a:r>
            <a:r>
              <a:rPr lang="en-US" sz="1200" b="1" i="0" u="none" strike="noStrike" cap="none" dirty="0" err="1">
                <a:solidFill>
                  <a:schemeClr val="dk1"/>
                </a:solidFill>
                <a:effectLst/>
                <a:latin typeface="Calibri"/>
                <a:ea typeface="Calibri"/>
                <a:cs typeface="Calibri"/>
                <a:sym typeface="Calibri"/>
              </a:rPr>
              <a:t>och</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annan</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webbplatsdata</a:t>
            </a:r>
            <a:r>
              <a:rPr lang="en-US" sz="1200" b="0" i="0" u="none" strike="noStrike" cap="none" dirty="0">
                <a:solidFill>
                  <a:schemeClr val="dk1"/>
                </a:solidFill>
                <a:effectLst/>
                <a:latin typeface="Calibri"/>
                <a:ea typeface="Calibri"/>
                <a:cs typeface="Calibri"/>
                <a:sym typeface="Calibri"/>
              </a:rPr>
              <a:t> (Cookies and other site data).</a:t>
            </a:r>
            <a:endParaRPr lang="en-SE" sz="1400" b="0" i="0" u="none" strike="noStrike" cap="none" dirty="0">
              <a:solidFill>
                <a:schemeClr val="dk1"/>
              </a:solidFill>
              <a:effectLst/>
              <a:latin typeface="Calibri"/>
              <a:ea typeface="Calibri"/>
              <a:cs typeface="Calibri"/>
              <a:sym typeface="Calibri"/>
            </a:endParaRPr>
          </a:p>
          <a:p>
            <a:pPr marL="1085850" lvl="2"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Här kan du:</a:t>
            </a:r>
            <a:endParaRPr lang="en-SE" sz="1400" b="0" i="0" u="none" strike="noStrike" cap="none" dirty="0">
              <a:solidFill>
                <a:schemeClr val="dk1"/>
              </a:solidFill>
              <a:effectLst/>
              <a:latin typeface="Calibri"/>
              <a:ea typeface="Calibri"/>
              <a:cs typeface="Calibri"/>
              <a:sym typeface="Calibri"/>
            </a:endParaRPr>
          </a:p>
          <a:p>
            <a:pPr marL="1543050" lvl="3"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effectLst/>
                <a:latin typeface="Calibri"/>
                <a:ea typeface="Calibri"/>
                <a:cs typeface="Calibri"/>
                <a:sym typeface="Calibri"/>
              </a:rPr>
              <a:t>Tillåta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alla</a:t>
            </a:r>
            <a:r>
              <a:rPr lang="en-US" sz="1200" b="0" i="0" u="none" strike="noStrike" cap="none" dirty="0">
                <a:solidFill>
                  <a:schemeClr val="dk1"/>
                </a:solidFill>
                <a:effectLst/>
                <a:latin typeface="Calibri"/>
                <a:ea typeface="Calibri"/>
                <a:cs typeface="Calibri"/>
                <a:sym typeface="Calibri"/>
              </a:rPr>
              <a:t> cookies (Allow all cookies)</a:t>
            </a:r>
            <a:endParaRPr lang="en-SE" sz="1400" b="0" i="0" u="none" strike="noStrike" cap="none" dirty="0">
              <a:solidFill>
                <a:schemeClr val="dk1"/>
              </a:solidFill>
              <a:effectLst/>
              <a:latin typeface="Calibri"/>
              <a:ea typeface="Calibri"/>
              <a:cs typeface="Calibri"/>
              <a:sym typeface="Calibri"/>
            </a:endParaRPr>
          </a:p>
          <a:p>
            <a:pPr marL="1543050" lvl="3"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effectLst/>
                <a:latin typeface="Calibri"/>
                <a:ea typeface="Calibri"/>
                <a:cs typeface="Calibri"/>
                <a:sym typeface="Calibri"/>
              </a:rPr>
              <a:t>Blockera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tredje</a:t>
            </a:r>
            <a:r>
              <a:rPr lang="en-US" sz="1200" b="0" i="0" u="none" strike="noStrike" cap="none" dirty="0">
                <a:solidFill>
                  <a:schemeClr val="dk1"/>
                </a:solidFill>
                <a:effectLst/>
                <a:latin typeface="Calibri"/>
                <a:ea typeface="Calibri"/>
                <a:cs typeface="Calibri"/>
                <a:sym typeface="Calibri"/>
              </a:rPr>
              <a:t> parts cookies (Block third-party cookies)</a:t>
            </a:r>
            <a:endParaRPr lang="en-SE" sz="1400" b="0" i="0" u="none" strike="noStrike" cap="none" dirty="0">
              <a:solidFill>
                <a:schemeClr val="dk1"/>
              </a:solidFill>
              <a:effectLst/>
              <a:latin typeface="Calibri"/>
              <a:ea typeface="Calibri"/>
              <a:cs typeface="Calibri"/>
              <a:sym typeface="Calibri"/>
            </a:endParaRPr>
          </a:p>
          <a:p>
            <a:pPr marL="1543050" lvl="3"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effectLst/>
                <a:latin typeface="Calibri"/>
                <a:ea typeface="Calibri"/>
                <a:cs typeface="Calibri"/>
                <a:sym typeface="Calibri"/>
              </a:rPr>
              <a:t>Blockera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alla</a:t>
            </a:r>
            <a:r>
              <a:rPr lang="en-US" sz="1200" b="0" i="0" u="none" strike="noStrike" cap="none" dirty="0">
                <a:solidFill>
                  <a:schemeClr val="dk1"/>
                </a:solidFill>
                <a:effectLst/>
                <a:latin typeface="Calibri"/>
                <a:ea typeface="Calibri"/>
                <a:cs typeface="Calibri"/>
                <a:sym typeface="Calibri"/>
              </a:rPr>
              <a:t> cookies (Block all cookies)</a:t>
            </a:r>
            <a:endParaRPr lang="en-SE" sz="1400" b="0" i="0" u="none" strike="noStrike" cap="none" dirty="0">
              <a:solidFill>
                <a:schemeClr val="dk1"/>
              </a:solidFill>
              <a:effectLst/>
              <a:latin typeface="Calibri"/>
              <a:ea typeface="Calibri"/>
              <a:cs typeface="Calibri"/>
              <a:sym typeface="Calibri"/>
            </a:endParaRPr>
          </a:p>
          <a:p>
            <a:pPr marL="1543050" lvl="3"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Anpassa inställningar får specifika webbplatser.</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endParaRPr lang="sv-SE" b="1" i="1" dirty="0"/>
          </a:p>
          <a:p>
            <a:pPr marL="628650" lvl="1" indent="-171450" algn="l" rtl="0">
              <a:lnSpc>
                <a:spcPct val="100000"/>
              </a:lnSpc>
              <a:spcBef>
                <a:spcPts val="0"/>
              </a:spcBef>
              <a:spcAft>
                <a:spcPts val="0"/>
              </a:spcAft>
              <a:buClr>
                <a:schemeClr val="dk1"/>
              </a:buClr>
              <a:buSzPts val="1200"/>
              <a:buFont typeface="Arial"/>
              <a:buChar char="•"/>
            </a:pPr>
            <a:endParaRPr lang="sv-SE" dirty="0"/>
          </a:p>
          <a:p>
            <a:pPr marL="628650" lvl="1" indent="-171450" algn="l" rtl="0">
              <a:lnSpc>
                <a:spcPct val="100000"/>
              </a:lnSpc>
              <a:spcBef>
                <a:spcPts val="0"/>
              </a:spcBef>
              <a:spcAft>
                <a:spcPts val="0"/>
              </a:spcAft>
              <a:buClr>
                <a:schemeClr val="dk1"/>
              </a:buClr>
              <a:buSzPts val="1200"/>
              <a:buFont typeface="Arial"/>
              <a:buChar char="•"/>
            </a:pPr>
            <a:endParaRPr lang="sv-SE" dirty="0"/>
          </a:p>
          <a:p>
            <a:pPr marL="0" lvl="0" indent="0" algn="l" rtl="0">
              <a:lnSpc>
                <a:spcPct val="100000"/>
              </a:lnSpc>
              <a:spcBef>
                <a:spcPts val="0"/>
              </a:spcBef>
              <a:spcAft>
                <a:spcPts val="0"/>
              </a:spcAft>
              <a:buSzPts val="1400"/>
              <a:buNone/>
            </a:pPr>
            <a:endParaRPr dirty="0"/>
          </a:p>
        </p:txBody>
      </p:sp>
      <p:sp>
        <p:nvSpPr>
          <p:cNvPr id="187" name="Google Shape;187;g2211719fc68_0_1:notes">
            <a:extLst>
              <a:ext uri="{FF2B5EF4-FFF2-40B4-BE49-F238E27FC236}">
                <a16:creationId xmlns:a16="http://schemas.microsoft.com/office/drawing/2014/main" id="{F1E6B8FB-AA8F-E60F-EA25-7F0D834170D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11</a:t>
            </a:fld>
            <a:endParaRPr/>
          </a:p>
        </p:txBody>
      </p:sp>
    </p:spTree>
    <p:extLst>
      <p:ext uri="{BB962C8B-B14F-4D97-AF65-F5344CB8AC3E}">
        <p14:creationId xmlns:p14="http://schemas.microsoft.com/office/powerpoint/2010/main" val="318431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1764A33A-F9B5-FB27-9DBF-F4CC6A5CAA0F}"/>
            </a:ext>
          </a:extLst>
        </p:cNvPr>
        <p:cNvGrpSpPr/>
        <p:nvPr/>
      </p:nvGrpSpPr>
      <p:grpSpPr>
        <a:xfrm>
          <a:off x="0" y="0"/>
          <a:ext cx="0" cy="0"/>
          <a:chOff x="0" y="0"/>
          <a:chExt cx="0" cy="0"/>
        </a:xfrm>
      </p:grpSpPr>
      <p:sp>
        <p:nvSpPr>
          <p:cNvPr id="185" name="Google Shape;185;g2211719fc68_0_1:notes">
            <a:extLst>
              <a:ext uri="{FF2B5EF4-FFF2-40B4-BE49-F238E27FC236}">
                <a16:creationId xmlns:a16="http://schemas.microsoft.com/office/drawing/2014/main" id="{17AAB2FC-CBA2-117F-6BA7-B61E36C0A3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11719fc68_0_1:notes">
            <a:extLst>
              <a:ext uri="{FF2B5EF4-FFF2-40B4-BE49-F238E27FC236}">
                <a16:creationId xmlns:a16="http://schemas.microsoft.com/office/drawing/2014/main" id="{64719E07-6634-8A26-8BBA-A8F691471A8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fontAlgn="base"/>
            <a:r>
              <a:rPr lang="sv-SE" sz="1200" b="1" i="0" dirty="0"/>
              <a:t>Fortsättning, om cookies 2. </a:t>
            </a:r>
            <a:r>
              <a:rPr lang="sv-FI" sz="1200" b="0" i="0" u="none" strike="noStrike" cap="none" dirty="0">
                <a:solidFill>
                  <a:schemeClr val="dk1"/>
                </a:solidFill>
                <a:effectLst/>
                <a:latin typeface="Calibri"/>
                <a:ea typeface="Calibri"/>
                <a:cs typeface="Calibri"/>
                <a:sym typeface="Calibri"/>
              </a:rPr>
              <a:t>Man kan också hantera cookies direkt på en hemsidan. </a:t>
            </a:r>
            <a:endParaRPr lang="en-SE" sz="1400" b="0" i="0" u="none" strike="noStrike" cap="none" dirty="0">
              <a:solidFill>
                <a:schemeClr val="dk1"/>
              </a:solidFill>
              <a:effectLst/>
              <a:latin typeface="Calibri"/>
              <a:ea typeface="Calibri"/>
              <a:cs typeface="Calibri"/>
              <a:sym typeface="Calibri"/>
            </a:endParaRPr>
          </a:p>
          <a:p>
            <a:pPr lvl="0" fontAlgn="base">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Hemsidor kan göra det mer eller mindre krångligt att hantera cookies. Men viktigt att känna till är:</a:t>
            </a:r>
          </a:p>
          <a:p>
            <a:pPr lvl="1" fontAlgn="base">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Hemsidan måste direkt ha som alternativ att </a:t>
            </a:r>
            <a:r>
              <a:rPr lang="en-SE" sz="1200" b="1" i="0" u="none" strike="noStrike" cap="none" dirty="0">
                <a:solidFill>
                  <a:schemeClr val="dk1"/>
                </a:solidFill>
                <a:effectLst/>
                <a:latin typeface="Calibri"/>
                <a:ea typeface="Calibri"/>
                <a:cs typeface="Calibri"/>
                <a:sym typeface="Calibri"/>
              </a:rPr>
              <a:t>godkänna</a:t>
            </a:r>
            <a:r>
              <a:rPr lang="en-SE" sz="1200" b="0" i="0" u="none" strike="noStrike" cap="none" dirty="0">
                <a:solidFill>
                  <a:schemeClr val="dk1"/>
                </a:solidFill>
                <a:effectLst/>
                <a:latin typeface="Calibri"/>
                <a:ea typeface="Calibri"/>
                <a:cs typeface="Calibri"/>
                <a:sym typeface="Calibri"/>
              </a:rPr>
              <a:t> (agree) eller </a:t>
            </a:r>
            <a:r>
              <a:rPr lang="en-SE" sz="1200" b="1" i="0" u="none" strike="noStrike" cap="none" dirty="0">
                <a:solidFill>
                  <a:schemeClr val="dk1"/>
                </a:solidFill>
                <a:effectLst/>
                <a:latin typeface="Calibri"/>
                <a:ea typeface="Calibri"/>
                <a:cs typeface="Calibri"/>
                <a:sym typeface="Calibri"/>
              </a:rPr>
              <a:t>avisa</a:t>
            </a:r>
            <a:r>
              <a:rPr lang="en-SE" sz="1200" b="0" i="0" u="none" strike="noStrike" cap="none" dirty="0">
                <a:solidFill>
                  <a:schemeClr val="dk1"/>
                </a:solidFill>
                <a:effectLst/>
                <a:latin typeface="Calibri"/>
                <a:ea typeface="Calibri"/>
                <a:cs typeface="Calibri"/>
                <a:sym typeface="Calibri"/>
              </a:rPr>
              <a:t> (reject) alla valbara cookies.  </a:t>
            </a:r>
            <a:r>
              <a:rPr lang="sv-FI" sz="1200" b="0" i="0" u="none" strike="noStrike" cap="none" dirty="0">
                <a:solidFill>
                  <a:schemeClr val="dk1"/>
                </a:solidFill>
                <a:effectLst/>
                <a:latin typeface="Calibri"/>
                <a:ea typeface="Calibri"/>
                <a:cs typeface="Calibri"/>
                <a:sym typeface="Calibri"/>
              </a:rPr>
              <a:t>Men ibland så följer inte företag regler och så måste man göra det på ett krångligt sätt. 2022 dömde frankrike google på 150 miljoner euro för att de inte gav användaren alternativet att avvisa på en enkelt sätt. </a:t>
            </a:r>
            <a:r>
              <a:rPr lang="sv-FI" sz="900" b="0" i="0" u="none" strike="noStrike" cap="none" dirty="0">
                <a:solidFill>
                  <a:schemeClr val="dk1"/>
                </a:solidFill>
                <a:effectLst/>
                <a:latin typeface="Calibri"/>
                <a:ea typeface="Calibri"/>
                <a:cs typeface="Calibri"/>
                <a:sym typeface="Calibri"/>
              </a:rPr>
              <a:t>(källa: https://www.consentmanager.net/se/kunskap/cookie-banner-fel/)</a:t>
            </a:r>
            <a:endParaRPr lang="en-SE" sz="1400" b="0" i="0" u="none" strike="noStrike" cap="none" dirty="0">
              <a:solidFill>
                <a:schemeClr val="dk1"/>
              </a:solidFill>
              <a:effectLst/>
              <a:latin typeface="Calibri"/>
              <a:ea typeface="Calibri"/>
              <a:cs typeface="Calibri"/>
              <a:sym typeface="Calibri"/>
            </a:endParaRPr>
          </a:p>
          <a:p>
            <a:pPr lvl="1" fontAlgn="base">
              <a:buFont typeface="Arial" panose="020B0604020202020204" pitchFamily="34" charset="0"/>
              <a:buChar char="•"/>
            </a:pPr>
            <a:r>
              <a:rPr lang="sv-FI" sz="1200" b="0" i="0" u="none" strike="noStrike" cap="none" dirty="0">
                <a:solidFill>
                  <a:schemeClr val="dk1"/>
                </a:solidFill>
                <a:effectLst/>
                <a:latin typeface="Calibri"/>
                <a:ea typeface="Calibri"/>
                <a:cs typeface="Calibri"/>
                <a:sym typeface="Calibri"/>
              </a:rPr>
              <a:t>Det går att påverka ytterligare genom att man kan välja vissa specifika inställningar om man klickar på hantera cookies (manage cookies) eller går in på cookie-inställningar efteråt. Man måste ha möjlighet att ändra sig, även om man tackat ja en gång. </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87" name="Google Shape;187;g2211719fc68_0_1:notes">
            <a:extLst>
              <a:ext uri="{FF2B5EF4-FFF2-40B4-BE49-F238E27FC236}">
                <a16:creationId xmlns:a16="http://schemas.microsoft.com/office/drawing/2014/main" id="{A0CE85E5-2E35-0F6B-1F69-C2E12592ED0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12</a:t>
            </a:fld>
            <a:endParaRPr/>
          </a:p>
        </p:txBody>
      </p:sp>
    </p:spTree>
    <p:extLst>
      <p:ext uri="{BB962C8B-B14F-4D97-AF65-F5344CB8AC3E}">
        <p14:creationId xmlns:p14="http://schemas.microsoft.com/office/powerpoint/2010/main" val="78746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FFD81BAC-7199-11CA-4EC5-8DD220D58978}"/>
            </a:ext>
          </a:extLst>
        </p:cNvPr>
        <p:cNvGrpSpPr/>
        <p:nvPr/>
      </p:nvGrpSpPr>
      <p:grpSpPr>
        <a:xfrm>
          <a:off x="0" y="0"/>
          <a:ext cx="0" cy="0"/>
          <a:chOff x="0" y="0"/>
          <a:chExt cx="0" cy="0"/>
        </a:xfrm>
      </p:grpSpPr>
      <p:sp>
        <p:nvSpPr>
          <p:cNvPr id="185" name="Google Shape;185;g2211719fc68_0_1:notes">
            <a:extLst>
              <a:ext uri="{FF2B5EF4-FFF2-40B4-BE49-F238E27FC236}">
                <a16:creationId xmlns:a16="http://schemas.microsoft.com/office/drawing/2014/main" id="{AB18A138-EF44-52DD-6681-1D73E9D3B1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11719fc68_0_1:notes">
            <a:extLst>
              <a:ext uri="{FF2B5EF4-FFF2-40B4-BE49-F238E27FC236}">
                <a16:creationId xmlns:a16="http://schemas.microsoft.com/office/drawing/2014/main" id="{4E58FD26-AA00-8CA6-E3AC-9B62312304F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fontAlgn="base"/>
            <a:r>
              <a:rPr lang="sv-SE" sz="1200" b="1" i="0" dirty="0"/>
              <a:t>Fortsättning, om cookies. </a:t>
            </a:r>
          </a:p>
          <a:p>
            <a:pPr lvl="0" fontAlgn="base">
              <a:buFont typeface="Arial" panose="020B0604020202020204" pitchFamily="34" charset="0"/>
              <a:buChar char="•"/>
            </a:pPr>
            <a:r>
              <a:rPr lang="sv-SE" sz="1200" b="0" i="0" dirty="0"/>
              <a:t>Om man väljer att klicka på ”hantera cookies” eller cookie inställningar kan man bli överväldigad av massa text. Det finns dock viktig information att veta här och du kan ändra dig när som helst. </a:t>
            </a:r>
            <a:endParaRPr b="0" dirty="0"/>
          </a:p>
        </p:txBody>
      </p:sp>
      <p:sp>
        <p:nvSpPr>
          <p:cNvPr id="187" name="Google Shape;187;g2211719fc68_0_1:notes">
            <a:extLst>
              <a:ext uri="{FF2B5EF4-FFF2-40B4-BE49-F238E27FC236}">
                <a16:creationId xmlns:a16="http://schemas.microsoft.com/office/drawing/2014/main" id="{374F75D5-97D4-6DD4-5259-8B67446AC21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13</a:t>
            </a:fld>
            <a:endParaRPr/>
          </a:p>
        </p:txBody>
      </p:sp>
    </p:spTree>
    <p:extLst>
      <p:ext uri="{BB962C8B-B14F-4D97-AF65-F5344CB8AC3E}">
        <p14:creationId xmlns:p14="http://schemas.microsoft.com/office/powerpoint/2010/main" val="308034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E2FF9F08-05C5-AC83-B757-88970E73458C}"/>
            </a:ext>
          </a:extLst>
        </p:cNvPr>
        <p:cNvGrpSpPr/>
        <p:nvPr/>
      </p:nvGrpSpPr>
      <p:grpSpPr>
        <a:xfrm>
          <a:off x="0" y="0"/>
          <a:ext cx="0" cy="0"/>
          <a:chOff x="0" y="0"/>
          <a:chExt cx="0" cy="0"/>
        </a:xfrm>
      </p:grpSpPr>
      <p:sp>
        <p:nvSpPr>
          <p:cNvPr id="125" name="Google Shape;125;p7:notes">
            <a:extLst>
              <a:ext uri="{FF2B5EF4-FFF2-40B4-BE49-F238E27FC236}">
                <a16:creationId xmlns:a16="http://schemas.microsoft.com/office/drawing/2014/main" id="{7560F56D-E6B6-B528-51C8-D90FFFBE475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a:extLst>
              <a:ext uri="{FF2B5EF4-FFF2-40B4-BE49-F238E27FC236}">
                <a16:creationId xmlns:a16="http://schemas.microsoft.com/office/drawing/2014/main" id="{EB9A9119-F936-5DB3-6993-A4B89581A3B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15000"/>
              </a:lnSpc>
              <a:spcBef>
                <a:spcPts val="1200"/>
              </a:spcBef>
              <a:spcAft>
                <a:spcPts val="1200"/>
              </a:spcAft>
              <a:buClr>
                <a:schemeClr val="dk1"/>
              </a:buClr>
              <a:buSzPts val="1100"/>
              <a:buFont typeface="Arial"/>
              <a:buNone/>
            </a:pPr>
            <a:r>
              <a:rPr lang="sv-SE" sz="1200" b="0" i="1" u="none" strike="noStrike" cap="none" dirty="0">
                <a:solidFill>
                  <a:schemeClr val="dk1"/>
                </a:solidFill>
                <a:effectLst/>
                <a:latin typeface="Calibri"/>
                <a:cs typeface="Calibri"/>
                <a:sym typeface="Calibri"/>
              </a:rPr>
              <a:t>Man kan välja att göra övningen i diskussionsgrupper/bikupor eller som handuppräckningsövning med hjälp av </a:t>
            </a:r>
            <a:r>
              <a:rPr lang="sv-SE" sz="1200" b="0" i="1" u="none" strike="noStrike" cap="none" dirty="0" err="1">
                <a:solidFill>
                  <a:schemeClr val="dk1"/>
                </a:solidFill>
                <a:effectLst/>
                <a:latin typeface="Calibri"/>
                <a:cs typeface="Calibri"/>
                <a:sym typeface="Calibri"/>
              </a:rPr>
              <a:t>PowerPointen</a:t>
            </a:r>
            <a:r>
              <a:rPr lang="sv-SE" sz="1200" b="0" i="1" u="none" strike="noStrike" cap="none" dirty="0">
                <a:solidFill>
                  <a:schemeClr val="dk1"/>
                </a:solidFill>
                <a:effectLst/>
                <a:latin typeface="Calibri"/>
                <a:cs typeface="Calibri"/>
                <a:sym typeface="Calibri"/>
              </a:rPr>
              <a:t> beroende på tidsåtgång. </a:t>
            </a:r>
            <a:endParaRPr dirty="0"/>
          </a:p>
        </p:txBody>
      </p:sp>
      <p:sp>
        <p:nvSpPr>
          <p:cNvPr id="127" name="Google Shape;127;p7:notes">
            <a:extLst>
              <a:ext uri="{FF2B5EF4-FFF2-40B4-BE49-F238E27FC236}">
                <a16:creationId xmlns:a16="http://schemas.microsoft.com/office/drawing/2014/main" id="{A9EC37B0-D28E-CB26-2E23-843B27495F2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28703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a2469da01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1" i="0" u="none" strike="noStrike" cap="none" dirty="0">
                <a:solidFill>
                  <a:schemeClr val="dk1"/>
                </a:solidFill>
                <a:effectLst/>
                <a:latin typeface="Calibri"/>
                <a:ea typeface="Calibri"/>
                <a:cs typeface="Calibri"/>
                <a:sym typeface="Calibri"/>
              </a:rPr>
              <a:t>Övning 1 - "Finns det en affärsidé?":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FI"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0" i="0" u="none" strike="noStrike" cap="none" dirty="0">
                <a:solidFill>
                  <a:schemeClr val="dk1"/>
                </a:solidFill>
                <a:effectLst/>
                <a:latin typeface="Calibri"/>
                <a:ea typeface="Calibri"/>
                <a:cs typeface="Calibri"/>
                <a:sym typeface="Calibri"/>
              </a:rPr>
              <a:t>Finns det en speciell anledning till att inställningarna kan se så komplicerade ut och svårlästa?</a:t>
            </a:r>
            <a:r>
              <a:rPr lang="en-SE" sz="1200" b="0" i="0" u="none" strike="noStrike" cap="none" dirty="0">
                <a:solidFill>
                  <a:schemeClr val="dk1"/>
                </a:solidFill>
                <a:effectLst/>
                <a:latin typeface="Calibri"/>
                <a:ea typeface="Calibri"/>
                <a:cs typeface="Calibri"/>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100" b="0" i="0" u="none" strike="noStrike" cap="none" dirty="0">
                <a:solidFill>
                  <a:schemeClr val="dk1"/>
                </a:solidFill>
                <a:effectLst/>
                <a:latin typeface="Calibri"/>
                <a:ea typeface="Calibri"/>
                <a:cs typeface="Calibri"/>
                <a:sym typeface="Calibri"/>
              </a:rPr>
              <a:t>Ett alternativ kan vara att man inte orkar läsa igenom och därför väljer den enkla vägen ut. De vill ha informationen och räknar med att vi är lite lata. </a:t>
            </a:r>
            <a:endParaRPr lang="en-SE" sz="11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100" b="0" i="0" u="none" strike="noStrike" cap="none" dirty="0">
                <a:solidFill>
                  <a:schemeClr val="dk1"/>
                </a:solidFill>
                <a:effectLst/>
                <a:latin typeface="Calibri"/>
                <a:ea typeface="Calibri"/>
                <a:cs typeface="Calibri"/>
                <a:sym typeface="Calibri"/>
              </a:rPr>
              <a:t>En annan är att olika företag helt enkelt använder olika språk och har olika designs, men som kan skapa problem för användaren. </a:t>
            </a:r>
            <a:endParaRPr lang="en-SE" sz="11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100" b="0" i="0" u="none" strike="noStrike" cap="none" dirty="0">
                <a:solidFill>
                  <a:schemeClr val="dk1"/>
                </a:solidFill>
                <a:effectLst/>
                <a:latin typeface="Calibri"/>
                <a:ea typeface="Calibri"/>
                <a:cs typeface="Calibri"/>
                <a:sym typeface="Calibri"/>
              </a:rPr>
              <a:t>K</a:t>
            </a:r>
            <a:r>
              <a:rPr lang="sv-FI" sz="1100" b="0" i="0" u="none" strike="noStrike" cap="none" dirty="0">
                <a:solidFill>
                  <a:schemeClr val="dk1"/>
                </a:solidFill>
                <a:effectLst/>
                <a:latin typeface="Calibri"/>
                <a:ea typeface="Calibri"/>
                <a:cs typeface="Calibri"/>
                <a:sym typeface="Calibri"/>
              </a:rPr>
              <a:t>anske kan vara svårt som ung/barn att hålla koll på alla nya ord och beskrivningar. Det kan vara bra att be om hjälp om man behöver. Det kan vara viktigt att diskutera vad som är okej att göra som marknadsföring mot ett barn eller ej. </a:t>
            </a:r>
            <a:r>
              <a:rPr lang="en-SE" sz="1100" b="0" i="0" u="none" strike="noStrike" cap="none" dirty="0">
                <a:solidFill>
                  <a:schemeClr val="dk1"/>
                </a:solidFill>
                <a:effectLst/>
                <a:latin typeface="Calibri"/>
                <a:ea typeface="Calibri"/>
                <a:cs typeface="Calibri"/>
                <a:sym typeface="Calibri"/>
              </a:rPr>
              <a:t> </a:t>
            </a:r>
            <a:endParaRPr lang="en-SE"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78" name="Google Shape;178;g2ea2469da01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09C27977-8B5C-5AF9-0F73-8102FB99EE5A}"/>
            </a:ext>
          </a:extLst>
        </p:cNvPr>
        <p:cNvGrpSpPr/>
        <p:nvPr/>
      </p:nvGrpSpPr>
      <p:grpSpPr>
        <a:xfrm>
          <a:off x="0" y="0"/>
          <a:ext cx="0" cy="0"/>
          <a:chOff x="0" y="0"/>
          <a:chExt cx="0" cy="0"/>
        </a:xfrm>
      </p:grpSpPr>
      <p:sp>
        <p:nvSpPr>
          <p:cNvPr id="176" name="Google Shape;176;g2ea2469da01_0_4:notes">
            <a:extLst>
              <a:ext uri="{FF2B5EF4-FFF2-40B4-BE49-F238E27FC236}">
                <a16:creationId xmlns:a16="http://schemas.microsoft.com/office/drawing/2014/main" id="{DC9B3C5E-AB7D-C557-3C54-B2FCA318C5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a:extLst>
              <a:ext uri="{FF2B5EF4-FFF2-40B4-BE49-F238E27FC236}">
                <a16:creationId xmlns:a16="http://schemas.microsoft.com/office/drawing/2014/main" id="{5CF6DB12-F88B-1D97-0D67-97AD5A3A9B5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1" i="0" u="none" strike="noStrike" cap="none" dirty="0">
                <a:solidFill>
                  <a:schemeClr val="dk1"/>
                </a:solidFill>
                <a:effectLst/>
                <a:latin typeface="Calibri"/>
                <a:ea typeface="Calibri"/>
                <a:cs typeface="Calibri"/>
                <a:sym typeface="Calibri"/>
              </a:rPr>
              <a:t>Övning 2 - ”Vad är motivet med kakan?”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0" i="0" u="none" strike="noStrike" cap="none" dirty="0">
                <a:solidFill>
                  <a:schemeClr val="dk1"/>
                </a:solidFill>
                <a:effectLst/>
                <a:latin typeface="Calibri"/>
                <a:ea typeface="Calibri"/>
                <a:cs typeface="Calibri"/>
                <a:sym typeface="Calibri"/>
              </a:rPr>
              <a:t>Diskutera vad varje enskild aktör kan ha för motiv med att samla in kakor. Man kan arbeta i grupper eller </a:t>
            </a:r>
            <a:r>
              <a:rPr lang="sv-SE" sz="1200" b="0" i="0" u="none" strike="noStrike" cap="none" dirty="0">
                <a:solidFill>
                  <a:schemeClr val="dk1"/>
                </a:solidFill>
                <a:effectLst/>
                <a:latin typeface="Calibri"/>
                <a:ea typeface="Calibri"/>
                <a:cs typeface="Calibri"/>
                <a:sym typeface="Calibri"/>
              </a:rPr>
              <a:t>enskilt. </a:t>
            </a:r>
            <a:endParaRPr lang="en-SE" sz="1400" b="0" i="0" u="none" strike="noStrike" cap="none" dirty="0">
              <a:solidFill>
                <a:schemeClr val="dk1"/>
              </a:solidFill>
              <a:effectLst/>
              <a:latin typeface="Calibri"/>
              <a:ea typeface="Calibri"/>
              <a:cs typeface="Calibri"/>
              <a:sym typeface="Calibri"/>
            </a:endParaRPr>
          </a:p>
          <a:p>
            <a:pPr lvl="2" fontAlgn="base"/>
            <a:r>
              <a:rPr lang="sv-FI" sz="1200" b="0" i="0" u="none" strike="noStrike" cap="none" dirty="0">
                <a:solidFill>
                  <a:schemeClr val="dk1"/>
                </a:solidFill>
                <a:effectLst/>
                <a:latin typeface="Calibri"/>
                <a:ea typeface="Calibri"/>
                <a:cs typeface="Calibri"/>
                <a:sym typeface="Calibri"/>
              </a:rPr>
              <a:t>Vad skulle ett stadium kunna använda cookies för?</a:t>
            </a:r>
            <a:r>
              <a:rPr lang="en-SE" sz="1200" b="0" i="0" u="none" strike="noStrike" cap="none" dirty="0">
                <a:solidFill>
                  <a:schemeClr val="dk1"/>
                </a:solidFill>
                <a:effectLst/>
                <a:latin typeface="Calibri"/>
                <a:ea typeface="Calibri"/>
                <a:cs typeface="Calibri"/>
                <a:sym typeface="Calibri"/>
              </a:rPr>
              <a:t> (ta reda på vilka skor du lagt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varukorgen tidigare)</a:t>
            </a:r>
            <a:endParaRPr lang="en-SE" sz="1400" b="0" i="0" u="none" strike="noStrike" cap="none" dirty="0">
              <a:solidFill>
                <a:schemeClr val="dk1"/>
              </a:solidFill>
              <a:effectLst/>
              <a:latin typeface="Calibri"/>
              <a:ea typeface="Calibri"/>
              <a:cs typeface="Calibri"/>
              <a:sym typeface="Calibri"/>
            </a:endParaRPr>
          </a:p>
          <a:p>
            <a:pPr lvl="2" fontAlgn="base"/>
            <a:r>
              <a:rPr lang="sv-FI" sz="1200" b="0" i="0" u="none" strike="noStrike" cap="none" dirty="0">
                <a:solidFill>
                  <a:schemeClr val="dk1"/>
                </a:solidFill>
                <a:effectLst/>
                <a:latin typeface="Calibri"/>
                <a:ea typeface="Calibri"/>
                <a:cs typeface="Calibri"/>
                <a:sym typeface="Calibri"/>
              </a:rPr>
              <a:t>Vad skulle ett flygbolag kunna använda cookies för?</a:t>
            </a:r>
            <a:r>
              <a:rPr lang="en-SE" sz="1200" b="0" i="0" u="none" strike="noStrike" cap="none" dirty="0">
                <a:solidFill>
                  <a:schemeClr val="dk1"/>
                </a:solidFill>
                <a:effectLst/>
                <a:latin typeface="Calibri"/>
                <a:ea typeface="Calibri"/>
                <a:cs typeface="Calibri"/>
                <a:sym typeface="Calibri"/>
              </a:rPr>
              <a:t> (hålla koll på om du sökt på en flygresa till ett land tidigare, kanske för att anpassa priset)</a:t>
            </a:r>
            <a:endParaRPr lang="en-SE" sz="1400" b="0" i="0" u="none" strike="noStrike" cap="none" dirty="0">
              <a:solidFill>
                <a:schemeClr val="dk1"/>
              </a:solidFill>
              <a:effectLst/>
              <a:latin typeface="Calibri"/>
              <a:ea typeface="Calibri"/>
              <a:cs typeface="Calibri"/>
              <a:sym typeface="Calibri"/>
            </a:endParaRPr>
          </a:p>
          <a:p>
            <a:pPr lvl="2" fontAlgn="base"/>
            <a:r>
              <a:rPr lang="sv-FI" sz="1200" b="0" i="0" u="none" strike="noStrike" cap="none" dirty="0">
                <a:solidFill>
                  <a:schemeClr val="dk1"/>
                </a:solidFill>
                <a:effectLst/>
                <a:latin typeface="Calibri"/>
                <a:ea typeface="Calibri"/>
                <a:cs typeface="Calibri"/>
                <a:sym typeface="Calibri"/>
              </a:rPr>
              <a:t>Vad skulle Netflix kunna använda cookies för?</a:t>
            </a:r>
            <a:r>
              <a:rPr lang="en-SE" sz="1200" b="0" i="0" u="none" strike="noStrike" cap="none" dirty="0">
                <a:solidFill>
                  <a:schemeClr val="dk1"/>
                </a:solidFill>
                <a:effectLst/>
                <a:latin typeface="Calibri"/>
                <a:ea typeface="Calibri"/>
                <a:cs typeface="Calibri"/>
                <a:sym typeface="Calibri"/>
              </a:rPr>
              <a:t> (hålla koll på vart man kolla ifrån, vem som loggar in på kontot).</a:t>
            </a:r>
            <a:endParaRPr lang="en-SE" sz="1400" b="0" i="0" u="none" strike="noStrike" cap="none" dirty="0">
              <a:solidFill>
                <a:schemeClr val="dk1"/>
              </a:solidFill>
              <a:effectLst/>
              <a:latin typeface="Calibri"/>
              <a:ea typeface="Calibri"/>
              <a:cs typeface="Calibri"/>
              <a:sym typeface="Calibri"/>
            </a:endParaRPr>
          </a:p>
          <a:p>
            <a:pPr lvl="2" fontAlgn="base"/>
            <a:r>
              <a:rPr lang="sv-FI" sz="1200" b="0" i="0" u="none" strike="noStrike" cap="none" dirty="0">
                <a:solidFill>
                  <a:schemeClr val="dk1"/>
                </a:solidFill>
                <a:effectLst/>
                <a:latin typeface="Calibri"/>
                <a:ea typeface="Calibri"/>
                <a:cs typeface="Calibri"/>
                <a:sym typeface="Calibri"/>
              </a:rPr>
              <a:t>Vad skulle en hackare kunna använda cookies för? (De har kanske inte en hemsida själva, men de kan kan få tag på andra aktörers cookie-data och utnyttja dem genom svagheter i dem. Exempelvis genom något som kallas "session hijacking" vilket är en teknik där man i värsta fall kan utnyttja cookies för att låtsas vara en vanlig användare som bara vill logga in på sitt konto, och på så sätt kapa andras konton). </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78" name="Google Shape;178;g2ea2469da01_0_4:notes">
            <a:extLst>
              <a:ext uri="{FF2B5EF4-FFF2-40B4-BE49-F238E27FC236}">
                <a16:creationId xmlns:a16="http://schemas.microsoft.com/office/drawing/2014/main" id="{A04C2C96-97B1-7440-FD48-7370A59723B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83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37F150AA-27E4-1FAE-5211-A03BCDFDD4FA}"/>
            </a:ext>
          </a:extLst>
        </p:cNvPr>
        <p:cNvGrpSpPr/>
        <p:nvPr/>
      </p:nvGrpSpPr>
      <p:grpSpPr>
        <a:xfrm>
          <a:off x="0" y="0"/>
          <a:ext cx="0" cy="0"/>
          <a:chOff x="0" y="0"/>
          <a:chExt cx="0" cy="0"/>
        </a:xfrm>
      </p:grpSpPr>
      <p:sp>
        <p:nvSpPr>
          <p:cNvPr id="176" name="Google Shape;176;g2ea2469da01_0_4:notes">
            <a:extLst>
              <a:ext uri="{FF2B5EF4-FFF2-40B4-BE49-F238E27FC236}">
                <a16:creationId xmlns:a16="http://schemas.microsoft.com/office/drawing/2014/main" id="{7EA64A10-BF32-6F22-293E-112D64D1A6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a:extLst>
              <a:ext uri="{FF2B5EF4-FFF2-40B4-BE49-F238E27FC236}">
                <a16:creationId xmlns:a16="http://schemas.microsoft.com/office/drawing/2014/main" id="{457EE41D-8E3D-705F-4106-B56CBD56B0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1" i="0" u="none" strike="noStrike" cap="none" dirty="0">
                <a:solidFill>
                  <a:schemeClr val="dk1"/>
                </a:solidFill>
                <a:effectLst/>
                <a:latin typeface="Calibri"/>
                <a:ea typeface="Calibri"/>
                <a:cs typeface="Calibri"/>
                <a:sym typeface="Calibri"/>
              </a:rPr>
              <a:t>Övning 3: ”Vem får del av kakan?”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200" b="0" i="0" u="none" strike="noStrike" cap="none" dirty="0">
                <a:solidFill>
                  <a:schemeClr val="dk1"/>
                </a:solidFill>
                <a:effectLst/>
                <a:latin typeface="Calibri"/>
                <a:ea typeface="Calibri"/>
                <a:cs typeface="Calibri"/>
                <a:sym typeface="Calibri"/>
              </a:rPr>
              <a:t>Vem vill ni ska få del av eran kaka? Det finns inget, så som det ofta är, direkt rätt eller fel svar. Men nu när vi vet lite mer vad det betyder att någon samlar in och lagrar våran information, så är de bra att reflektera vilka val man väljer att göra.</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200" b="1" i="0" u="none" strike="noStrike" cap="none" dirty="0">
                <a:solidFill>
                  <a:schemeClr val="dk1"/>
                </a:solidFill>
                <a:effectLst/>
                <a:latin typeface="Calibri"/>
                <a:ea typeface="Calibri"/>
                <a:cs typeface="Calibri"/>
                <a:sym typeface="Calibri"/>
              </a:rPr>
              <a:t>Hur tänker ni när det kommer till: </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200" b="1" i="0" u="none" strike="noStrike" cap="none" dirty="0">
                <a:solidFill>
                  <a:schemeClr val="dk1"/>
                </a:solidFill>
                <a:effectLst/>
                <a:latin typeface="Calibri"/>
                <a:ea typeface="Calibri"/>
                <a:cs typeface="Calibri"/>
                <a:sym typeface="Calibri"/>
              </a:rPr>
              <a:t>Streamingtjänster: </a:t>
            </a:r>
            <a:r>
              <a:rPr lang="sv-FI" sz="1200" b="0" i="0" u="none" strike="noStrike" cap="none" dirty="0">
                <a:solidFill>
                  <a:schemeClr val="dk1"/>
                </a:solidFill>
                <a:effectLst/>
                <a:latin typeface="Calibri"/>
                <a:ea typeface="Calibri"/>
                <a:cs typeface="Calibri"/>
                <a:sym typeface="Calibri"/>
              </a:rPr>
              <a:t>Se sliden innan för resonemang </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200" b="1" i="0" u="none" strike="noStrike" cap="none" dirty="0">
                <a:solidFill>
                  <a:schemeClr val="dk1"/>
                </a:solidFill>
                <a:effectLst/>
                <a:latin typeface="Calibri"/>
                <a:ea typeface="Calibri"/>
                <a:cs typeface="Calibri"/>
                <a:sym typeface="Calibri"/>
              </a:rPr>
              <a:t>En hemsida du inte hört om innan och med mycket AI-genererat eller klick-baitigt innehåll</a:t>
            </a:r>
            <a:r>
              <a:rPr lang="sv-FI" sz="1200" b="0" i="0" u="none" strike="noStrike" cap="none" dirty="0">
                <a:solidFill>
                  <a:schemeClr val="dk1"/>
                </a:solidFill>
                <a:effectLst/>
                <a:latin typeface="Calibri"/>
                <a:ea typeface="Calibri"/>
                <a:cs typeface="Calibri"/>
                <a:sym typeface="Calibri"/>
              </a:rPr>
              <a:t> Här vet vi inte vem som ligger bakom hemsidan och de har inte ett rykte att upprätthålla med att skydda sina användare eller samma resurser att vara säker. De kanske till och med har som affärsmodell att sälja din information vidare. </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SE" sz="14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78" name="Google Shape;178;g2ea2469da01_0_4:notes">
            <a:extLst>
              <a:ext uri="{FF2B5EF4-FFF2-40B4-BE49-F238E27FC236}">
                <a16:creationId xmlns:a16="http://schemas.microsoft.com/office/drawing/2014/main" id="{D6B8099F-496A-9CE9-26CE-14B9FD11881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43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ea64a81582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ea64a81582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dirty="0" err="1">
                <a:latin typeface="Arial"/>
                <a:ea typeface="Arial"/>
                <a:cs typeface="Arial"/>
                <a:sym typeface="Arial"/>
              </a:rPr>
              <a:t>Sammanfatta</a:t>
            </a:r>
            <a:r>
              <a:rPr lang="en-US" sz="1100" dirty="0">
                <a:latin typeface="Arial"/>
                <a:ea typeface="Arial"/>
                <a:cs typeface="Arial"/>
                <a:sym typeface="Arial"/>
              </a:rPr>
              <a:t> </a:t>
            </a:r>
            <a:r>
              <a:rPr lang="en-US" sz="1100" dirty="0" err="1">
                <a:latin typeface="Arial"/>
                <a:ea typeface="Arial"/>
                <a:cs typeface="Arial"/>
                <a:sym typeface="Arial"/>
              </a:rPr>
              <a:t>vad</a:t>
            </a:r>
            <a:r>
              <a:rPr lang="en-US" sz="1100" dirty="0">
                <a:latin typeface="Arial"/>
                <a:ea typeface="Arial"/>
                <a:cs typeface="Arial"/>
                <a:sym typeface="Arial"/>
              </a:rPr>
              <a:t> </a:t>
            </a:r>
            <a:r>
              <a:rPr lang="en-US" sz="1100" dirty="0" err="1">
                <a:latin typeface="Arial"/>
                <a:ea typeface="Arial"/>
                <a:cs typeface="Arial"/>
                <a:sym typeface="Arial"/>
              </a:rPr>
              <a:t>eleverna</a:t>
            </a:r>
            <a:r>
              <a:rPr lang="en-US" sz="1100" dirty="0">
                <a:latin typeface="Arial"/>
                <a:ea typeface="Arial"/>
                <a:cs typeface="Arial"/>
                <a:sym typeface="Arial"/>
              </a:rPr>
              <a:t> </a:t>
            </a:r>
            <a:r>
              <a:rPr lang="en-US" sz="1100" dirty="0" err="1">
                <a:latin typeface="Arial"/>
                <a:ea typeface="Arial"/>
                <a:cs typeface="Arial"/>
                <a:sym typeface="Arial"/>
              </a:rPr>
              <a:t>har</a:t>
            </a:r>
            <a:r>
              <a:rPr lang="en-US" sz="1100" dirty="0">
                <a:latin typeface="Arial"/>
                <a:ea typeface="Arial"/>
                <a:cs typeface="Arial"/>
                <a:sym typeface="Arial"/>
              </a:rPr>
              <a:t> </a:t>
            </a:r>
            <a:r>
              <a:rPr lang="en-US" sz="1100" dirty="0" err="1">
                <a:latin typeface="Arial"/>
                <a:ea typeface="Arial"/>
                <a:cs typeface="Arial"/>
                <a:sym typeface="Arial"/>
              </a:rPr>
              <a:t>gått</a:t>
            </a:r>
            <a:r>
              <a:rPr lang="en-US" sz="1100" dirty="0">
                <a:latin typeface="Arial"/>
                <a:ea typeface="Arial"/>
                <a:cs typeface="Arial"/>
                <a:sym typeface="Arial"/>
              </a:rPr>
              <a:t> </a:t>
            </a:r>
            <a:r>
              <a:rPr lang="en-US" sz="1100" dirty="0" err="1">
                <a:latin typeface="Arial"/>
                <a:ea typeface="Arial"/>
                <a:cs typeface="Arial"/>
                <a:sym typeface="Arial"/>
              </a:rPr>
              <a:t>igenom</a:t>
            </a:r>
            <a:r>
              <a:rPr lang="en-US" sz="1100" dirty="0">
                <a:latin typeface="Arial"/>
                <a:ea typeface="Arial"/>
                <a:cs typeface="Arial"/>
                <a:sym typeface="Arial"/>
              </a:rPr>
              <a:t> </a:t>
            </a:r>
            <a:r>
              <a:rPr lang="en-US" sz="1100" dirty="0" err="1">
                <a:latin typeface="Arial"/>
                <a:ea typeface="Arial"/>
                <a:cs typeface="Arial"/>
                <a:sym typeface="Arial"/>
              </a:rPr>
              <a:t>och</a:t>
            </a:r>
            <a:r>
              <a:rPr lang="en-US" sz="1100" dirty="0">
                <a:latin typeface="Arial"/>
                <a:ea typeface="Arial"/>
                <a:cs typeface="Arial"/>
                <a:sym typeface="Arial"/>
              </a:rPr>
              <a:t> </a:t>
            </a:r>
            <a:r>
              <a:rPr lang="en-US" sz="1100" dirty="0" err="1">
                <a:latin typeface="Arial"/>
                <a:ea typeface="Arial"/>
                <a:cs typeface="Arial"/>
                <a:sym typeface="Arial"/>
              </a:rPr>
              <a:t>vad</a:t>
            </a:r>
            <a:r>
              <a:rPr lang="en-US" sz="1100" dirty="0">
                <a:latin typeface="Arial"/>
                <a:ea typeface="Arial"/>
                <a:cs typeface="Arial"/>
                <a:sym typeface="Arial"/>
              </a:rPr>
              <a:t> de </a:t>
            </a:r>
            <a:r>
              <a:rPr lang="en-US" sz="1100" dirty="0" err="1">
                <a:latin typeface="Arial"/>
                <a:ea typeface="Arial"/>
                <a:cs typeface="Arial"/>
                <a:sym typeface="Arial"/>
              </a:rPr>
              <a:t>har</a:t>
            </a:r>
            <a:r>
              <a:rPr lang="en-US" sz="1100" dirty="0">
                <a:latin typeface="Arial"/>
                <a:ea typeface="Arial"/>
                <a:cs typeface="Arial"/>
                <a:sym typeface="Arial"/>
              </a:rPr>
              <a:t> </a:t>
            </a:r>
            <a:r>
              <a:rPr lang="en-US" sz="1100" dirty="0" err="1">
                <a:latin typeface="Arial"/>
                <a:ea typeface="Arial"/>
                <a:cs typeface="Arial"/>
                <a:sym typeface="Arial"/>
              </a:rPr>
              <a:t>lärt</a:t>
            </a:r>
            <a:r>
              <a:rPr lang="en-US" sz="1100" dirty="0">
                <a:latin typeface="Arial"/>
                <a:ea typeface="Arial"/>
                <a:cs typeface="Arial"/>
                <a:sym typeface="Arial"/>
              </a:rPr>
              <a:t> sig</a:t>
            </a:r>
            <a:endParaRPr dirty="0"/>
          </a:p>
          <a:p>
            <a:pPr marL="285750" lvl="0" indent="-209550" algn="l" rtl="0">
              <a:spcBef>
                <a:spcPts val="1200"/>
              </a:spcBef>
              <a:spcAft>
                <a:spcPts val="0"/>
              </a:spcAft>
              <a:buClr>
                <a:schemeClr val="dk1"/>
              </a:buClr>
              <a:buSzPts val="1200"/>
              <a:buFont typeface="Arial"/>
              <a:buNone/>
            </a:pPr>
            <a:endParaRPr dirty="0"/>
          </a:p>
          <a:p>
            <a:pPr marL="285750" lvl="0" indent="-209550" algn="l" rtl="0">
              <a:spcBef>
                <a:spcPts val="0"/>
              </a:spcBef>
              <a:spcAft>
                <a:spcPts val="0"/>
              </a:spcAft>
              <a:buClr>
                <a:schemeClr val="dk1"/>
              </a:buClr>
              <a:buSzPts val="1200"/>
              <a:buFont typeface="Arial"/>
              <a:buNone/>
            </a:pPr>
            <a:endParaRPr dirty="0"/>
          </a:p>
          <a:p>
            <a:pPr marL="171450" marR="0" lvl="0" indent="-95250" algn="l" rtl="0">
              <a:lnSpc>
                <a:spcPct val="100000"/>
              </a:lnSpc>
              <a:spcBef>
                <a:spcPts val="0"/>
              </a:spcBef>
              <a:spcAft>
                <a:spcPts val="0"/>
              </a:spcAft>
              <a:buClr>
                <a:schemeClr val="dk1"/>
              </a:buClr>
              <a:buSzPts val="1200"/>
              <a:buFont typeface="Arial"/>
              <a:buNone/>
            </a:pPr>
            <a:endParaRPr dirty="0"/>
          </a:p>
        </p:txBody>
      </p:sp>
      <p:sp>
        <p:nvSpPr>
          <p:cNvPr id="215" name="Google Shape;215;g2ea64a81582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CSA har även ett digitalt nätverk för ungdomar i högstadiet och gymnasiet. </a:t>
            </a:r>
            <a:endParaRPr/>
          </a:p>
          <a:p>
            <a:pPr marL="0" lvl="0" indent="0" algn="l" rtl="0">
              <a:lnSpc>
                <a:spcPct val="100000"/>
              </a:lnSpc>
              <a:spcBef>
                <a:spcPts val="0"/>
              </a:spcBef>
              <a:spcAft>
                <a:spcPts val="0"/>
              </a:spcAft>
              <a:buSzPts val="1400"/>
              <a:buNone/>
            </a:pPr>
            <a:r>
              <a:rPr lang="en-US"/>
              <a:t>Här kan ni lära er mer om cybersäkerhet, och även om programmering.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Nätverket är helt digitalt och är på plattformen Discord. </a:t>
            </a:r>
            <a:endParaRPr/>
          </a:p>
          <a:p>
            <a:pPr marL="0" lvl="0" indent="0" algn="l" rtl="0">
              <a:lnSpc>
                <a:spcPct val="100000"/>
              </a:lnSpc>
              <a:spcBef>
                <a:spcPts val="0"/>
              </a:spcBef>
              <a:spcAft>
                <a:spcPts val="0"/>
              </a:spcAft>
              <a:buSzPts val="1400"/>
              <a:buNone/>
            </a:pPr>
            <a:r>
              <a:rPr lang="en-US"/>
              <a:t>Här erbjuder vi olika övningar och uppgifter i cybersäkerhet och programmering, föreläsningar från bland annat Spotify, studenter på universitetet kommer berätta hur det är att vara student och vad man kan studera om man är intresserad av dessa ämnen och mycket mer!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Läs mer och anmäl er på www.cybersecurityacademy.se/fritiden/community </a:t>
            </a:r>
            <a:br>
              <a:rPr lang="en-US"/>
            </a:br>
            <a:r>
              <a:rPr lang="en-US" u="sng">
                <a:solidFill>
                  <a:schemeClr val="hlink"/>
                </a:solidFill>
                <a:hlinkClick r:id="rId3"/>
              </a:rPr>
              <a:t>Community - Cyber Security Academy</a:t>
            </a:r>
            <a:endParaRPr/>
          </a:p>
          <a:p>
            <a:pPr marL="0" lvl="0" indent="0" algn="l" rtl="0">
              <a:lnSpc>
                <a:spcPct val="100000"/>
              </a:lnSpc>
              <a:spcBef>
                <a:spcPts val="0"/>
              </a:spcBef>
              <a:spcAft>
                <a:spcPts val="0"/>
              </a:spcAft>
              <a:buSzPts val="1400"/>
              <a:buNone/>
            </a:pPr>
            <a:endParaRPr/>
          </a:p>
        </p:txBody>
      </p:sp>
      <p:sp>
        <p:nvSpPr>
          <p:cNvPr id="225" name="Google Shape;22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err="1">
                <a:latin typeface="Arial"/>
                <a:ea typeface="Arial"/>
                <a:cs typeface="Arial"/>
                <a:sym typeface="Arial"/>
              </a:rPr>
              <a:t>Gå</a:t>
            </a:r>
            <a:r>
              <a:rPr lang="en-US" sz="1100" b="1" dirty="0">
                <a:latin typeface="Arial"/>
                <a:ea typeface="Arial"/>
                <a:cs typeface="Arial"/>
                <a:sym typeface="Arial"/>
              </a:rPr>
              <a:t> </a:t>
            </a:r>
            <a:r>
              <a:rPr lang="en-US" sz="1100" b="1" dirty="0" err="1">
                <a:latin typeface="Arial"/>
                <a:ea typeface="Arial"/>
                <a:cs typeface="Arial"/>
                <a:sym typeface="Arial"/>
              </a:rPr>
              <a:t>igenom</a:t>
            </a:r>
            <a:r>
              <a:rPr lang="en-US" sz="1100" b="1" dirty="0">
                <a:latin typeface="Arial"/>
                <a:ea typeface="Arial"/>
                <a:cs typeface="Arial"/>
                <a:sym typeface="Arial"/>
              </a:rPr>
              <a:t> </a:t>
            </a:r>
            <a:r>
              <a:rPr lang="en-US" sz="1100" b="1" dirty="0" err="1">
                <a:latin typeface="Arial"/>
                <a:ea typeface="Arial"/>
                <a:cs typeface="Arial"/>
                <a:sym typeface="Arial"/>
              </a:rPr>
              <a:t>vad</a:t>
            </a:r>
            <a:r>
              <a:rPr lang="en-US" sz="1100" b="1" dirty="0">
                <a:latin typeface="Arial"/>
                <a:ea typeface="Arial"/>
                <a:cs typeface="Arial"/>
                <a:sym typeface="Arial"/>
              </a:rPr>
              <a:t> </a:t>
            </a:r>
            <a:r>
              <a:rPr lang="en-US" sz="1100" b="1" dirty="0" err="1">
                <a:latin typeface="Arial"/>
                <a:ea typeface="Arial"/>
                <a:cs typeface="Arial"/>
                <a:sym typeface="Arial"/>
              </a:rPr>
              <a:t>eleverna</a:t>
            </a:r>
            <a:r>
              <a:rPr lang="en-US" sz="1100" b="1" dirty="0">
                <a:latin typeface="Arial"/>
                <a:ea typeface="Arial"/>
                <a:cs typeface="Arial"/>
                <a:sym typeface="Arial"/>
              </a:rPr>
              <a:t> </a:t>
            </a:r>
            <a:r>
              <a:rPr lang="en-US" sz="1100" b="1" dirty="0" err="1">
                <a:latin typeface="Arial"/>
                <a:ea typeface="Arial"/>
                <a:cs typeface="Arial"/>
                <a:sym typeface="Arial"/>
              </a:rPr>
              <a:t>kommer</a:t>
            </a:r>
            <a:r>
              <a:rPr lang="en-US" sz="1100" b="1" dirty="0">
                <a:latin typeface="Arial"/>
                <a:ea typeface="Arial"/>
                <a:cs typeface="Arial"/>
                <a:sym typeface="Arial"/>
              </a:rPr>
              <a:t> </a:t>
            </a:r>
            <a:r>
              <a:rPr lang="en-US" sz="1100" b="1" dirty="0" err="1">
                <a:latin typeface="Arial"/>
                <a:ea typeface="Arial"/>
                <a:cs typeface="Arial"/>
                <a:sym typeface="Arial"/>
              </a:rPr>
              <a:t>att</a:t>
            </a:r>
            <a:r>
              <a:rPr lang="en-US" sz="1100" b="1" dirty="0">
                <a:latin typeface="Arial"/>
                <a:ea typeface="Arial"/>
                <a:cs typeface="Arial"/>
                <a:sym typeface="Arial"/>
              </a:rPr>
              <a:t> </a:t>
            </a:r>
            <a:r>
              <a:rPr lang="en-US" sz="1100" b="1" dirty="0" err="1">
                <a:latin typeface="Arial"/>
                <a:ea typeface="Arial"/>
                <a:cs typeface="Arial"/>
                <a:sym typeface="Arial"/>
              </a:rPr>
              <a:t>få</a:t>
            </a:r>
            <a:r>
              <a:rPr lang="en-US" sz="1100" b="1" dirty="0">
                <a:latin typeface="Arial"/>
                <a:ea typeface="Arial"/>
                <a:cs typeface="Arial"/>
                <a:sym typeface="Arial"/>
              </a:rPr>
              <a:t> </a:t>
            </a:r>
            <a:r>
              <a:rPr lang="en-US" sz="1100" b="1" dirty="0" err="1">
                <a:latin typeface="Arial"/>
                <a:ea typeface="Arial"/>
                <a:cs typeface="Arial"/>
                <a:sym typeface="Arial"/>
              </a:rPr>
              <a:t>lära</a:t>
            </a:r>
            <a:r>
              <a:rPr lang="en-US" sz="1100" b="1" dirty="0">
                <a:latin typeface="Arial"/>
                <a:ea typeface="Arial"/>
                <a:cs typeface="Arial"/>
                <a:sym typeface="Arial"/>
              </a:rPr>
              <a:t> sig </a:t>
            </a:r>
            <a:r>
              <a:rPr lang="en-US" sz="1100" b="1" dirty="0" err="1">
                <a:latin typeface="Arial"/>
                <a:ea typeface="Arial"/>
                <a:cs typeface="Arial"/>
                <a:sym typeface="Arial"/>
              </a:rPr>
              <a:t>idag</a:t>
            </a:r>
            <a:r>
              <a:rPr lang="en-US" sz="1100" b="1" dirty="0">
                <a:latin typeface="Arial"/>
                <a:ea typeface="Arial"/>
                <a:cs typeface="Arial"/>
                <a:sym typeface="Arial"/>
              </a:rPr>
              <a:t> </a:t>
            </a:r>
            <a:r>
              <a:rPr lang="en-US" sz="1100" b="1" dirty="0" err="1">
                <a:latin typeface="Arial"/>
                <a:ea typeface="Arial"/>
                <a:cs typeface="Arial"/>
                <a:sym typeface="Arial"/>
              </a:rPr>
              <a:t>och</a:t>
            </a:r>
            <a:r>
              <a:rPr lang="en-US" sz="1100" b="1" dirty="0">
                <a:latin typeface="Arial"/>
                <a:ea typeface="Arial"/>
                <a:cs typeface="Arial"/>
                <a:sym typeface="Arial"/>
              </a:rPr>
              <a:t> </a:t>
            </a:r>
            <a:r>
              <a:rPr lang="en-US" sz="1100" b="1" dirty="0" err="1">
                <a:latin typeface="Arial"/>
                <a:ea typeface="Arial"/>
                <a:cs typeface="Arial"/>
                <a:sym typeface="Arial"/>
              </a:rPr>
              <a:t>hur</a:t>
            </a:r>
            <a:r>
              <a:rPr lang="en-US" sz="1100" b="1" dirty="0">
                <a:latin typeface="Arial"/>
                <a:ea typeface="Arial"/>
                <a:cs typeface="Arial"/>
                <a:sym typeface="Arial"/>
              </a:rPr>
              <a:t> </a:t>
            </a:r>
            <a:r>
              <a:rPr lang="en-US" sz="1100" b="1" dirty="0" err="1">
                <a:latin typeface="Arial"/>
                <a:ea typeface="Arial"/>
                <a:cs typeface="Arial"/>
                <a:sym typeface="Arial"/>
              </a:rPr>
              <a:t>upplägget</a:t>
            </a:r>
            <a:r>
              <a:rPr lang="en-US" sz="1100" b="1" dirty="0">
                <a:latin typeface="Arial"/>
                <a:ea typeface="Arial"/>
                <a:cs typeface="Arial"/>
                <a:sym typeface="Arial"/>
              </a:rPr>
              <a:t> ser </a:t>
            </a:r>
            <a:r>
              <a:rPr lang="en-US" sz="1100" b="1" dirty="0" err="1">
                <a:latin typeface="Arial"/>
                <a:ea typeface="Arial"/>
                <a:cs typeface="Arial"/>
                <a:sym typeface="Arial"/>
              </a:rPr>
              <a:t>ut</a:t>
            </a:r>
            <a:endParaRPr lang="en-US" sz="1100" b="1" dirty="0">
              <a:latin typeface="Arial"/>
              <a:ea typeface="Arial"/>
              <a:cs typeface="Arial"/>
              <a:sym typeface="Aria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b="0" i="1" dirty="0">
                <a:latin typeface="Arial"/>
                <a:ea typeface="Arial"/>
                <a:cs typeface="Arial"/>
                <a:sym typeface="Arial"/>
              </a:rPr>
              <a:t>Vi </a:t>
            </a:r>
            <a:r>
              <a:rPr lang="en-US" sz="1100" b="0" i="1" dirty="0" err="1">
                <a:latin typeface="Arial"/>
                <a:ea typeface="Arial"/>
                <a:cs typeface="Arial"/>
                <a:sym typeface="Arial"/>
              </a:rPr>
              <a:t>kommer</a:t>
            </a:r>
            <a:r>
              <a:rPr lang="en-US" sz="1100" b="0" i="1" dirty="0">
                <a:latin typeface="Arial"/>
                <a:ea typeface="Arial"/>
                <a:cs typeface="Arial"/>
                <a:sym typeface="Arial"/>
              </a:rPr>
              <a:t> </a:t>
            </a:r>
            <a:r>
              <a:rPr lang="en-US" sz="1100" b="0" i="1" dirty="0" err="1">
                <a:latin typeface="Arial"/>
                <a:ea typeface="Arial"/>
                <a:cs typeface="Arial"/>
                <a:sym typeface="Arial"/>
              </a:rPr>
              <a:t>börja</a:t>
            </a:r>
            <a:r>
              <a:rPr lang="en-US" sz="1100" b="0" i="1" dirty="0">
                <a:latin typeface="Arial"/>
                <a:ea typeface="Arial"/>
                <a:cs typeface="Arial"/>
                <a:sym typeface="Arial"/>
              </a:rPr>
              <a:t> med </a:t>
            </a:r>
            <a:r>
              <a:rPr lang="en-US" sz="1100" b="0" i="1" dirty="0" err="1">
                <a:latin typeface="Arial"/>
                <a:ea typeface="Arial"/>
                <a:cs typeface="Arial"/>
                <a:sym typeface="Arial"/>
              </a:rPr>
              <a:t>att</a:t>
            </a:r>
            <a:r>
              <a:rPr lang="en-US" sz="1100" b="0" i="1" dirty="0">
                <a:latin typeface="Arial"/>
                <a:ea typeface="Arial"/>
                <a:cs typeface="Arial"/>
                <a:sym typeface="Arial"/>
              </a:rPr>
              <a:t> </a:t>
            </a:r>
            <a:r>
              <a:rPr lang="en-US" sz="1100" b="0" i="1" dirty="0" err="1">
                <a:latin typeface="Arial"/>
                <a:ea typeface="Arial"/>
                <a:cs typeface="Arial"/>
                <a:sym typeface="Arial"/>
              </a:rPr>
              <a:t>få</a:t>
            </a:r>
            <a:r>
              <a:rPr lang="en-US" sz="1100" b="0" i="1" dirty="0">
                <a:latin typeface="Arial"/>
                <a:ea typeface="Arial"/>
                <a:cs typeface="Arial"/>
                <a:sym typeface="Arial"/>
              </a:rPr>
              <a:t> </a:t>
            </a:r>
            <a:r>
              <a:rPr lang="en-US" sz="1100" b="0" i="1" dirty="0" err="1">
                <a:latin typeface="Arial"/>
                <a:ea typeface="Arial"/>
                <a:cs typeface="Arial"/>
                <a:sym typeface="Arial"/>
              </a:rPr>
              <a:t>gräpp</a:t>
            </a:r>
            <a:r>
              <a:rPr lang="en-US" sz="1100" b="0" i="1" dirty="0">
                <a:latin typeface="Arial"/>
                <a:ea typeface="Arial"/>
                <a:cs typeface="Arial"/>
                <a:sym typeface="Arial"/>
              </a:rPr>
              <a:t> om </a:t>
            </a:r>
            <a:r>
              <a:rPr lang="en-US" sz="1100" b="0" i="1" dirty="0" err="1">
                <a:latin typeface="Arial"/>
                <a:ea typeface="Arial"/>
                <a:cs typeface="Arial"/>
                <a:sym typeface="Arial"/>
              </a:rPr>
              <a:t>vad</a:t>
            </a:r>
            <a:r>
              <a:rPr lang="en-US" sz="1100" b="0" i="1" dirty="0">
                <a:latin typeface="Arial"/>
                <a:ea typeface="Arial"/>
                <a:cs typeface="Arial"/>
                <a:sym typeface="Arial"/>
              </a:rPr>
              <a:t> </a:t>
            </a:r>
            <a:r>
              <a:rPr lang="en-US" sz="1100" b="0" i="1" dirty="0" err="1">
                <a:latin typeface="Arial"/>
                <a:ea typeface="Arial"/>
                <a:cs typeface="Arial"/>
                <a:sym typeface="Arial"/>
              </a:rPr>
              <a:t>digitala</a:t>
            </a:r>
            <a:r>
              <a:rPr lang="en-US" sz="1100" b="0" i="1" dirty="0">
                <a:latin typeface="Arial"/>
                <a:ea typeface="Arial"/>
                <a:cs typeface="Arial"/>
                <a:sym typeface="Arial"/>
              </a:rPr>
              <a:t> </a:t>
            </a:r>
            <a:r>
              <a:rPr lang="en-US" sz="1100" b="0" i="1" dirty="0" err="1">
                <a:latin typeface="Arial"/>
                <a:ea typeface="Arial"/>
                <a:cs typeface="Arial"/>
                <a:sym typeface="Arial"/>
              </a:rPr>
              <a:t>spår</a:t>
            </a:r>
            <a:r>
              <a:rPr lang="en-US" sz="1100" b="0" i="1" dirty="0">
                <a:latin typeface="Arial"/>
                <a:ea typeface="Arial"/>
                <a:cs typeface="Arial"/>
                <a:sym typeface="Arial"/>
              </a:rPr>
              <a:t> </a:t>
            </a:r>
            <a:r>
              <a:rPr lang="en-US" sz="1100" b="0" i="1" dirty="0" err="1">
                <a:latin typeface="Arial"/>
                <a:ea typeface="Arial"/>
                <a:cs typeface="Arial"/>
                <a:sym typeface="Arial"/>
              </a:rPr>
              <a:t>och</a:t>
            </a:r>
            <a:r>
              <a:rPr lang="en-US" sz="1100" b="0" i="1" dirty="0">
                <a:latin typeface="Arial"/>
                <a:ea typeface="Arial"/>
                <a:cs typeface="Arial"/>
                <a:sym typeface="Arial"/>
              </a:rPr>
              <a:t> cookies </a:t>
            </a:r>
            <a:r>
              <a:rPr lang="en-US" sz="1100" b="0" i="1" dirty="0" err="1">
                <a:latin typeface="Arial"/>
                <a:ea typeface="Arial"/>
                <a:cs typeface="Arial"/>
                <a:sym typeface="Arial"/>
              </a:rPr>
              <a:t>är</a:t>
            </a:r>
            <a:endParaRPr lang="en-US" sz="1100" b="0" i="1" dirty="0">
              <a:latin typeface="Arial"/>
              <a:ea typeface="Arial"/>
              <a:cs typeface="Arial"/>
              <a:sym typeface="Aria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b="0" i="1" dirty="0">
                <a:latin typeface="Arial"/>
                <a:ea typeface="Arial"/>
                <a:cs typeface="Arial"/>
                <a:sym typeface="Arial"/>
              </a:rPr>
              <a:t>Sedan </a:t>
            </a:r>
            <a:r>
              <a:rPr lang="en-GB" sz="1200" b="0" i="1" u="none" strike="noStrike" cap="none" dirty="0">
                <a:solidFill>
                  <a:schemeClr val="dk1"/>
                </a:solidFill>
                <a:effectLst/>
                <a:latin typeface="Calibri"/>
                <a:ea typeface="Calibri"/>
                <a:cs typeface="Calibri"/>
                <a:sym typeface="Calibri"/>
              </a:rPr>
              <a:t>ska vi ska </a:t>
            </a:r>
            <a:r>
              <a:rPr lang="en-GB" sz="1200" b="0" i="1" u="none" strike="noStrike" cap="none" dirty="0" err="1">
                <a:solidFill>
                  <a:schemeClr val="dk1"/>
                </a:solidFill>
                <a:effectLst/>
                <a:latin typeface="Calibri"/>
                <a:ea typeface="Calibri"/>
                <a:cs typeface="Calibri"/>
                <a:sym typeface="Calibri"/>
              </a:rPr>
              <a:t>också</a:t>
            </a:r>
            <a:r>
              <a:rPr lang="en-GB" sz="1200" b="0" i="1" u="none" strike="noStrike" cap="none" dirty="0">
                <a:solidFill>
                  <a:schemeClr val="dk1"/>
                </a:solidFill>
                <a:effectLst/>
                <a:latin typeface="Calibri"/>
                <a:ea typeface="Calibri"/>
                <a:cs typeface="Calibri"/>
                <a:sym typeface="Calibri"/>
              </a:rPr>
              <a:t> se </a:t>
            </a:r>
            <a:r>
              <a:rPr lang="en-GB" sz="1200" b="0" i="1" u="none" strike="noStrike" cap="none" dirty="0" err="1">
                <a:solidFill>
                  <a:schemeClr val="dk1"/>
                </a:solidFill>
                <a:effectLst/>
                <a:latin typeface="Calibri"/>
                <a:ea typeface="Calibri"/>
                <a:cs typeface="Calibri"/>
                <a:sym typeface="Calibri"/>
              </a:rPr>
              <a:t>på</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vad</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olika</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aktörer</a:t>
            </a:r>
            <a:r>
              <a:rPr lang="en-GB" sz="1200" b="0" i="1" u="none" strike="noStrike" cap="none" dirty="0">
                <a:solidFill>
                  <a:schemeClr val="dk1"/>
                </a:solidFill>
                <a:effectLst/>
                <a:latin typeface="Calibri"/>
                <a:ea typeface="Calibri"/>
                <a:cs typeface="Calibri"/>
                <a:sym typeface="Calibri"/>
              </a:rPr>
              <a:t> online </a:t>
            </a:r>
            <a:r>
              <a:rPr lang="en-GB" sz="1200" b="0" i="1" u="none" strike="noStrike" cap="none" dirty="0" err="1">
                <a:solidFill>
                  <a:schemeClr val="dk1"/>
                </a:solidFill>
                <a:effectLst/>
                <a:latin typeface="Calibri"/>
                <a:ea typeface="Calibri"/>
                <a:cs typeface="Calibri"/>
                <a:sym typeface="Calibri"/>
              </a:rPr>
              <a:t>kan</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få</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veta</a:t>
            </a:r>
            <a:r>
              <a:rPr lang="en-GB" sz="1200" b="0" i="1" u="none" strike="noStrike" cap="none" dirty="0">
                <a:solidFill>
                  <a:schemeClr val="dk1"/>
                </a:solidFill>
                <a:effectLst/>
                <a:latin typeface="Calibri"/>
                <a:ea typeface="Calibri"/>
                <a:cs typeface="Calibri"/>
                <a:sym typeface="Calibri"/>
              </a:rPr>
              <a:t> om dig – </a:t>
            </a:r>
            <a:r>
              <a:rPr lang="en-GB" sz="1200" b="0" i="1" u="none" strike="noStrike" cap="none" dirty="0" err="1">
                <a:solidFill>
                  <a:schemeClr val="dk1"/>
                </a:solidFill>
                <a:effectLst/>
                <a:latin typeface="Calibri"/>
                <a:ea typeface="Calibri"/>
                <a:cs typeface="Calibri"/>
                <a:sym typeface="Calibri"/>
              </a:rPr>
              <a:t>och</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hur</a:t>
            </a:r>
            <a:r>
              <a:rPr lang="en-GB" sz="1200" b="0" i="1" u="none" strike="noStrike" cap="none" dirty="0">
                <a:solidFill>
                  <a:schemeClr val="dk1"/>
                </a:solidFill>
                <a:effectLst/>
                <a:latin typeface="Calibri"/>
                <a:ea typeface="Calibri"/>
                <a:cs typeface="Calibri"/>
                <a:sym typeface="Calibri"/>
              </a:rPr>
              <a:t> den </a:t>
            </a:r>
            <a:r>
              <a:rPr lang="en-GB" sz="1200" b="0" i="1" u="none" strike="noStrike" cap="none" dirty="0" err="1">
                <a:solidFill>
                  <a:schemeClr val="dk1"/>
                </a:solidFill>
                <a:effectLst/>
                <a:latin typeface="Calibri"/>
                <a:ea typeface="Calibri"/>
                <a:cs typeface="Calibri"/>
                <a:sym typeface="Calibri"/>
              </a:rPr>
              <a:t>informationen</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används</a:t>
            </a:r>
            <a:endParaRPr lang="en-GB" sz="1200" b="0" i="1"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GB" sz="1200" b="0" i="1" u="none" strike="noStrike" cap="none" dirty="0">
                <a:solidFill>
                  <a:schemeClr val="dk1"/>
                </a:solidFill>
                <a:effectLst/>
                <a:latin typeface="Calibri"/>
                <a:ea typeface="Calibri"/>
                <a:cs typeface="Calibri"/>
                <a:sym typeface="Calibri"/>
              </a:rPr>
              <a:t> Vi ska </a:t>
            </a:r>
            <a:r>
              <a:rPr lang="en-GB" sz="1200" b="0" i="1" u="none" strike="noStrike" cap="none" dirty="0" err="1">
                <a:solidFill>
                  <a:schemeClr val="dk1"/>
                </a:solidFill>
                <a:effectLst/>
                <a:latin typeface="Calibri"/>
                <a:ea typeface="Calibri"/>
                <a:cs typeface="Calibri"/>
                <a:sym typeface="Calibri"/>
              </a:rPr>
              <a:t>kolla</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djupare</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i</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hur</a:t>
            </a:r>
            <a:r>
              <a:rPr lang="en-GB" sz="1200" b="0" i="1" u="none" strike="noStrike" cap="none" dirty="0">
                <a:solidFill>
                  <a:schemeClr val="dk1"/>
                </a:solidFill>
                <a:effectLst/>
                <a:latin typeface="Calibri"/>
                <a:ea typeface="Calibri"/>
                <a:cs typeface="Calibri"/>
                <a:sym typeface="Calibri"/>
              </a:rPr>
              <a:t> du </a:t>
            </a:r>
            <a:r>
              <a:rPr lang="en-GB" sz="1200" b="0" i="1" u="none" strike="noStrike" cap="none" dirty="0" err="1">
                <a:solidFill>
                  <a:schemeClr val="dk1"/>
                </a:solidFill>
                <a:effectLst/>
                <a:latin typeface="Calibri"/>
                <a:ea typeface="Calibri"/>
                <a:cs typeface="Calibri"/>
                <a:sym typeface="Calibri"/>
              </a:rPr>
              <a:t>kan</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få</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bättre</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kontroll</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över</a:t>
            </a:r>
            <a:r>
              <a:rPr lang="en-GB" sz="1200" b="0" i="1" u="none" strike="noStrike" cap="none" dirty="0">
                <a:solidFill>
                  <a:schemeClr val="dk1"/>
                </a:solidFill>
                <a:effectLst/>
                <a:latin typeface="Calibri"/>
                <a:ea typeface="Calibri"/>
                <a:cs typeface="Calibri"/>
                <a:sym typeface="Calibri"/>
              </a:rPr>
              <a:t> din </a:t>
            </a:r>
            <a:r>
              <a:rPr lang="en-GB" sz="1200" b="0" i="1" u="none" strike="noStrike" cap="none" dirty="0" err="1">
                <a:solidFill>
                  <a:schemeClr val="dk1"/>
                </a:solidFill>
                <a:effectLst/>
                <a:latin typeface="Calibri"/>
                <a:ea typeface="Calibri"/>
                <a:cs typeface="Calibri"/>
                <a:sym typeface="Calibri"/>
              </a:rPr>
              <a:t>egen</a:t>
            </a:r>
            <a:r>
              <a:rPr lang="en-GB" sz="1200" b="0" i="1" u="none" strike="noStrike" cap="none" dirty="0">
                <a:solidFill>
                  <a:schemeClr val="dk1"/>
                </a:solidFill>
                <a:effectLst/>
                <a:latin typeface="Calibri"/>
                <a:ea typeface="Calibri"/>
                <a:cs typeface="Calibri"/>
                <a:sym typeface="Calibri"/>
              </a:rPr>
              <a:t> information, den </a:t>
            </a:r>
            <a:r>
              <a:rPr lang="en-GB" sz="1200" b="0" i="1" u="none" strike="noStrike" cap="none" dirty="0" err="1">
                <a:solidFill>
                  <a:schemeClr val="dk1"/>
                </a:solidFill>
                <a:effectLst/>
                <a:latin typeface="Calibri"/>
                <a:ea typeface="Calibri"/>
                <a:cs typeface="Calibri"/>
                <a:sym typeface="Calibri"/>
              </a:rPr>
              <a:t>som</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faktiskt</a:t>
            </a:r>
            <a:r>
              <a:rPr lang="en-GB" sz="1200" b="0" i="1" u="none" strike="noStrike" cap="none" dirty="0">
                <a:solidFill>
                  <a:schemeClr val="dk1"/>
                </a:solidFill>
                <a:effectLst/>
                <a:latin typeface="Calibri"/>
                <a:ea typeface="Calibri"/>
                <a:cs typeface="Calibri"/>
                <a:sym typeface="Calibri"/>
              </a:rPr>
              <a:t> bara </a:t>
            </a:r>
            <a:r>
              <a:rPr lang="en-GB" sz="1200" b="0" i="1" u="none" strike="noStrike" cap="none" dirty="0" err="1">
                <a:solidFill>
                  <a:schemeClr val="dk1"/>
                </a:solidFill>
                <a:effectLst/>
                <a:latin typeface="Calibri"/>
                <a:ea typeface="Calibri"/>
                <a:cs typeface="Calibri"/>
                <a:sym typeface="Calibri"/>
              </a:rPr>
              <a:t>tillhör</a:t>
            </a:r>
            <a:r>
              <a:rPr lang="en-GB" sz="1200" b="0" i="1" u="none" strike="noStrike" cap="none" dirty="0">
                <a:solidFill>
                  <a:schemeClr val="dk1"/>
                </a:solidFill>
                <a:effectLst/>
                <a:latin typeface="Calibri"/>
                <a:ea typeface="Calibri"/>
                <a:cs typeface="Calibri"/>
                <a:sym typeface="Calibri"/>
              </a:rPr>
              <a:t> dig.  Hur du </a:t>
            </a:r>
            <a:r>
              <a:rPr lang="en-GB" sz="1200" b="0" i="1" u="none" strike="noStrike" cap="none" dirty="0" err="1">
                <a:solidFill>
                  <a:schemeClr val="dk1"/>
                </a:solidFill>
                <a:effectLst/>
                <a:latin typeface="Calibri"/>
                <a:ea typeface="Calibri"/>
                <a:cs typeface="Calibri"/>
                <a:sym typeface="Calibri"/>
              </a:rPr>
              <a:t>själv</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kan</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välja</a:t>
            </a:r>
            <a:r>
              <a:rPr lang="en-GB" sz="1200" b="0" i="1" u="none" strike="noStrike" cap="none" dirty="0">
                <a:solidFill>
                  <a:schemeClr val="dk1"/>
                </a:solidFill>
                <a:effectLst/>
                <a:latin typeface="Calibri"/>
                <a:ea typeface="Calibri"/>
                <a:cs typeface="Calibri"/>
                <a:sym typeface="Calibri"/>
              </a:rPr>
              <a:t> om du </a:t>
            </a:r>
            <a:r>
              <a:rPr lang="en-GB" sz="1200" b="0" i="1" u="none" strike="noStrike" cap="none" dirty="0" err="1">
                <a:solidFill>
                  <a:schemeClr val="dk1"/>
                </a:solidFill>
                <a:effectLst/>
                <a:latin typeface="Calibri"/>
                <a:ea typeface="Calibri"/>
                <a:cs typeface="Calibri"/>
                <a:sym typeface="Calibri"/>
              </a:rPr>
              <a:t>vill</a:t>
            </a:r>
            <a:r>
              <a:rPr lang="en-GB" sz="1200" b="0" i="1" u="none" strike="noStrike" cap="none" dirty="0">
                <a:solidFill>
                  <a:schemeClr val="dk1"/>
                </a:solidFill>
                <a:effectLst/>
                <a:latin typeface="Calibri"/>
                <a:ea typeface="Calibri"/>
                <a:cs typeface="Calibri"/>
                <a:sym typeface="Calibri"/>
              </a:rPr>
              <a:t> dela det </a:t>
            </a:r>
            <a:r>
              <a:rPr lang="en-GB" sz="1200" b="0" i="1" u="none" strike="noStrike" cap="none" dirty="0" err="1">
                <a:solidFill>
                  <a:schemeClr val="dk1"/>
                </a:solidFill>
                <a:effectLst/>
                <a:latin typeface="Calibri"/>
                <a:ea typeface="Calibri"/>
                <a:cs typeface="Calibri"/>
                <a:sym typeface="Calibri"/>
              </a:rPr>
              <a:t>eller</a:t>
            </a:r>
            <a:r>
              <a:rPr lang="en-GB" sz="1200" b="0" i="1" u="none" strike="noStrike" cap="none" dirty="0">
                <a:solidFill>
                  <a:schemeClr val="dk1"/>
                </a:solidFill>
                <a:effectLst/>
                <a:latin typeface="Calibri"/>
                <a:ea typeface="Calibri"/>
                <a:cs typeface="Calibri"/>
                <a:sym typeface="Calibri"/>
              </a:rPr>
              <a:t> om du </a:t>
            </a:r>
            <a:r>
              <a:rPr lang="en-GB" sz="1200" b="0" i="1" u="none" strike="noStrike" cap="none" dirty="0" err="1">
                <a:solidFill>
                  <a:schemeClr val="dk1"/>
                </a:solidFill>
                <a:effectLst/>
                <a:latin typeface="Calibri"/>
                <a:ea typeface="Calibri"/>
                <a:cs typeface="Calibri"/>
                <a:sym typeface="Calibri"/>
              </a:rPr>
              <a:t>vill</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välja</a:t>
            </a:r>
            <a:r>
              <a:rPr lang="en-GB" sz="1200" b="0" i="1" u="none" strike="noStrike" cap="none" dirty="0">
                <a:solidFill>
                  <a:schemeClr val="dk1"/>
                </a:solidFill>
                <a:effectLst/>
                <a:latin typeface="Calibri"/>
                <a:ea typeface="Calibri"/>
                <a:cs typeface="Calibri"/>
                <a:sym typeface="Calibri"/>
              </a:rPr>
              <a:t> bort det.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GB" sz="1200" b="0" i="1" u="none" strike="noStrike" cap="none" dirty="0">
                <a:solidFill>
                  <a:schemeClr val="dk1"/>
                </a:solidFill>
                <a:effectLst/>
                <a:latin typeface="Calibri"/>
                <a:ea typeface="Arial"/>
                <a:cs typeface="Calibri"/>
                <a:sym typeface="Calibri"/>
              </a:rPr>
              <a:t>Och till sist ska vi </a:t>
            </a:r>
            <a:r>
              <a:rPr lang="en-GB" sz="1200" b="0" i="1" u="none" strike="noStrike" cap="none" dirty="0" err="1">
                <a:solidFill>
                  <a:schemeClr val="dk1"/>
                </a:solidFill>
                <a:effectLst/>
                <a:latin typeface="Calibri"/>
                <a:ea typeface="Arial"/>
                <a:cs typeface="Calibri"/>
                <a:sym typeface="Calibri"/>
              </a:rPr>
              <a:t>kolla</a:t>
            </a:r>
            <a:r>
              <a:rPr lang="en-GB" sz="1200" b="0" i="1" u="none" strike="noStrike" cap="none" dirty="0">
                <a:solidFill>
                  <a:schemeClr val="dk1"/>
                </a:solidFill>
                <a:effectLst/>
                <a:latin typeface="Calibri"/>
                <a:ea typeface="Arial"/>
                <a:cs typeface="Calibri"/>
                <a:sym typeface="Calibri"/>
              </a:rPr>
              <a:t> </a:t>
            </a:r>
            <a:r>
              <a:rPr lang="en-GB" sz="1200" b="0" i="1" u="none" strike="noStrike" cap="none" dirty="0" err="1">
                <a:solidFill>
                  <a:schemeClr val="dk1"/>
                </a:solidFill>
                <a:effectLst/>
                <a:latin typeface="Calibri"/>
                <a:ea typeface="Arial"/>
                <a:cs typeface="Calibri"/>
                <a:sym typeface="Calibri"/>
              </a:rPr>
              <a:t>på</a:t>
            </a:r>
            <a:r>
              <a:rPr lang="en-GB" sz="1200" b="0" i="1" u="none" strike="noStrike" cap="none" dirty="0">
                <a:solidFill>
                  <a:schemeClr val="dk1"/>
                </a:solidFill>
                <a:effectLst/>
                <a:latin typeface="Calibri"/>
                <a:ea typeface="Arial"/>
                <a:cs typeface="Calibri"/>
                <a:sym typeface="Calibri"/>
              </a:rPr>
              <a:t> </a:t>
            </a:r>
            <a:r>
              <a:rPr lang="en-GB" sz="1200" b="0" i="1" u="none" strike="noStrike" cap="none" dirty="0" err="1">
                <a:solidFill>
                  <a:schemeClr val="dk1"/>
                </a:solidFill>
                <a:effectLst/>
                <a:latin typeface="Calibri"/>
                <a:ea typeface="Arial"/>
                <a:cs typeface="Calibri"/>
                <a:sym typeface="Calibri"/>
              </a:rPr>
              <a:t>några</a:t>
            </a:r>
            <a:r>
              <a:rPr lang="en-GB" sz="1200" b="0" i="1" u="none" strike="noStrike" cap="none" dirty="0">
                <a:solidFill>
                  <a:schemeClr val="dk1"/>
                </a:solidFill>
                <a:effectLst/>
                <a:latin typeface="Calibri"/>
                <a:ea typeface="Arial"/>
                <a:cs typeface="Calibri"/>
                <a:sym typeface="Calibri"/>
              </a:rPr>
              <a:t> </a:t>
            </a:r>
            <a:r>
              <a:rPr lang="en-GB" sz="1200" b="0" i="1" u="none" strike="noStrike" cap="none" dirty="0" err="1">
                <a:solidFill>
                  <a:schemeClr val="dk1"/>
                </a:solidFill>
                <a:effectLst/>
                <a:latin typeface="Calibri"/>
                <a:ea typeface="Arial"/>
                <a:cs typeface="Calibri"/>
                <a:sym typeface="Calibri"/>
              </a:rPr>
              <a:t>alvarligare</a:t>
            </a:r>
            <a:r>
              <a:rPr lang="en-GB" sz="1200" b="0" i="1" u="none" strike="noStrike" cap="none" dirty="0">
                <a:solidFill>
                  <a:schemeClr val="dk1"/>
                </a:solidFill>
                <a:effectLst/>
                <a:latin typeface="Calibri"/>
                <a:ea typeface="Arial"/>
                <a:cs typeface="Calibri"/>
                <a:sym typeface="Calibri"/>
              </a:rPr>
              <a:t> </a:t>
            </a:r>
            <a:r>
              <a:rPr lang="en-GB" sz="1200" b="0" i="1" u="none" strike="noStrike" cap="none" dirty="0" err="1">
                <a:solidFill>
                  <a:schemeClr val="dk1"/>
                </a:solidFill>
                <a:effectLst/>
                <a:latin typeface="Calibri"/>
                <a:ea typeface="Arial"/>
                <a:cs typeface="Calibri"/>
                <a:sym typeface="Calibri"/>
              </a:rPr>
              <a:t>samhällskonsekvenser</a:t>
            </a:r>
            <a:r>
              <a:rPr lang="en-GB" sz="1200" b="0" i="1" u="none" strike="noStrike" cap="none" dirty="0">
                <a:solidFill>
                  <a:schemeClr val="dk1"/>
                </a:solidFill>
                <a:effectLst/>
                <a:latin typeface="Calibri"/>
                <a:ea typeface="Arial"/>
                <a:cs typeface="Calibri"/>
                <a:sym typeface="Calibri"/>
              </a:rPr>
              <a:t> </a:t>
            </a:r>
            <a:r>
              <a:rPr lang="sv-SE" sz="1200" b="0" i="1" u="none" strike="noStrike" cap="none" dirty="0">
                <a:solidFill>
                  <a:schemeClr val="dk1"/>
                </a:solidFill>
                <a:effectLst/>
                <a:latin typeface="Calibri"/>
                <a:ea typeface="Arial"/>
                <a:cs typeface="Calibri"/>
                <a:sym typeface="Calibri"/>
              </a:rPr>
              <a:t>med kopplingen mellan massinsamling av data och politik genom fallet </a:t>
            </a:r>
            <a:r>
              <a:rPr lang="sv-FI" sz="1200" b="0" i="1" u="none" strike="noStrike" cap="none" dirty="0">
                <a:solidFill>
                  <a:schemeClr val="dk1"/>
                </a:solidFill>
                <a:effectLst/>
                <a:latin typeface="Calibri"/>
                <a:ea typeface="Calibri"/>
                <a:cs typeface="Calibri"/>
                <a:sym typeface="Calibri"/>
              </a:rPr>
              <a:t>Cambridge Analytica</a:t>
            </a:r>
            <a:r>
              <a:rPr lang="en-SE" sz="1100" i="1" dirty="0">
                <a:effectLst/>
              </a:rPr>
              <a:t> . </a:t>
            </a:r>
            <a:endParaRPr sz="1100" b="0" i="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15000"/>
              </a:lnSpc>
              <a:spcBef>
                <a:spcPts val="1200"/>
              </a:spcBef>
              <a:spcAft>
                <a:spcPts val="1200"/>
              </a:spcAft>
              <a:buClr>
                <a:schemeClr val="dk1"/>
              </a:buClr>
              <a:buSzPts val="1100"/>
              <a:buFont typeface="Arial"/>
              <a:buNone/>
            </a:pPr>
            <a:r>
              <a:rPr lang="sv-FI" sz="1200" b="0" i="1" u="none" strike="noStrike" cap="none" dirty="0">
                <a:solidFill>
                  <a:schemeClr val="dk1"/>
                </a:solidFill>
                <a:effectLst/>
                <a:latin typeface="Calibri"/>
                <a:ea typeface="Calibri"/>
                <a:cs typeface="Calibri"/>
                <a:sym typeface="Calibri"/>
              </a:rPr>
              <a:t>Idag lever vi halva våra liv online, vilket är fantastiskt, men då är det bra att veta hur den digitala världen fungerar</a:t>
            </a:r>
            <a:r>
              <a:rPr lang="en-SE" sz="1100" b="0" i="1" u="none" strike="noStrike" cap="none" dirty="0">
                <a:solidFill>
                  <a:schemeClr val="dk1"/>
                </a:solidFill>
                <a:effectLst/>
                <a:latin typeface="Calibri"/>
                <a:ea typeface="Calibri"/>
                <a:cs typeface="Calibri"/>
                <a:sym typeface="Calibri"/>
              </a:rPr>
              <a:t> och vad vi lämar efter oss online</a:t>
            </a:r>
            <a:endParaRPr dirty="0"/>
          </a:p>
        </p:txBody>
      </p:sp>
      <p:sp>
        <p:nvSpPr>
          <p:cNvPr id="127" name="Google Shape;1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b="1" dirty="0">
                <a:latin typeface="Arial"/>
                <a:ea typeface="Arial"/>
                <a:cs typeface="Arial"/>
                <a:sym typeface="Arial"/>
              </a:rPr>
              <a:t>Handuppräkningsövning om digitalt spår, man behöver inte gå på djupet, utan bara se vad eleverna har att säga (</a:t>
            </a:r>
            <a:r>
              <a:rPr lang="sv-SE" sz="1100" b="1" dirty="0"/>
              <a:t>exempel på digitala spår: sökhistorik, vem/vilka man följer på olika </a:t>
            </a:r>
            <a:r>
              <a:rPr lang="sv-SE" sz="1100" b="1" dirty="0" err="1"/>
              <a:t>appar</a:t>
            </a:r>
            <a:r>
              <a:rPr lang="sv-SE" sz="1100" b="1" dirty="0"/>
              <a:t> och sociala medier, hur länge man är på en hemsida, hur länge man kollar på en bild, vad man köper).</a:t>
            </a:r>
            <a:endParaRPr lang="sv-SE" sz="1100" b="1" dirty="0">
              <a:latin typeface="Arial"/>
              <a:ea typeface="Arial"/>
              <a:cs typeface="Arial"/>
              <a:sym typeface="Arial"/>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sv-SE" sz="1100" b="0" i="1" dirty="0">
                <a:latin typeface="Arial"/>
                <a:ea typeface="Arial"/>
                <a:cs typeface="Arial"/>
                <a:sym typeface="Arial"/>
              </a:rPr>
              <a:t>Någon som vet eller kanske kan gissa vad ett digitalt spår skulle kunna vara?</a:t>
            </a:r>
            <a:endParaRPr sz="1100" b="0" i="1" dirty="0">
              <a:latin typeface="Arial"/>
              <a:ea typeface="Arial"/>
              <a:cs typeface="Arial"/>
              <a:sym typeface="Arial"/>
            </a:endParaRPr>
          </a:p>
        </p:txBody>
      </p:sp>
      <p:sp>
        <p:nvSpPr>
          <p:cNvPr id="134" name="Google Shape;1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sv-SE" b="1" i="0" dirty="0"/>
              <a:t>Visa MSB-videon</a:t>
            </a:r>
          </a:p>
          <a:p>
            <a:pPr marL="0" lvl="0" indent="0" algn="l" rtl="0">
              <a:lnSpc>
                <a:spcPct val="100000"/>
              </a:lnSpc>
              <a:spcBef>
                <a:spcPts val="0"/>
              </a:spcBef>
              <a:spcAft>
                <a:spcPts val="0"/>
              </a:spcAft>
              <a:buClr>
                <a:schemeClr val="dk1"/>
              </a:buClr>
              <a:buSzPts val="1200"/>
              <a:buFont typeface="Arial"/>
              <a:buNone/>
            </a:pPr>
            <a:endParaRPr lang="sv-SE" b="1" i="0"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sv-SE" dirty="0"/>
              <a:t>Vad vi gör på nätet skulle få göra i person, viktigt att tänka till, alla som är online lämnar ju något efter sig som blir som spår, men frågan är vad och hur mycket. </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sv-SE" sz="1200" dirty="0"/>
              <a:t>Informationen lagras på nätet under mycket mycket lång tid.</a:t>
            </a:r>
            <a:br>
              <a:rPr lang="sv-SE" sz="1200" dirty="0"/>
            </a:br>
            <a:endParaRPr lang="sv-SE" sz="1200" i="1" dirty="0"/>
          </a:p>
          <a:p>
            <a:pPr marL="0" marR="0" lvl="0" indent="0" algn="l" rtl="0">
              <a:lnSpc>
                <a:spcPct val="100000"/>
              </a:lnSpc>
              <a:spcBef>
                <a:spcPts val="0"/>
              </a:spcBef>
              <a:spcAft>
                <a:spcPts val="0"/>
              </a:spcAft>
              <a:buClr>
                <a:schemeClr val="dk1"/>
              </a:buClr>
              <a:buSzPts val="1200"/>
              <a:buFont typeface="Arial"/>
              <a:buNone/>
            </a:pPr>
            <a:r>
              <a:rPr lang="sv-SE" sz="1200" i="1" dirty="0"/>
              <a:t>OBS! Det är lätthänt att filmen laggar när du spelar upp den från din dator eller att ljudet inte hörs. Dela länken till filmen i chatten och be läraren att spela upp den via sin webbläsare och meddela er när de är klara. (</a:t>
            </a:r>
            <a:r>
              <a:rPr lang="sv-SE" sz="1200" i="1" dirty="0" err="1"/>
              <a:t>https</a:t>
            </a:r>
            <a:r>
              <a:rPr lang="sv-SE" sz="1200" i="1" dirty="0"/>
              <a:t>://</a:t>
            </a:r>
            <a:r>
              <a:rPr lang="sv-SE" sz="1200" i="1" dirty="0" err="1"/>
              <a:t>youtu.be</a:t>
            </a:r>
            <a:r>
              <a:rPr lang="sv-SE" sz="1200" i="1" dirty="0"/>
              <a:t>/K4FqzSqrjwE)</a:t>
            </a:r>
            <a:endParaRPr lang="sv-SE" i="1" dirty="0"/>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endParaRPr lang="sv-SE" dirty="0"/>
          </a:p>
        </p:txBody>
      </p:sp>
      <p:sp>
        <p:nvSpPr>
          <p:cNvPr id="175" name="Google Shape;175;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None/>
            </a:pPr>
            <a:r>
              <a:rPr lang="sv-SE" b="1" dirty="0"/>
              <a:t>Vem skulle kunna vilja ha information om oss och varför?</a:t>
            </a:r>
          </a:p>
          <a:p>
            <a:pPr marL="2603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dirty="0"/>
              <a:t>Viss information </a:t>
            </a:r>
            <a:r>
              <a:rPr lang="sv-SE" sz="1200" dirty="0"/>
              <a:t>är man medveten om att man lämnar, till exempel om du lägger upp en bild på </a:t>
            </a:r>
            <a:r>
              <a:rPr lang="sv-SE" sz="1200" dirty="0" err="1"/>
              <a:t>Instagram</a:t>
            </a:r>
            <a:r>
              <a:rPr lang="sv-SE" sz="1200" dirty="0"/>
              <a:t>, men kanske inte annan. </a:t>
            </a:r>
            <a:endParaRPr lang="sv-SE" dirty="0"/>
          </a:p>
          <a:p>
            <a:pPr marL="2603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sz="1200" dirty="0"/>
              <a:t>Här har vi exempelvis </a:t>
            </a:r>
            <a:r>
              <a:rPr lang="sv-SE" dirty="0" err="1"/>
              <a:t>googles</a:t>
            </a:r>
            <a:r>
              <a:rPr lang="sv-SE" dirty="0"/>
              <a:t>-sökningar</a:t>
            </a:r>
            <a:r>
              <a:rPr lang="sv-SE" sz="1200" dirty="0"/>
              <a:t>. </a:t>
            </a:r>
          </a:p>
          <a:p>
            <a:pPr marL="2603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sz="1200" dirty="0"/>
              <a:t>Det verkar ganska oanvändbar och ointressant vid första anblick, men man kan avläsa en hel del om en person beroende på vad den har sökt på. Den informationen är väldigt åtråvärd för vissa aktörer, vilket vi kommer förstå varför alldeles strax. </a:t>
            </a:r>
            <a:endParaRPr lang="sv-SE" b="1" dirty="0"/>
          </a:p>
          <a:p>
            <a:pPr marL="171450" lvl="0" indent="-82550" algn="l" rtl="0">
              <a:lnSpc>
                <a:spcPct val="100000"/>
              </a:lnSpc>
              <a:spcBef>
                <a:spcPts val="0"/>
              </a:spcBef>
              <a:spcAft>
                <a:spcPts val="0"/>
              </a:spcAft>
              <a:buSzPts val="1400"/>
              <a:buNone/>
            </a:pPr>
            <a:endParaRPr b="0" i="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26" name="Google Shape;126;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E07287AE-F24D-A7B6-623C-757AC0AA069B}"/>
            </a:ext>
          </a:extLst>
        </p:cNvPr>
        <p:cNvGrpSpPr/>
        <p:nvPr/>
      </p:nvGrpSpPr>
      <p:grpSpPr>
        <a:xfrm>
          <a:off x="0" y="0"/>
          <a:ext cx="0" cy="0"/>
          <a:chOff x="0" y="0"/>
          <a:chExt cx="0" cy="0"/>
        </a:xfrm>
      </p:grpSpPr>
      <p:sp>
        <p:nvSpPr>
          <p:cNvPr id="125" name="Google Shape;125;p7:notes">
            <a:extLst>
              <a:ext uri="{FF2B5EF4-FFF2-40B4-BE49-F238E27FC236}">
                <a16:creationId xmlns:a16="http://schemas.microsoft.com/office/drawing/2014/main" id="{F6213584-5989-3EE5-4A7E-60AAF2DC70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a:extLst>
              <a:ext uri="{FF2B5EF4-FFF2-40B4-BE49-F238E27FC236}">
                <a16:creationId xmlns:a16="http://schemas.microsoft.com/office/drawing/2014/main" id="{2E5EE3B8-A288-7823-B779-8ABC3897EDE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FI" sz="1200" b="0" i="0" u="none" strike="noStrike" cap="none" dirty="0">
                <a:solidFill>
                  <a:schemeClr val="dk1"/>
                </a:solidFill>
                <a:effectLst/>
                <a:latin typeface="Calibri"/>
                <a:ea typeface="Calibri"/>
                <a:cs typeface="Calibri"/>
                <a:sym typeface="Calibri"/>
              </a:rPr>
              <a:t>Vad är cookies och vad används det till?</a:t>
            </a:r>
            <a:r>
              <a:rPr lang="en-SE" dirty="0">
                <a:effectLst/>
              </a:rPr>
              <a:t> </a:t>
            </a:r>
            <a:endParaRPr dirty="0"/>
          </a:p>
        </p:txBody>
      </p:sp>
      <p:sp>
        <p:nvSpPr>
          <p:cNvPr id="127" name="Google Shape;127;p7:notes">
            <a:extLst>
              <a:ext uri="{FF2B5EF4-FFF2-40B4-BE49-F238E27FC236}">
                <a16:creationId xmlns:a16="http://schemas.microsoft.com/office/drawing/2014/main" id="{E10C0472-A6F5-01E0-12E7-E0B729228C9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17311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9745337d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e9745337d5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100" b="1" dirty="0">
                <a:latin typeface="Arial"/>
                <a:ea typeface="Arial"/>
                <a:cs typeface="Arial"/>
                <a:sym typeface="Arial"/>
              </a:rPr>
              <a:t>Film om ditt digitala fotavtryck</a:t>
            </a:r>
            <a:endParaRPr sz="1100" b="1" dirty="0">
              <a:latin typeface="Arial"/>
              <a:ea typeface="Arial"/>
              <a:cs typeface="Arial"/>
              <a:sym typeface="Arial"/>
            </a:endParaRPr>
          </a:p>
        </p:txBody>
      </p:sp>
      <p:sp>
        <p:nvSpPr>
          <p:cNvPr id="145" name="Google Shape;145;g2e9745337d5_0_1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2e9745337d5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11719fc6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11719fc6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200" b="1" i="0" dirty="0"/>
              <a:t>Presentera cookies:</a:t>
            </a:r>
            <a:endParaRPr b="1" i="0" dirty="0"/>
          </a:p>
          <a:p>
            <a:pPr marL="171450" lvl="0" indent="-171450" algn="l" rtl="0">
              <a:lnSpc>
                <a:spcPct val="100000"/>
              </a:lnSpc>
              <a:spcBef>
                <a:spcPts val="0"/>
              </a:spcBef>
              <a:spcAft>
                <a:spcPts val="0"/>
              </a:spcAft>
              <a:buClr>
                <a:schemeClr val="dk1"/>
              </a:buClr>
              <a:buSzPts val="1200"/>
              <a:buFont typeface="Arial"/>
              <a:buChar char="•"/>
            </a:pPr>
            <a:r>
              <a:rPr lang="sv-SE" i="0" dirty="0"/>
              <a:t>Man känner igen att ibland när man</a:t>
            </a:r>
            <a:r>
              <a:rPr lang="sv-SE" sz="1200" i="0" dirty="0"/>
              <a:t> går in på en hemsida poppar ofta ett sådant här fönster upp. Godkänner du hemsidans cookies? Vanligt är att många snabbt klickar ja här, för att få fortsätta använda hemsidan. Detta blir faktiskt ett digitalt spår.</a:t>
            </a:r>
            <a:endParaRPr sz="1200" i="0" dirty="0"/>
          </a:p>
          <a:p>
            <a:pPr marL="17145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effectLst/>
                <a:latin typeface="Calibri"/>
                <a:ea typeface="Calibri"/>
                <a:cs typeface="Calibri"/>
                <a:sym typeface="Calibri"/>
              </a:rPr>
              <a:t>Cookies </a:t>
            </a:r>
            <a:r>
              <a:rPr lang="en-GB" sz="1200" b="0" i="0" u="none" strike="noStrike" cap="none" dirty="0" err="1">
                <a:solidFill>
                  <a:schemeClr val="dk1"/>
                </a:solidFill>
                <a:effectLst/>
                <a:latin typeface="Calibri"/>
                <a:ea typeface="Calibri"/>
                <a:cs typeface="Calibri"/>
                <a:sym typeface="Calibri"/>
              </a:rPr>
              <a:t>är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små</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textfiler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som</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sparas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a:t>
            </a:r>
            <a:r>
              <a:rPr lang="en-GB" sz="1200" b="0" i="0" u="none" strike="noStrike" cap="none" dirty="0">
                <a:solidFill>
                  <a:schemeClr val="dk1"/>
                </a:solidFill>
                <a:effectLst/>
                <a:latin typeface="Calibri"/>
                <a:ea typeface="Calibri"/>
                <a:cs typeface="Calibri"/>
                <a:sym typeface="Calibri"/>
              </a:rPr>
              <a:t> din </a:t>
            </a:r>
            <a:r>
              <a:rPr lang="en-GB" sz="1200" b="0" i="0" u="none" strike="noStrike" cap="none" dirty="0" err="1">
                <a:solidFill>
                  <a:schemeClr val="dk1"/>
                </a:solidFill>
                <a:effectLst/>
                <a:latin typeface="Calibri"/>
                <a:ea typeface="Calibri"/>
                <a:cs typeface="Calibri"/>
                <a:sym typeface="Calibri"/>
              </a:rPr>
              <a:t>webbläsare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eller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få</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viss</a:t>
            </a:r>
            <a:r>
              <a:rPr lang="en-GB" sz="1200" b="0" i="0" u="none" strike="noStrike" cap="none" dirty="0">
                <a:solidFill>
                  <a:schemeClr val="dk1"/>
                </a:solidFill>
                <a:effectLst/>
                <a:latin typeface="Calibri"/>
                <a:ea typeface="Calibri"/>
                <a:cs typeface="Calibri"/>
                <a:sym typeface="Calibri"/>
              </a:rPr>
              <a:t> information </a:t>
            </a:r>
            <a:r>
              <a:rPr lang="en-GB" sz="1200" b="0" i="0" u="none" strike="noStrike" cap="none" dirty="0" err="1">
                <a:solidFill>
                  <a:schemeClr val="dk1"/>
                </a:solidFill>
                <a:effectLst/>
                <a:latin typeface="Calibri"/>
                <a:ea typeface="Calibri"/>
                <a:cs typeface="Calibri"/>
                <a:sym typeface="Calibri"/>
              </a:rPr>
              <a:t>från</a:t>
            </a:r>
            <a:r>
              <a:rPr lang="en-GB" sz="1200" b="0" i="0" u="none" strike="noStrike" cap="none" dirty="0">
                <a:solidFill>
                  <a:schemeClr val="dk1"/>
                </a:solidFill>
                <a:effectLst/>
                <a:latin typeface="Calibri"/>
                <a:ea typeface="Calibri"/>
                <a:cs typeface="Calibri"/>
                <a:sym typeface="Calibri"/>
              </a:rPr>
              <a:t> din terminal </a:t>
            </a:r>
            <a:r>
              <a:rPr lang="en-GB" sz="1200" b="0" i="0" u="none" strike="noStrike" cap="none" dirty="0" err="1">
                <a:solidFill>
                  <a:schemeClr val="dk1"/>
                </a:solidFill>
                <a:effectLst/>
                <a:latin typeface="Calibri"/>
                <a:ea typeface="Calibri"/>
                <a:cs typeface="Calibri"/>
                <a:sym typeface="Calibri"/>
              </a:rPr>
              <a:t>när</a:t>
            </a:r>
            <a:r>
              <a:rPr lang="en-GB" sz="1200" b="0" i="0" u="none" strike="noStrike" cap="none" dirty="0">
                <a:solidFill>
                  <a:schemeClr val="dk1"/>
                </a:solidFill>
                <a:effectLst/>
                <a:latin typeface="Calibri"/>
                <a:ea typeface="Calibri"/>
                <a:cs typeface="Calibri"/>
                <a:sym typeface="Calibri"/>
              </a:rPr>
              <a:t> du </a:t>
            </a:r>
            <a:r>
              <a:rPr lang="en-GB" sz="1200" b="0" i="0" u="none" strike="noStrike" cap="none" dirty="0" err="1">
                <a:solidFill>
                  <a:schemeClr val="dk1"/>
                </a:solidFill>
                <a:effectLst/>
                <a:latin typeface="Calibri"/>
                <a:ea typeface="Calibri"/>
                <a:cs typeface="Calibri"/>
                <a:sym typeface="Calibri"/>
              </a:rPr>
              <a:t>besöker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olika</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webbplatser</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används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av</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företag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och</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organisationer</a:t>
            </a:r>
            <a:r>
              <a:rPr lang="en-GB" sz="1200" b="0" i="0" u="none" strike="noStrike" cap="none" dirty="0">
                <a:solidFill>
                  <a:schemeClr val="dk1"/>
                </a:solidFill>
                <a:effectLst/>
                <a:latin typeface="Calibri"/>
                <a:ea typeface="Calibri"/>
                <a:cs typeface="Calibri"/>
                <a:sym typeface="Calibri"/>
              </a:rPr>
              <a:t> för </a:t>
            </a:r>
            <a:r>
              <a:rPr lang="en-GB" sz="1200" b="0" i="0" u="none" strike="noStrike" cap="none" dirty="0" err="1">
                <a:solidFill>
                  <a:schemeClr val="dk1"/>
                </a:solidFill>
                <a:effectLst/>
                <a:latin typeface="Calibri"/>
                <a:ea typeface="Calibri"/>
                <a:cs typeface="Calibri"/>
                <a:sym typeface="Calibri"/>
              </a:rPr>
              <a:t>att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samla</a:t>
            </a:r>
            <a:r>
              <a:rPr lang="en-GB" sz="1200" b="0" i="0" u="none" strike="noStrike" cap="none" dirty="0">
                <a:solidFill>
                  <a:schemeClr val="dk1"/>
                </a:solidFill>
                <a:effectLst/>
                <a:latin typeface="Calibri"/>
                <a:ea typeface="Calibri"/>
                <a:cs typeface="Calibri"/>
                <a:sym typeface="Calibri"/>
              </a:rPr>
              <a:t> in information om </a:t>
            </a:r>
            <a:r>
              <a:rPr lang="en-GB" sz="1200" b="0" i="0" u="none" strike="noStrike" cap="none" dirty="0" err="1">
                <a:solidFill>
                  <a:schemeClr val="dk1"/>
                </a:solidFill>
                <a:effectLst/>
                <a:latin typeface="Calibri"/>
                <a:ea typeface="Calibri"/>
                <a:cs typeface="Calibri"/>
                <a:sym typeface="Calibri"/>
              </a:rPr>
              <a:t>ditt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beteende</a:t>
            </a:r>
            <a:r>
              <a:rPr lang="en-GB" sz="1200" b="0" i="0" u="none" strike="noStrike" cap="none" dirty="0">
                <a:solidFill>
                  <a:schemeClr val="dk1"/>
                </a:solidFill>
                <a:effectLst/>
                <a:latin typeface="Calibri"/>
                <a:ea typeface="Calibri"/>
                <a:cs typeface="Calibri"/>
                <a:sym typeface="Calibri"/>
              </a:rPr>
              <a:t> online – </a:t>
            </a:r>
            <a:r>
              <a:rPr lang="en-GB" sz="1200" b="0" i="0" u="none" strike="noStrike" cap="none" dirty="0" err="1">
                <a:solidFill>
                  <a:schemeClr val="dk1"/>
                </a:solidFill>
                <a:effectLst/>
                <a:latin typeface="Calibri"/>
                <a:ea typeface="Calibri"/>
                <a:cs typeface="Calibri"/>
                <a:sym typeface="Calibri"/>
              </a:rPr>
              <a:t>och</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vissa</a:t>
            </a:r>
            <a:r>
              <a:rPr lang="en-GB" sz="1200" b="0" i="0" u="none" strike="noStrike" cap="none" dirty="0">
                <a:solidFill>
                  <a:schemeClr val="dk1"/>
                </a:solidFill>
                <a:effectLst/>
                <a:latin typeface="Calibri"/>
                <a:ea typeface="Calibri"/>
                <a:cs typeface="Calibri"/>
                <a:sym typeface="Calibri"/>
              </a:rPr>
              <a:t> fall </a:t>
            </a:r>
            <a:r>
              <a:rPr lang="en-GB" sz="1200" b="0" i="0" u="none" strike="noStrike" cap="none" dirty="0" err="1">
                <a:solidFill>
                  <a:schemeClr val="dk1"/>
                </a:solidFill>
                <a:effectLst/>
                <a:latin typeface="Calibri"/>
                <a:ea typeface="Calibri"/>
                <a:cs typeface="Calibri"/>
                <a:sym typeface="Calibri"/>
              </a:rPr>
              <a:t>kan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även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illasinnade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aktörer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utnyttja</a:t>
            </a:r>
            <a:r>
              <a:rPr lang="en-GB" sz="1200" b="0" i="0" u="none" strike="noStrike" cap="none" dirty="0">
                <a:solidFill>
                  <a:schemeClr val="dk1"/>
                </a:solidFill>
                <a:effectLst/>
                <a:latin typeface="Calibri"/>
                <a:ea typeface="Calibri"/>
                <a:cs typeface="Calibri"/>
                <a:sym typeface="Calibri"/>
              </a:rPr>
              <a:t> dem. </a:t>
            </a:r>
            <a:r>
              <a:rPr lang="en-GB" sz="1200" b="0" i="0" u="none" strike="noStrike" cap="none" dirty="0" err="1">
                <a:solidFill>
                  <a:schemeClr val="dk1"/>
                </a:solidFill>
                <a:effectLst/>
                <a:latin typeface="Calibri"/>
                <a:ea typeface="Calibri"/>
                <a:cs typeface="Calibri"/>
                <a:sym typeface="Calibri"/>
              </a:rPr>
              <a:t>Informationen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ses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som</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mycket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värdefull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både</a:t>
            </a:r>
            <a:r>
              <a:rPr lang="en-GB" sz="1200" b="0" i="0" u="none" strike="noStrike" cap="none" dirty="0">
                <a:solidFill>
                  <a:schemeClr val="dk1"/>
                </a:solidFill>
                <a:effectLst/>
                <a:latin typeface="Calibri"/>
                <a:ea typeface="Calibri"/>
                <a:cs typeface="Calibri"/>
                <a:sym typeface="Calibri"/>
              </a:rPr>
              <a:t> för </a:t>
            </a:r>
            <a:r>
              <a:rPr lang="en-GB" sz="1200" b="0" i="0" u="none" strike="noStrike" cap="none" dirty="0" err="1">
                <a:solidFill>
                  <a:schemeClr val="dk1"/>
                </a:solidFill>
                <a:effectLst/>
                <a:latin typeface="Calibri"/>
                <a:ea typeface="Calibri"/>
                <a:cs typeface="Calibri"/>
                <a:sym typeface="Calibri"/>
              </a:rPr>
              <a:t>kommersiella</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syften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och</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av</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säkerhetsskäl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Därför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är</a:t>
            </a:r>
            <a:r>
              <a:rPr lang="en-GB" sz="1200" b="0" i="0" u="none" strike="noStrike" cap="none" dirty="0">
                <a:solidFill>
                  <a:schemeClr val="dk1"/>
                </a:solidFill>
                <a:effectLst/>
                <a:latin typeface="Calibri"/>
                <a:ea typeface="Calibri"/>
                <a:cs typeface="Calibri"/>
                <a:sym typeface="Calibri"/>
              </a:rPr>
              <a:t> det </a:t>
            </a:r>
            <a:r>
              <a:rPr lang="en-GB" sz="1200" b="0" i="0" u="none" strike="noStrike" cap="none" dirty="0" err="1">
                <a:solidFill>
                  <a:schemeClr val="dk1"/>
                </a:solidFill>
                <a:effectLst/>
                <a:latin typeface="Calibri"/>
                <a:ea typeface="Calibri"/>
                <a:cs typeface="Calibri"/>
                <a:sym typeface="Calibri"/>
              </a:rPr>
              <a:t>viktigt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att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förstå</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vad</a:t>
            </a:r>
            <a:r>
              <a:rPr lang="en-GB" sz="1200" b="0" i="0" u="none" strike="noStrike" cap="none" dirty="0">
                <a:solidFill>
                  <a:schemeClr val="dk1"/>
                </a:solidFill>
                <a:effectLst/>
                <a:latin typeface="Calibri"/>
                <a:ea typeface="Calibri"/>
                <a:cs typeface="Calibri"/>
                <a:sym typeface="Calibri"/>
              </a:rPr>
              <a:t> man </a:t>
            </a:r>
            <a:r>
              <a:rPr lang="en-GB" sz="1200" b="0" i="0" u="none" strike="noStrike" cap="none" dirty="0" err="1">
                <a:solidFill>
                  <a:schemeClr val="dk1"/>
                </a:solidFill>
                <a:effectLst/>
                <a:latin typeface="Calibri"/>
                <a:ea typeface="Calibri"/>
                <a:cs typeface="Calibri"/>
                <a:sym typeface="Calibri"/>
              </a:rPr>
              <a:t>faktiskt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godkänner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när</a:t>
            </a:r>
            <a:r>
              <a:rPr lang="en-GB" sz="1200" b="0" i="0" u="none" strike="noStrike" cap="none" dirty="0">
                <a:solidFill>
                  <a:schemeClr val="dk1"/>
                </a:solidFill>
                <a:effectLst/>
                <a:latin typeface="Calibri"/>
                <a:ea typeface="Calibri"/>
                <a:cs typeface="Calibri"/>
                <a:sym typeface="Calibri"/>
              </a:rPr>
              <a:t> man </a:t>
            </a:r>
            <a:r>
              <a:rPr lang="en-GB" sz="1200" b="0" i="0" u="none" strike="noStrike" cap="none" dirty="0" err="1">
                <a:solidFill>
                  <a:schemeClr val="dk1"/>
                </a:solidFill>
                <a:effectLst/>
                <a:latin typeface="Calibri"/>
                <a:ea typeface="Calibri"/>
                <a:cs typeface="Calibri"/>
                <a:sym typeface="Calibri"/>
              </a:rPr>
              <a:t>accepterar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 cookie-</a:t>
            </a:r>
            <a:r>
              <a:rPr lang="en-GB" sz="1200" b="0" i="0" u="none" strike="noStrike" cap="none" dirty="0" err="1">
                <a:solidFill>
                  <a:schemeClr val="dk1"/>
                </a:solidFill>
                <a:effectLst/>
                <a:latin typeface="Calibri"/>
                <a:ea typeface="Calibri"/>
                <a:cs typeface="Calibri"/>
                <a:sym typeface="Calibri"/>
              </a:rPr>
              <a:t>förfrågan</a:t>
            </a:r>
            <a:r>
              <a:rPr lang="en-GB" sz="1200" b="0" i="0" u="none" strike="noStrike" cap="none" dirty="0">
                <a:solidFill>
                  <a:schemeClr val="dk1"/>
                </a:solidFill>
                <a:effectLst/>
                <a:latin typeface="Calibri"/>
                <a:ea typeface="Calibri"/>
                <a:cs typeface="Calibri"/>
                <a:sym typeface="Calibri"/>
              </a:rPr>
              <a:t>.</a:t>
            </a:r>
            <a:r>
              <a:rPr lang="en-GB" sz="1200" b="0" i="1" u="none" strike="noStrike" cap="none" dirty="0">
                <a:solidFill>
                  <a:schemeClr val="dk1"/>
                </a:solidFill>
                <a:effectLst/>
                <a:latin typeface="Calibri"/>
                <a:ea typeface="Calibri"/>
                <a:cs typeface="Calibri"/>
                <a:sym typeface="Calibri"/>
              </a:rPr>
              <a:t>  </a:t>
            </a:r>
            <a:r>
              <a:rPr lang="sv-SE" i="1" dirty="0"/>
              <a:t>(källa: </a:t>
            </a:r>
            <a:r>
              <a:rPr lang="sv-SE" i="1" dirty="0" err="1"/>
              <a:t>https</a:t>
            </a:r>
            <a:r>
              <a:rPr lang="sv-SE" i="1" dirty="0"/>
              <a:t>://</a:t>
            </a:r>
            <a:r>
              <a:rPr lang="sv-SE" i="1" dirty="0" err="1"/>
              <a:t>pts.se</a:t>
            </a:r>
            <a:r>
              <a:rPr lang="sv-SE" i="1" dirty="0"/>
              <a:t>/</a:t>
            </a:r>
            <a:r>
              <a:rPr lang="sv-SE" i="1" dirty="0" err="1"/>
              <a:t>sv</a:t>
            </a:r>
            <a:r>
              <a:rPr lang="sv-SE" i="1" dirty="0"/>
              <a:t>/privat/internet/integritet/kakor-cookies/) </a:t>
            </a:r>
            <a:endParaRPr i="1" dirty="0"/>
          </a:p>
          <a:p>
            <a:pPr marL="171450" lvl="0" indent="-171450" algn="l" rtl="0">
              <a:lnSpc>
                <a:spcPct val="100000"/>
              </a:lnSpc>
              <a:spcBef>
                <a:spcPts val="0"/>
              </a:spcBef>
              <a:spcAft>
                <a:spcPts val="0"/>
              </a:spcAft>
              <a:buClr>
                <a:schemeClr val="dk1"/>
              </a:buClr>
              <a:buSzPts val="1200"/>
              <a:buFont typeface="Arial"/>
              <a:buChar char="•"/>
            </a:pPr>
            <a:r>
              <a:rPr lang="sv-SE" dirty="0"/>
              <a:t>När man går in på sidan en vecka senare plockas den här informationen fram och på så sätt anpassas sidan till dig.  Sidan kan då till exempel:</a:t>
            </a:r>
            <a:endParaRPr dirty="0"/>
          </a:p>
          <a:p>
            <a:pPr marL="628650" lvl="1" indent="-171450" algn="l" rtl="0">
              <a:lnSpc>
                <a:spcPct val="100000"/>
              </a:lnSpc>
              <a:spcBef>
                <a:spcPts val="0"/>
              </a:spcBef>
              <a:spcAft>
                <a:spcPts val="0"/>
              </a:spcAft>
              <a:buClr>
                <a:schemeClr val="dk1"/>
              </a:buClr>
              <a:buSzPts val="1200"/>
              <a:buFont typeface="Arial"/>
              <a:buChar char="•"/>
            </a:pPr>
            <a:r>
              <a:rPr lang="sv-SE" dirty="0"/>
              <a:t>Förenkla inloggningen på en sida så du slipper fylla i användarnamn och lösenord varje gång</a:t>
            </a:r>
            <a:endParaRPr dirty="0"/>
          </a:p>
          <a:p>
            <a:pPr marL="628650" lvl="1" indent="-171450" algn="l" rtl="0">
              <a:lnSpc>
                <a:spcPct val="100000"/>
              </a:lnSpc>
              <a:spcBef>
                <a:spcPts val="0"/>
              </a:spcBef>
              <a:spcAft>
                <a:spcPts val="0"/>
              </a:spcAft>
              <a:buClr>
                <a:schemeClr val="dk1"/>
              </a:buClr>
              <a:buSzPts val="1200"/>
              <a:buFont typeface="Arial"/>
              <a:buChar char="•"/>
            </a:pPr>
            <a:r>
              <a:rPr lang="sv-SE" dirty="0"/>
              <a:t>Hålla reda på vilka varor du lagt i din varukorg när du handlar på nätet</a:t>
            </a:r>
            <a:endParaRPr dirty="0"/>
          </a:p>
          <a:p>
            <a:pPr marL="628650" lvl="1" indent="-171450" algn="l" rtl="0">
              <a:lnSpc>
                <a:spcPct val="100000"/>
              </a:lnSpc>
              <a:spcBef>
                <a:spcPts val="0"/>
              </a:spcBef>
              <a:spcAft>
                <a:spcPts val="0"/>
              </a:spcAft>
              <a:buClr>
                <a:schemeClr val="dk1"/>
              </a:buClr>
              <a:buSzPts val="1200"/>
              <a:buFont typeface="Arial"/>
              <a:buChar char="•"/>
            </a:pPr>
            <a:r>
              <a:rPr lang="sv-SE" dirty="0"/>
              <a:t>Hålla reda på att du inte röstar två gånger i en omröstning</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Notera hur tick-tok vill spara hur länge man integrerar i tid.  (Fönstret längst till höger)</a:t>
            </a:r>
            <a:endParaRPr dirty="0"/>
          </a:p>
          <a:p>
            <a:pPr marL="0" lvl="0" indent="0" algn="l" rtl="0">
              <a:lnSpc>
                <a:spcPct val="100000"/>
              </a:lnSpc>
              <a:spcBef>
                <a:spcPts val="0"/>
              </a:spcBef>
              <a:spcAft>
                <a:spcPts val="0"/>
              </a:spcAft>
              <a:buSzPts val="1400"/>
              <a:buNone/>
            </a:pPr>
            <a:endParaRPr b="1" i="1" dirty="0"/>
          </a:p>
          <a:p>
            <a:pPr marL="0" lvl="0" indent="0" algn="l" rtl="0">
              <a:lnSpc>
                <a:spcPct val="100000"/>
              </a:lnSpc>
              <a:spcBef>
                <a:spcPts val="0"/>
              </a:spcBef>
              <a:spcAft>
                <a:spcPts val="0"/>
              </a:spcAft>
              <a:buSzPts val="1400"/>
              <a:buNone/>
            </a:pPr>
            <a:r>
              <a:rPr lang="sv-SE" b="1" i="1" dirty="0" err="1"/>
              <a:t>https</a:t>
            </a:r>
            <a:r>
              <a:rPr lang="sv-SE" b="1" i="1" dirty="0"/>
              <a:t>://</a:t>
            </a:r>
            <a:r>
              <a:rPr lang="sv-SE" b="1" i="1" dirty="0" err="1"/>
              <a:t>adssettings.google.com</a:t>
            </a:r>
            <a:r>
              <a:rPr lang="sv-SE" b="1" i="1" dirty="0"/>
              <a:t>/</a:t>
            </a:r>
            <a:r>
              <a:rPr lang="sv-SE" b="1" i="1" dirty="0" err="1"/>
              <a:t>authenticated</a:t>
            </a:r>
            <a:endParaRPr i="1" dirty="0"/>
          </a:p>
          <a:p>
            <a:pPr marL="0" lvl="0" indent="0" algn="l" rtl="0">
              <a:lnSpc>
                <a:spcPct val="100000"/>
              </a:lnSpc>
              <a:spcBef>
                <a:spcPts val="0"/>
              </a:spcBef>
              <a:spcAft>
                <a:spcPts val="0"/>
              </a:spcAft>
              <a:buClr>
                <a:schemeClr val="dk1"/>
              </a:buClr>
              <a:buSzPts val="1200"/>
              <a:buChar char="•"/>
            </a:pPr>
            <a:r>
              <a:rPr lang="sv-SE" b="1" i="1" dirty="0" err="1"/>
              <a:t>https</a:t>
            </a:r>
            <a:r>
              <a:rPr lang="sv-SE" b="1" i="1" dirty="0"/>
              <a:t>://</a:t>
            </a:r>
            <a:r>
              <a:rPr lang="sv-SE" b="1" i="1" dirty="0" err="1"/>
              <a:t>www.tiktok.com</a:t>
            </a:r>
            <a:r>
              <a:rPr lang="sv-SE" b="1" i="1" dirty="0"/>
              <a:t>/legal/</a:t>
            </a:r>
            <a:r>
              <a:rPr lang="sv-SE" b="1" i="1" dirty="0" err="1"/>
              <a:t>privacy-policy?lang</a:t>
            </a:r>
            <a:r>
              <a:rPr lang="sv-SE" b="1" i="1" dirty="0"/>
              <a:t>=en</a:t>
            </a:r>
            <a:endParaRPr b="1" i="1" dirty="0"/>
          </a:p>
          <a:p>
            <a:pPr marL="0" lvl="0" indent="0" algn="l" rtl="0">
              <a:lnSpc>
                <a:spcPct val="100000"/>
              </a:lnSpc>
              <a:spcBef>
                <a:spcPts val="0"/>
              </a:spcBef>
              <a:spcAft>
                <a:spcPts val="0"/>
              </a:spcAft>
              <a:buSzPts val="1400"/>
              <a:buNone/>
            </a:pPr>
            <a:endParaRPr dirty="0"/>
          </a:p>
        </p:txBody>
      </p:sp>
      <p:sp>
        <p:nvSpPr>
          <p:cNvPr id="187" name="Google Shape;187;g2211719fc6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 name="Google Shape;18;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27"/>
        <p:cNvGrpSpPr/>
        <p:nvPr/>
      </p:nvGrpSpPr>
      <p:grpSpPr>
        <a:xfrm>
          <a:off x="0" y="0"/>
          <a:ext cx="0" cy="0"/>
          <a:chOff x="0" y="0"/>
          <a:chExt cx="0" cy="0"/>
        </a:xfrm>
      </p:grpSpPr>
      <p:sp>
        <p:nvSpPr>
          <p:cNvPr id="28" name="Google Shape;28;p35"/>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5"/>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a:spLocks noGrp="1"/>
          </p:cNvSpPr>
          <p:nvPr>
            <p:ph type="pic" idx="2"/>
          </p:nvPr>
        </p:nvSpPr>
        <p:spPr>
          <a:xfrm>
            <a:off x="6095999" y="0"/>
            <a:ext cx="6102097" cy="6858000"/>
          </a:xfrm>
          <a:prstGeom prst="rect">
            <a:avLst/>
          </a:prstGeom>
          <a:solidFill>
            <a:srgbClr val="203C4B"/>
          </a:solidFill>
          <a:ln>
            <a:noFill/>
          </a:ln>
        </p:spPr>
      </p:sp>
      <p:sp>
        <p:nvSpPr>
          <p:cNvPr id="31" name="Google Shape;31;p35"/>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32" name="Google Shape;32;p3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5"/>
        <p:cNvGrpSpPr/>
        <p:nvPr/>
      </p:nvGrpSpPr>
      <p:grpSpPr>
        <a:xfrm>
          <a:off x="0" y="0"/>
          <a:ext cx="0" cy="0"/>
          <a:chOff x="0" y="0"/>
          <a:chExt cx="0" cy="0"/>
        </a:xfrm>
      </p:grpSpPr>
      <p:sp>
        <p:nvSpPr>
          <p:cNvPr id="36" name="Google Shape;36;p3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46"/>
        <p:cNvGrpSpPr/>
        <p:nvPr/>
      </p:nvGrpSpPr>
      <p:grpSpPr>
        <a:xfrm>
          <a:off x="0" y="0"/>
          <a:ext cx="0" cy="0"/>
          <a:chOff x="0" y="0"/>
          <a:chExt cx="0" cy="0"/>
        </a:xfrm>
      </p:grpSpPr>
      <p:sp>
        <p:nvSpPr>
          <p:cNvPr id="47" name="Google Shape;47;p38"/>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8"/>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lt1"/>
                </a:solidFill>
              </a:defRPr>
            </a:lvl1pPr>
            <a:lvl2pPr marL="914400" lvl="1" indent="-330200" algn="l">
              <a:lnSpc>
                <a:spcPct val="100000"/>
              </a:lnSpc>
              <a:spcBef>
                <a:spcPts val="1000"/>
              </a:spcBef>
              <a:spcAft>
                <a:spcPts val="0"/>
              </a:spcAft>
              <a:buSzPts val="1600"/>
              <a:buChar char="•"/>
              <a:defRPr sz="1600">
                <a:solidFill>
                  <a:schemeClr val="lt1"/>
                </a:solidFill>
              </a:defRPr>
            </a:lvl2pPr>
            <a:lvl3pPr marL="1371600" lvl="2" indent="-330200" algn="l">
              <a:lnSpc>
                <a:spcPct val="100000"/>
              </a:lnSpc>
              <a:spcBef>
                <a:spcPts val="1000"/>
              </a:spcBef>
              <a:spcAft>
                <a:spcPts val="0"/>
              </a:spcAft>
              <a:buSzPts val="1600"/>
              <a:buChar char="•"/>
              <a:defRPr sz="1600">
                <a:solidFill>
                  <a:schemeClr val="lt1"/>
                </a:solidFill>
              </a:defRPr>
            </a:lvl3pPr>
            <a:lvl4pPr marL="1828800" lvl="3" indent="-330200" algn="l">
              <a:lnSpc>
                <a:spcPct val="100000"/>
              </a:lnSpc>
              <a:spcBef>
                <a:spcPts val="1000"/>
              </a:spcBef>
              <a:spcAft>
                <a:spcPts val="0"/>
              </a:spcAft>
              <a:buSzPts val="1600"/>
              <a:buChar char="•"/>
              <a:defRPr sz="1600">
                <a:solidFill>
                  <a:schemeClr val="lt1"/>
                </a:solidFill>
              </a:defRPr>
            </a:lvl4pPr>
            <a:lvl5pPr marL="2286000" lvl="4" indent="-330200" algn="l">
              <a:lnSpc>
                <a:spcPct val="100000"/>
              </a:lnSpc>
              <a:spcBef>
                <a:spcPts val="1000"/>
              </a:spcBef>
              <a:spcAft>
                <a:spcPts val="0"/>
              </a:spcAft>
              <a:buSzPts val="1600"/>
              <a:buChar char="•"/>
              <a:defRPr sz="1600">
                <a:solidFill>
                  <a:schemeClr val="lt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50" name="Google Shape;50;p38"/>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51" name="Google Shape;51;p3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rgbClr val="C6D3DF"/>
                </a:solidFill>
              </a:defRPr>
            </a:lvl2pPr>
            <a:lvl3pPr marL="1371600" lvl="2" indent="-228600" algn="l">
              <a:lnSpc>
                <a:spcPct val="100000"/>
              </a:lnSpc>
              <a:spcBef>
                <a:spcPts val="1000"/>
              </a:spcBef>
              <a:spcAft>
                <a:spcPts val="0"/>
              </a:spcAft>
              <a:buSzPts val="1800"/>
              <a:buNone/>
              <a:defRPr sz="1800">
                <a:solidFill>
                  <a:srgbClr val="C6D3DF"/>
                </a:solidFill>
              </a:defRPr>
            </a:lvl3pPr>
            <a:lvl4pPr marL="1828800" lvl="3" indent="-228600" algn="l">
              <a:lnSpc>
                <a:spcPct val="100000"/>
              </a:lnSpc>
              <a:spcBef>
                <a:spcPts val="1000"/>
              </a:spcBef>
              <a:spcAft>
                <a:spcPts val="0"/>
              </a:spcAft>
              <a:buSzPts val="1600"/>
              <a:buNone/>
              <a:defRPr sz="1600">
                <a:solidFill>
                  <a:srgbClr val="C6D3DF"/>
                </a:solidFill>
              </a:defRPr>
            </a:lvl4pPr>
            <a:lvl5pPr marL="2286000" lvl="4" indent="-228600" algn="l">
              <a:lnSpc>
                <a:spcPct val="100000"/>
              </a:lnSpc>
              <a:spcBef>
                <a:spcPts val="1000"/>
              </a:spcBef>
              <a:spcAft>
                <a:spcPts val="0"/>
              </a:spcAft>
              <a:buSzPts val="1600"/>
              <a:buNone/>
              <a:defRPr sz="1600">
                <a:solidFill>
                  <a:srgbClr val="C6D3DF"/>
                </a:solidFill>
              </a:defRPr>
            </a:lvl5pPr>
            <a:lvl6pPr marL="2743200" lvl="5" indent="-228600" algn="l">
              <a:lnSpc>
                <a:spcPct val="100000"/>
              </a:lnSpc>
              <a:spcBef>
                <a:spcPts val="1000"/>
              </a:spcBef>
              <a:spcAft>
                <a:spcPts val="0"/>
              </a:spcAft>
              <a:buSzPts val="1600"/>
              <a:buNone/>
              <a:defRPr sz="1600">
                <a:solidFill>
                  <a:srgbClr val="C6D3DF"/>
                </a:solidFill>
              </a:defRPr>
            </a:lvl6pPr>
            <a:lvl7pPr marL="3200400" lvl="6" indent="-228600" algn="l">
              <a:lnSpc>
                <a:spcPct val="100000"/>
              </a:lnSpc>
              <a:spcBef>
                <a:spcPts val="1000"/>
              </a:spcBef>
              <a:spcAft>
                <a:spcPts val="0"/>
              </a:spcAft>
              <a:buSzPts val="1600"/>
              <a:buNone/>
              <a:defRPr sz="1600">
                <a:solidFill>
                  <a:srgbClr val="C6D3DF"/>
                </a:solidFill>
              </a:defRPr>
            </a:lvl7pPr>
            <a:lvl8pPr marL="3657600" lvl="7" indent="-228600" algn="l">
              <a:lnSpc>
                <a:spcPct val="100000"/>
              </a:lnSpc>
              <a:spcBef>
                <a:spcPts val="1000"/>
              </a:spcBef>
              <a:spcAft>
                <a:spcPts val="0"/>
              </a:spcAft>
              <a:buSzPts val="1600"/>
              <a:buNone/>
              <a:defRPr sz="1600">
                <a:solidFill>
                  <a:srgbClr val="C6D3DF"/>
                </a:solidFill>
              </a:defRPr>
            </a:lvl8pPr>
            <a:lvl9pPr marL="4114800" lvl="8" indent="-228600" algn="l">
              <a:lnSpc>
                <a:spcPct val="100000"/>
              </a:lnSpc>
              <a:spcBef>
                <a:spcPts val="1000"/>
              </a:spcBef>
              <a:spcAft>
                <a:spcPts val="0"/>
              </a:spcAft>
              <a:buSzPts val="1600"/>
              <a:buNone/>
              <a:defRPr sz="1600">
                <a:solidFill>
                  <a:srgbClr val="C6D3DF"/>
                </a:solidFill>
              </a:defRPr>
            </a:lvl9pPr>
          </a:lstStyle>
          <a:p>
            <a:endParaRPr/>
          </a:p>
        </p:txBody>
      </p:sp>
      <p:sp>
        <p:nvSpPr>
          <p:cNvPr id="57" name="Google Shape;57;p3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2" name="Google Shape;62;p40"/>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40"/>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40"/>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5" name="Google Shape;65;p4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4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4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4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3"/>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vå delar" type="twoObj">
  <p:cSld name="Två delar">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2" name="Google Shape;42;p37"/>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3" name="Google Shape;43;p3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72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B9CAD9"/>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32"/>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K4FqzSqrjwE?feature=oembed"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videoseries?list=PLIk39hnHx0Lv0ayyDRa50Z2tDGdne_b9e" TargetMode="External"/><Relationship Id="rId5" Type="http://schemas.openxmlformats.org/officeDocument/2006/relationships/image" Target="../media/image16.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a:extLst>
            <a:ext uri="{FF2B5EF4-FFF2-40B4-BE49-F238E27FC236}">
              <a16:creationId xmlns:a16="http://schemas.microsoft.com/office/drawing/2014/main" id="{FCF8F7E5-BDCA-5BAF-D8FA-3F7EF294C16A}"/>
            </a:ext>
          </a:extLst>
        </p:cNvPr>
        <p:cNvGrpSpPr/>
        <p:nvPr/>
      </p:nvGrpSpPr>
      <p:grpSpPr>
        <a:xfrm>
          <a:off x="0" y="0"/>
          <a:ext cx="0" cy="0"/>
          <a:chOff x="0" y="0"/>
          <a:chExt cx="0" cy="0"/>
        </a:xfrm>
      </p:grpSpPr>
      <p:pic>
        <p:nvPicPr>
          <p:cNvPr id="2" name="Google Shape;255;p31">
            <a:extLst>
              <a:ext uri="{FF2B5EF4-FFF2-40B4-BE49-F238E27FC236}">
                <a16:creationId xmlns:a16="http://schemas.microsoft.com/office/drawing/2014/main" id="{A2ED04E7-5D17-44FE-DA33-11BF2C5EF131}"/>
              </a:ext>
            </a:extLst>
          </p:cNvPr>
          <p:cNvPicPr preferRelativeResize="0"/>
          <p:nvPr/>
        </p:nvPicPr>
        <p:blipFill rotWithShape="1">
          <a:blip r:embed="rId4">
            <a:alphaModFix/>
          </a:blip>
          <a:srcRect/>
          <a:stretch/>
        </p:blipFill>
        <p:spPr>
          <a:xfrm>
            <a:off x="8279060" y="1446415"/>
            <a:ext cx="3349804" cy="1983713"/>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9F59A9C9-50E4-0593-AA5D-064E468E418B}"/>
              </a:ext>
            </a:extLst>
          </p:cNvPr>
          <p:cNvPicPr>
            <a:picLocks noChangeAspect="1"/>
          </p:cNvPicPr>
          <p:nvPr/>
        </p:nvPicPr>
        <p:blipFill>
          <a:blip r:embed="rId5"/>
          <a:stretch>
            <a:fillRect/>
          </a:stretch>
        </p:blipFill>
        <p:spPr>
          <a:xfrm>
            <a:off x="8084728" y="3966848"/>
            <a:ext cx="3726272" cy="2216031"/>
          </a:xfrm>
          <a:prstGeom prst="rect">
            <a:avLst/>
          </a:prstGeom>
        </p:spPr>
      </p:pic>
      <p:sp>
        <p:nvSpPr>
          <p:cNvPr id="4" name="Google Shape;98;p2">
            <a:extLst>
              <a:ext uri="{FF2B5EF4-FFF2-40B4-BE49-F238E27FC236}">
                <a16:creationId xmlns:a16="http://schemas.microsoft.com/office/drawing/2014/main" id="{2A2C258A-E37E-0925-8563-E9FCE6603465}"/>
              </a:ext>
            </a:extLst>
          </p:cNvPr>
          <p:cNvSpPr txBox="1">
            <a:spLocks/>
          </p:cNvSpPr>
          <p:nvPr/>
        </p:nvSpPr>
        <p:spPr>
          <a:xfrm>
            <a:off x="1243199" y="3971404"/>
            <a:ext cx="4878227" cy="20576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000"/>
            </a:pPr>
            <a:r>
              <a:rPr lang="en-US" sz="4800" b="1" dirty="0" err="1">
                <a:solidFill>
                  <a:srgbClr val="1A283C"/>
                </a:solidFill>
                <a:latin typeface="Work Sans"/>
              </a:rPr>
              <a:t>Ditt</a:t>
            </a:r>
            <a:r>
              <a:rPr lang="en-US" sz="4800" b="1" dirty="0">
                <a:solidFill>
                  <a:srgbClr val="1A283C"/>
                </a:solidFill>
                <a:latin typeface="Work Sans"/>
              </a:rPr>
              <a:t> </a:t>
            </a:r>
            <a:r>
              <a:rPr lang="en-US" sz="4800" b="1" dirty="0" err="1">
                <a:solidFill>
                  <a:srgbClr val="1A283C"/>
                </a:solidFill>
                <a:latin typeface="Work Sans"/>
              </a:rPr>
              <a:t>digitala</a:t>
            </a:r>
            <a:r>
              <a:rPr lang="en-US" sz="4800" b="1" dirty="0">
                <a:solidFill>
                  <a:srgbClr val="1A283C"/>
                </a:solidFill>
                <a:latin typeface="Work Sans"/>
              </a:rPr>
              <a:t> </a:t>
            </a:r>
            <a:r>
              <a:rPr lang="en-US" sz="4800" b="1" dirty="0" err="1">
                <a:solidFill>
                  <a:srgbClr val="1A283C"/>
                </a:solidFill>
                <a:latin typeface="Work Sans"/>
              </a:rPr>
              <a:t>fotavtryck</a:t>
            </a:r>
            <a:endParaRPr lang="en-US" sz="4800" b="1" dirty="0">
              <a:solidFill>
                <a:srgbClr val="1A283C"/>
              </a:solidFill>
              <a:latin typeface="Work Sans"/>
            </a:endParaRPr>
          </a:p>
        </p:txBody>
      </p:sp>
      <p:pic>
        <p:nvPicPr>
          <p:cNvPr id="5" name="Bildobjekt 4">
            <a:extLst>
              <a:ext uri="{FF2B5EF4-FFF2-40B4-BE49-F238E27FC236}">
                <a16:creationId xmlns:a16="http://schemas.microsoft.com/office/drawing/2014/main" id="{2C755803-18D0-1C57-438F-71B2788F7FE2}"/>
              </a:ext>
            </a:extLst>
          </p:cNvPr>
          <p:cNvPicPr>
            <a:picLocks noChangeAspect="1"/>
          </p:cNvPicPr>
          <p:nvPr/>
        </p:nvPicPr>
        <p:blipFill>
          <a:blip r:embed="rId6"/>
          <a:srcRect/>
          <a:stretch/>
        </p:blipFill>
        <p:spPr>
          <a:xfrm>
            <a:off x="1557279" y="313238"/>
            <a:ext cx="4250065" cy="4250065"/>
          </a:xfrm>
          <a:prstGeom prst="rect">
            <a:avLst/>
          </a:prstGeom>
        </p:spPr>
      </p:pic>
    </p:spTree>
    <p:extLst>
      <p:ext uri="{BB962C8B-B14F-4D97-AF65-F5344CB8AC3E}">
        <p14:creationId xmlns:p14="http://schemas.microsoft.com/office/powerpoint/2010/main" val="373065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211719fc68_0_204"/>
          <p:cNvSpPr/>
          <p:nvPr/>
        </p:nvSpPr>
        <p:spPr>
          <a:xfrm>
            <a:off x="1845430" y="1198605"/>
            <a:ext cx="8575800" cy="4349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0" name="Google Shape;230;g2211719fc68_0_204"/>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231" name="Google Shape;231;g2211719fc68_0_204"/>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a:solidFill>
                  <a:srgbClr val="D4C394"/>
                </a:solidFill>
                <a:latin typeface="Work Sans"/>
                <a:ea typeface="Work Sans"/>
                <a:cs typeface="Work Sans"/>
                <a:sym typeface="Work Sans"/>
              </a:rPr>
              <a:t>PERSONLIG INTEGRITET ONLINE</a:t>
            </a:r>
            <a:endParaRPr sz="1400" b="0" i="0" u="none" strike="noStrike" cap="none">
              <a:solidFill>
                <a:srgbClr val="000000"/>
              </a:solidFill>
              <a:latin typeface="Arial"/>
              <a:ea typeface="Arial"/>
              <a:cs typeface="Arial"/>
              <a:sym typeface="Arial"/>
            </a:endParaRPr>
          </a:p>
        </p:txBody>
      </p:sp>
      <p:sp>
        <p:nvSpPr>
          <p:cNvPr id="232" name="Google Shape;232;g2211719fc68_0_204"/>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33" name="Google Shape;233;g2211719fc68_0_204"/>
          <p:cNvPicPr preferRelativeResize="0"/>
          <p:nvPr/>
        </p:nvPicPr>
        <p:blipFill rotWithShape="1">
          <a:blip r:embed="rId3">
            <a:alphaModFix/>
          </a:blip>
          <a:srcRect/>
          <a:stretch/>
        </p:blipFill>
        <p:spPr>
          <a:xfrm>
            <a:off x="9005455" y="178473"/>
            <a:ext cx="2873196" cy="357208"/>
          </a:xfrm>
          <a:prstGeom prst="rect">
            <a:avLst/>
          </a:prstGeom>
          <a:noFill/>
          <a:ln>
            <a:noFill/>
          </a:ln>
        </p:spPr>
      </p:pic>
      <p:pic>
        <p:nvPicPr>
          <p:cNvPr id="234" name="Google Shape;234;g2211719fc68_0_204"/>
          <p:cNvPicPr preferRelativeResize="0"/>
          <p:nvPr/>
        </p:nvPicPr>
        <p:blipFill rotWithShape="1">
          <a:blip r:embed="rId4">
            <a:alphaModFix/>
          </a:blip>
          <a:srcRect/>
          <a:stretch/>
        </p:blipFill>
        <p:spPr>
          <a:xfrm>
            <a:off x="1758950" y="1087395"/>
            <a:ext cx="8674100" cy="457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13DB801E-0FDF-9B4C-F3C2-80D84B2E7B3D}"/>
            </a:ext>
          </a:extLst>
        </p:cNvPr>
        <p:cNvGrpSpPr/>
        <p:nvPr/>
      </p:nvGrpSpPr>
      <p:grpSpPr>
        <a:xfrm>
          <a:off x="0" y="0"/>
          <a:ext cx="0" cy="0"/>
          <a:chOff x="0" y="0"/>
          <a:chExt cx="0" cy="0"/>
        </a:xfrm>
      </p:grpSpPr>
      <p:sp>
        <p:nvSpPr>
          <p:cNvPr id="189" name="Google Shape;189;g2211719fc68_0_1">
            <a:extLst>
              <a:ext uri="{FF2B5EF4-FFF2-40B4-BE49-F238E27FC236}">
                <a16:creationId xmlns:a16="http://schemas.microsoft.com/office/drawing/2014/main" id="{E14EB068-E6A3-2138-DC19-0EEE871731C2}"/>
              </a:ext>
            </a:extLst>
          </p:cNvPr>
          <p:cNvSpPr/>
          <p:nvPr/>
        </p:nvSpPr>
        <p:spPr>
          <a:xfrm>
            <a:off x="1820985" y="1184032"/>
            <a:ext cx="8591098" cy="43750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1" name="Google Shape;191;g2211719fc68_0_1">
            <a:extLst>
              <a:ext uri="{FF2B5EF4-FFF2-40B4-BE49-F238E27FC236}">
                <a16:creationId xmlns:a16="http://schemas.microsoft.com/office/drawing/2014/main" id="{CAA8F2D5-7059-7023-69DF-750DF3B730DE}"/>
              </a:ext>
            </a:extLst>
          </p:cNvPr>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193" name="Google Shape;193;g2211719fc68_0_1">
            <a:extLst>
              <a:ext uri="{FF2B5EF4-FFF2-40B4-BE49-F238E27FC236}">
                <a16:creationId xmlns:a16="http://schemas.microsoft.com/office/drawing/2014/main" id="{3A5DA5FA-1012-4309-04ED-BF5DCEB4CC2E}"/>
              </a:ext>
            </a:extLst>
          </p:cNvPr>
          <p:cNvSpPr/>
          <p:nvPr/>
        </p:nvSpPr>
        <p:spPr>
          <a:xfrm>
            <a:off x="1850180" y="2119123"/>
            <a:ext cx="84729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3200" b="1" i="0" u="none" strike="noStrike" cap="none" dirty="0">
                <a:solidFill>
                  <a:schemeClr val="accent2"/>
                </a:solidFill>
                <a:latin typeface="+mj-lt"/>
                <a:ea typeface="Work Sans"/>
                <a:cs typeface="Work Sans"/>
                <a:sym typeface="Work Sans"/>
              </a:rPr>
              <a:t> </a:t>
            </a:r>
          </a:p>
          <a:p>
            <a:pPr marL="0" marR="0" lvl="0" indent="0" algn="ctr" rtl="0">
              <a:lnSpc>
                <a:spcPct val="100000"/>
              </a:lnSpc>
              <a:spcBef>
                <a:spcPts val="0"/>
              </a:spcBef>
              <a:spcAft>
                <a:spcPts val="0"/>
              </a:spcAft>
              <a:buClr>
                <a:srgbClr val="000000"/>
              </a:buClr>
              <a:buSzPts val="1800"/>
              <a:buFont typeface="Arial"/>
              <a:buNone/>
            </a:pPr>
            <a:endParaRPr sz="3200" b="1" i="1" u="none" strike="noStrike" cap="none" dirty="0">
              <a:solidFill>
                <a:schemeClr val="accent2"/>
              </a:solidFill>
              <a:latin typeface="+mj-lt"/>
              <a:ea typeface="Work Sans"/>
              <a:cs typeface="Work Sans"/>
              <a:sym typeface="Work Sans"/>
            </a:endParaRPr>
          </a:p>
        </p:txBody>
      </p:sp>
      <p:sp>
        <p:nvSpPr>
          <p:cNvPr id="194" name="Google Shape;194;g2211719fc68_0_1">
            <a:extLst>
              <a:ext uri="{FF2B5EF4-FFF2-40B4-BE49-F238E27FC236}">
                <a16:creationId xmlns:a16="http://schemas.microsoft.com/office/drawing/2014/main" id="{43C6EEC1-50F4-0CC6-2555-67FA6F973995}"/>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sp>
        <p:nvSpPr>
          <p:cNvPr id="218" name="Google Shape;218;g2211719fc68_0_1">
            <a:extLst>
              <a:ext uri="{FF2B5EF4-FFF2-40B4-BE49-F238E27FC236}">
                <a16:creationId xmlns:a16="http://schemas.microsoft.com/office/drawing/2014/main" id="{42F03848-28E1-E882-722D-CC82C2797276}"/>
              </a:ext>
            </a:extLst>
          </p:cNvPr>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20" name="Google Shape;220;g2211719fc68_0_1">
            <a:extLst>
              <a:ext uri="{FF2B5EF4-FFF2-40B4-BE49-F238E27FC236}">
                <a16:creationId xmlns:a16="http://schemas.microsoft.com/office/drawing/2014/main" id="{BF391B9F-6FBE-61F2-0EE8-52D9F2D9CC2F}"/>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pic>
        <p:nvPicPr>
          <p:cNvPr id="6" name="Google Shape;197;g2211719fc68_0_1" descr="En bild som visar tårta, bit, bröd, mat&#10;&#10;Automatiskt genererad beskrivning">
            <a:extLst>
              <a:ext uri="{FF2B5EF4-FFF2-40B4-BE49-F238E27FC236}">
                <a16:creationId xmlns:a16="http://schemas.microsoft.com/office/drawing/2014/main" id="{9189D40B-5C5B-7682-59B1-32286212BB74}"/>
              </a:ext>
            </a:extLst>
          </p:cNvPr>
          <p:cNvPicPr preferRelativeResize="0"/>
          <p:nvPr/>
        </p:nvPicPr>
        <p:blipFill rotWithShape="1">
          <a:blip r:embed="rId4">
            <a:alphaModFix/>
          </a:blip>
          <a:srcRect/>
          <a:stretch/>
        </p:blipFill>
        <p:spPr>
          <a:xfrm>
            <a:off x="4583895" y="2411629"/>
            <a:ext cx="3275316" cy="2034742"/>
          </a:xfrm>
          <a:prstGeom prst="rect">
            <a:avLst/>
          </a:prstGeom>
          <a:noFill/>
          <a:ln>
            <a:noFill/>
          </a:ln>
        </p:spPr>
      </p:pic>
      <p:pic>
        <p:nvPicPr>
          <p:cNvPr id="3" name="Picture 2">
            <a:extLst>
              <a:ext uri="{FF2B5EF4-FFF2-40B4-BE49-F238E27FC236}">
                <a16:creationId xmlns:a16="http://schemas.microsoft.com/office/drawing/2014/main" id="{231FEEAD-F013-A197-EFFB-47AF4DB4B76E}"/>
              </a:ext>
            </a:extLst>
          </p:cNvPr>
          <p:cNvPicPr>
            <a:picLocks noChangeAspect="1"/>
          </p:cNvPicPr>
          <p:nvPr/>
        </p:nvPicPr>
        <p:blipFill>
          <a:blip r:embed="rId5"/>
          <a:stretch>
            <a:fillRect/>
          </a:stretch>
        </p:blipFill>
        <p:spPr>
          <a:xfrm>
            <a:off x="2873829" y="1181712"/>
            <a:ext cx="6547286" cy="4375096"/>
          </a:xfrm>
          <a:prstGeom prst="rect">
            <a:avLst/>
          </a:prstGeom>
        </p:spPr>
      </p:pic>
      <p:pic>
        <p:nvPicPr>
          <p:cNvPr id="29" name="Picture 28">
            <a:extLst>
              <a:ext uri="{FF2B5EF4-FFF2-40B4-BE49-F238E27FC236}">
                <a16:creationId xmlns:a16="http://schemas.microsoft.com/office/drawing/2014/main" id="{9E3486A8-8B10-8549-EC90-89FEA89E7CAE}"/>
              </a:ext>
            </a:extLst>
          </p:cNvPr>
          <p:cNvPicPr>
            <a:picLocks noChangeAspect="1"/>
          </p:cNvPicPr>
          <p:nvPr/>
        </p:nvPicPr>
        <p:blipFill>
          <a:blip r:embed="rId6"/>
          <a:srcRect/>
          <a:stretch>
            <a:fillRect/>
          </a:stretch>
        </p:blipFill>
        <p:spPr>
          <a:xfrm>
            <a:off x="2873829" y="1179392"/>
            <a:ext cx="6280681" cy="4354119"/>
          </a:xfrm>
          <a:prstGeom prst="rect">
            <a:avLst/>
          </a:prstGeom>
        </p:spPr>
      </p:pic>
      <p:sp>
        <p:nvSpPr>
          <p:cNvPr id="32" name="Google Shape;142;p24">
            <a:extLst>
              <a:ext uri="{FF2B5EF4-FFF2-40B4-BE49-F238E27FC236}">
                <a16:creationId xmlns:a16="http://schemas.microsoft.com/office/drawing/2014/main" id="{44235240-A711-4A71-9870-0E615D90D28F}"/>
              </a:ext>
            </a:extLst>
          </p:cNvPr>
          <p:cNvSpPr txBox="1">
            <a:spLocks noGrp="1"/>
          </p:cNvSpPr>
          <p:nvPr>
            <p:ph type="title"/>
          </p:nvPr>
        </p:nvSpPr>
        <p:spPr>
          <a:xfrm>
            <a:off x="2740526" y="369101"/>
            <a:ext cx="6098674" cy="304315"/>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Cookie-</a:t>
            </a:r>
            <a:r>
              <a:rPr lang="en-US" sz="4100" b="1" dirty="0" err="1">
                <a:solidFill>
                  <a:srgbClr val="FFFFFF"/>
                </a:solidFill>
              </a:rPr>
              <a:t>inställningar</a:t>
            </a:r>
            <a:endParaRPr sz="3700" dirty="0"/>
          </a:p>
        </p:txBody>
      </p:sp>
    </p:spTree>
    <p:extLst>
      <p:ext uri="{BB962C8B-B14F-4D97-AF65-F5344CB8AC3E}">
        <p14:creationId xmlns:p14="http://schemas.microsoft.com/office/powerpoint/2010/main" val="35284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mph" presetSubtype="2" fill="hold" nodeType="withEffect">
                                  <p:stCondLst>
                                    <p:cond delay="0"/>
                                  </p:stCondLst>
                                  <p:childTnLst>
                                    <p:animClr clrSpc="rgb" dir="cw">
                                      <p:cBhvr>
                                        <p:cTn id="9" dur="500" fill="hold"/>
                                        <p:tgtEl>
                                          <p:spTgt spid="189"/>
                                        </p:tgtEl>
                                        <p:attrNameLst>
                                          <p:attrName>fillcolor</p:attrName>
                                        </p:attrNameLst>
                                      </p:cBhvr>
                                      <p:to>
                                        <a:srgbClr val="1F2124"/>
                                      </p:to>
                                    </p:animClr>
                                    <p:set>
                                      <p:cBhvr>
                                        <p:cTn id="10" dur="500" fill="hold"/>
                                        <p:tgtEl>
                                          <p:spTgt spid="189"/>
                                        </p:tgtEl>
                                        <p:attrNameLst>
                                          <p:attrName>fill.type</p:attrName>
                                        </p:attrNameLst>
                                      </p:cBhvr>
                                      <p:to>
                                        <p:strVal val="solid"/>
                                      </p:to>
                                    </p:set>
                                    <p:set>
                                      <p:cBhvr>
                                        <p:cTn id="11" dur="500" fill="hold"/>
                                        <p:tgtEl>
                                          <p:spTgt spid="189"/>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FCDDDC86-94E4-A3F3-28E3-D624DA65FCD4}"/>
            </a:ext>
          </a:extLst>
        </p:cNvPr>
        <p:cNvGrpSpPr/>
        <p:nvPr/>
      </p:nvGrpSpPr>
      <p:grpSpPr>
        <a:xfrm>
          <a:off x="0" y="0"/>
          <a:ext cx="0" cy="0"/>
          <a:chOff x="0" y="0"/>
          <a:chExt cx="0" cy="0"/>
        </a:xfrm>
      </p:grpSpPr>
      <p:sp>
        <p:nvSpPr>
          <p:cNvPr id="189" name="Google Shape;189;g2211719fc68_0_1">
            <a:extLst>
              <a:ext uri="{FF2B5EF4-FFF2-40B4-BE49-F238E27FC236}">
                <a16:creationId xmlns:a16="http://schemas.microsoft.com/office/drawing/2014/main" id="{F4689E03-76D1-5476-54C8-4B1D5435414F}"/>
              </a:ext>
            </a:extLst>
          </p:cNvPr>
          <p:cNvSpPr/>
          <p:nvPr/>
        </p:nvSpPr>
        <p:spPr>
          <a:xfrm>
            <a:off x="1820985" y="1184032"/>
            <a:ext cx="8591098" cy="43750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1" name="Google Shape;191;g2211719fc68_0_1">
            <a:extLst>
              <a:ext uri="{FF2B5EF4-FFF2-40B4-BE49-F238E27FC236}">
                <a16:creationId xmlns:a16="http://schemas.microsoft.com/office/drawing/2014/main" id="{09985E55-B8E6-96C5-1738-BB951827F76B}"/>
              </a:ext>
            </a:extLst>
          </p:cNvPr>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193" name="Google Shape;193;g2211719fc68_0_1">
            <a:extLst>
              <a:ext uri="{FF2B5EF4-FFF2-40B4-BE49-F238E27FC236}">
                <a16:creationId xmlns:a16="http://schemas.microsoft.com/office/drawing/2014/main" id="{601BCA6D-EE4A-1B15-60E4-87A7825A89D3}"/>
              </a:ext>
            </a:extLst>
          </p:cNvPr>
          <p:cNvSpPr/>
          <p:nvPr/>
        </p:nvSpPr>
        <p:spPr>
          <a:xfrm>
            <a:off x="1850180" y="2119123"/>
            <a:ext cx="84729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3200" b="1" i="0" u="none" strike="noStrike" cap="none" dirty="0">
                <a:solidFill>
                  <a:schemeClr val="accent2"/>
                </a:solidFill>
                <a:latin typeface="+mj-lt"/>
                <a:ea typeface="Work Sans"/>
                <a:cs typeface="Work Sans"/>
                <a:sym typeface="Work Sans"/>
              </a:rPr>
              <a:t> </a:t>
            </a:r>
          </a:p>
          <a:p>
            <a:pPr marL="0" marR="0" lvl="0" indent="0" algn="ctr" rtl="0">
              <a:lnSpc>
                <a:spcPct val="100000"/>
              </a:lnSpc>
              <a:spcBef>
                <a:spcPts val="0"/>
              </a:spcBef>
              <a:spcAft>
                <a:spcPts val="0"/>
              </a:spcAft>
              <a:buClr>
                <a:srgbClr val="000000"/>
              </a:buClr>
              <a:buSzPts val="1800"/>
              <a:buFont typeface="Arial"/>
              <a:buNone/>
            </a:pPr>
            <a:endParaRPr sz="3200" b="1" i="1" u="none" strike="noStrike" cap="none" dirty="0">
              <a:solidFill>
                <a:schemeClr val="accent2"/>
              </a:solidFill>
              <a:latin typeface="+mj-lt"/>
              <a:ea typeface="Work Sans"/>
              <a:cs typeface="Work Sans"/>
              <a:sym typeface="Work Sans"/>
            </a:endParaRPr>
          </a:p>
        </p:txBody>
      </p:sp>
      <p:sp>
        <p:nvSpPr>
          <p:cNvPr id="194" name="Google Shape;194;g2211719fc68_0_1">
            <a:extLst>
              <a:ext uri="{FF2B5EF4-FFF2-40B4-BE49-F238E27FC236}">
                <a16:creationId xmlns:a16="http://schemas.microsoft.com/office/drawing/2014/main" id="{3614B2FE-2CF1-D5F8-30A5-EB22892EC24C}"/>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sp>
        <p:nvSpPr>
          <p:cNvPr id="218" name="Google Shape;218;g2211719fc68_0_1">
            <a:extLst>
              <a:ext uri="{FF2B5EF4-FFF2-40B4-BE49-F238E27FC236}">
                <a16:creationId xmlns:a16="http://schemas.microsoft.com/office/drawing/2014/main" id="{AC6D2015-0E25-5273-C671-72EDC9AA9314}"/>
              </a:ext>
            </a:extLst>
          </p:cNvPr>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20" name="Google Shape;220;g2211719fc68_0_1">
            <a:extLst>
              <a:ext uri="{FF2B5EF4-FFF2-40B4-BE49-F238E27FC236}">
                <a16:creationId xmlns:a16="http://schemas.microsoft.com/office/drawing/2014/main" id="{894CDCE0-25D1-8A2F-698F-D85E7FAAC3C4}"/>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32" name="Google Shape;142;p24">
            <a:extLst>
              <a:ext uri="{FF2B5EF4-FFF2-40B4-BE49-F238E27FC236}">
                <a16:creationId xmlns:a16="http://schemas.microsoft.com/office/drawing/2014/main" id="{2DF081AD-7A15-586A-B15F-E4ADE755BDF4}"/>
              </a:ext>
            </a:extLst>
          </p:cNvPr>
          <p:cNvSpPr txBox="1">
            <a:spLocks noGrp="1"/>
          </p:cNvSpPr>
          <p:nvPr>
            <p:ph type="title"/>
          </p:nvPr>
        </p:nvSpPr>
        <p:spPr>
          <a:xfrm>
            <a:off x="2740526" y="369101"/>
            <a:ext cx="6098674" cy="304315"/>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Cookie-</a:t>
            </a:r>
            <a:r>
              <a:rPr lang="en-US" sz="4100" b="1" dirty="0" err="1">
                <a:solidFill>
                  <a:srgbClr val="FFFFFF"/>
                </a:solidFill>
              </a:rPr>
              <a:t>inställningar</a:t>
            </a:r>
            <a:endParaRPr sz="3700" dirty="0"/>
          </a:p>
        </p:txBody>
      </p:sp>
      <p:grpSp>
        <p:nvGrpSpPr>
          <p:cNvPr id="11" name="Group 10">
            <a:extLst>
              <a:ext uri="{FF2B5EF4-FFF2-40B4-BE49-F238E27FC236}">
                <a16:creationId xmlns:a16="http://schemas.microsoft.com/office/drawing/2014/main" id="{6F268649-4AC1-00C1-FE81-5B70A0160D57}"/>
              </a:ext>
            </a:extLst>
          </p:cNvPr>
          <p:cNvGrpSpPr/>
          <p:nvPr/>
        </p:nvGrpSpPr>
        <p:grpSpPr>
          <a:xfrm>
            <a:off x="2146236" y="1255945"/>
            <a:ext cx="3345987" cy="4231269"/>
            <a:chOff x="2146236" y="1255945"/>
            <a:chExt cx="3345987" cy="4231269"/>
          </a:xfrm>
        </p:grpSpPr>
        <p:pic>
          <p:nvPicPr>
            <p:cNvPr id="4" name="Picture 3">
              <a:extLst>
                <a:ext uri="{FF2B5EF4-FFF2-40B4-BE49-F238E27FC236}">
                  <a16:creationId xmlns:a16="http://schemas.microsoft.com/office/drawing/2014/main" id="{6C63D05E-5E95-3AA8-1992-BB8FE83E2CF6}"/>
                </a:ext>
              </a:extLst>
            </p:cNvPr>
            <p:cNvPicPr>
              <a:picLocks noChangeAspect="1"/>
            </p:cNvPicPr>
            <p:nvPr/>
          </p:nvPicPr>
          <p:blipFill>
            <a:blip r:embed="rId4"/>
            <a:stretch>
              <a:fillRect/>
            </a:stretch>
          </p:blipFill>
          <p:spPr>
            <a:xfrm>
              <a:off x="2146236" y="1255945"/>
              <a:ext cx="2865777" cy="4231269"/>
            </a:xfrm>
            <a:prstGeom prst="rect">
              <a:avLst/>
            </a:prstGeom>
          </p:spPr>
        </p:pic>
        <p:pic>
          <p:nvPicPr>
            <p:cNvPr id="7" name="Graphic 6" descr="Tick with solid fill">
              <a:extLst>
                <a:ext uri="{FF2B5EF4-FFF2-40B4-BE49-F238E27FC236}">
                  <a16:creationId xmlns:a16="http://schemas.microsoft.com/office/drawing/2014/main" id="{B65B030E-0C24-8AF8-5FB7-B60E5EF8EF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7823" y="3371579"/>
              <a:ext cx="914400" cy="914400"/>
            </a:xfrm>
            <a:prstGeom prst="rect">
              <a:avLst/>
            </a:prstGeom>
          </p:spPr>
        </p:pic>
      </p:grpSp>
      <p:grpSp>
        <p:nvGrpSpPr>
          <p:cNvPr id="10" name="Group 9">
            <a:extLst>
              <a:ext uri="{FF2B5EF4-FFF2-40B4-BE49-F238E27FC236}">
                <a16:creationId xmlns:a16="http://schemas.microsoft.com/office/drawing/2014/main" id="{6A4CA791-7AFA-C594-7306-4D0E56B90EE9}"/>
              </a:ext>
            </a:extLst>
          </p:cNvPr>
          <p:cNvGrpSpPr/>
          <p:nvPr/>
        </p:nvGrpSpPr>
        <p:grpSpPr>
          <a:xfrm>
            <a:off x="5745886" y="2985335"/>
            <a:ext cx="4554247" cy="1424331"/>
            <a:chOff x="5745886" y="2985335"/>
            <a:chExt cx="4554247" cy="1424331"/>
          </a:xfrm>
        </p:grpSpPr>
        <p:pic>
          <p:nvPicPr>
            <p:cNvPr id="2" name="Google Shape;221;g2211719fc68_0_1" descr="En bild som visar skärmbild&#10;&#10;Automatiskt genererad beskrivning">
              <a:extLst>
                <a:ext uri="{FF2B5EF4-FFF2-40B4-BE49-F238E27FC236}">
                  <a16:creationId xmlns:a16="http://schemas.microsoft.com/office/drawing/2014/main" id="{704D651B-74F4-983F-0924-C8DAB647D758}"/>
                </a:ext>
              </a:extLst>
            </p:cNvPr>
            <p:cNvPicPr preferRelativeResize="0"/>
            <p:nvPr/>
          </p:nvPicPr>
          <p:blipFill rotWithShape="1">
            <a:blip r:embed="rId7">
              <a:alphaModFix/>
            </a:blip>
            <a:srcRect l="5352" r="10215" b="18273"/>
            <a:stretch/>
          </p:blipFill>
          <p:spPr>
            <a:xfrm>
              <a:off x="5745886" y="2985335"/>
              <a:ext cx="4366490" cy="1189270"/>
            </a:xfrm>
            <a:prstGeom prst="rect">
              <a:avLst/>
            </a:prstGeom>
            <a:noFill/>
            <a:ln w="9525" cap="flat" cmpd="sng">
              <a:solidFill>
                <a:schemeClr val="lt1"/>
              </a:solidFill>
              <a:prstDash val="solid"/>
              <a:round/>
              <a:headEnd type="none" w="sm" len="sm"/>
              <a:tailEnd type="none" w="sm" len="sm"/>
            </a:ln>
          </p:spPr>
        </p:pic>
        <p:pic>
          <p:nvPicPr>
            <p:cNvPr id="9" name="Graphic 8" descr="Close with solid fill">
              <a:extLst>
                <a:ext uri="{FF2B5EF4-FFF2-40B4-BE49-F238E27FC236}">
                  <a16:creationId xmlns:a16="http://schemas.microsoft.com/office/drawing/2014/main" id="{1ECDFFCD-1D26-9E6C-C01B-F5CD636764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85733" y="3495266"/>
              <a:ext cx="914400" cy="914400"/>
            </a:xfrm>
            <a:prstGeom prst="rect">
              <a:avLst/>
            </a:prstGeom>
          </p:spPr>
        </p:pic>
      </p:grpSp>
      <p:sp>
        <p:nvSpPr>
          <p:cNvPr id="12" name="Google Shape;193;g2211719fc68_0_1">
            <a:extLst>
              <a:ext uri="{FF2B5EF4-FFF2-40B4-BE49-F238E27FC236}">
                <a16:creationId xmlns:a16="http://schemas.microsoft.com/office/drawing/2014/main" id="{E8D57AF0-87C5-82AD-853A-A7F84EADA01C}"/>
              </a:ext>
            </a:extLst>
          </p:cNvPr>
          <p:cNvSpPr/>
          <p:nvPr/>
        </p:nvSpPr>
        <p:spPr>
          <a:xfrm>
            <a:off x="5208268" y="4882242"/>
            <a:ext cx="5470588" cy="52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600" b="0" i="0" u="none" strike="noStrike" cap="none" dirty="0">
                <a:solidFill>
                  <a:schemeClr val="dk1"/>
                </a:solidFill>
                <a:latin typeface="Work Sans"/>
                <a:ea typeface="Work Sans"/>
                <a:cs typeface="Work Sans"/>
                <a:sym typeface="Work Sans"/>
              </a:rPr>
              <a:t>Om du klickar här kan du göra mer specifika val</a:t>
            </a:r>
            <a:endParaRPr sz="1600" b="0" i="0" u="none" strike="noStrike" cap="none" dirty="0">
              <a:solidFill>
                <a:schemeClr val="dk1"/>
              </a:solidFill>
              <a:latin typeface="Work Sans"/>
              <a:ea typeface="Work Sans"/>
              <a:cs typeface="Work Sans"/>
              <a:sym typeface="Work Sans"/>
            </a:endParaRPr>
          </a:p>
        </p:txBody>
      </p:sp>
      <p:sp>
        <p:nvSpPr>
          <p:cNvPr id="13" name="Google Shape;205;g2211719fc68_0_1">
            <a:extLst>
              <a:ext uri="{FF2B5EF4-FFF2-40B4-BE49-F238E27FC236}">
                <a16:creationId xmlns:a16="http://schemas.microsoft.com/office/drawing/2014/main" id="{382AD0F9-16D4-2CB0-D567-255762456CC2}"/>
              </a:ext>
            </a:extLst>
          </p:cNvPr>
          <p:cNvSpPr/>
          <p:nvPr/>
        </p:nvSpPr>
        <p:spPr>
          <a:xfrm rot="11517244">
            <a:off x="5119083" y="5022922"/>
            <a:ext cx="1886479" cy="523898"/>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4" name="Google Shape;206;g2211719fc68_0_1">
            <a:extLst>
              <a:ext uri="{FF2B5EF4-FFF2-40B4-BE49-F238E27FC236}">
                <a16:creationId xmlns:a16="http://schemas.microsoft.com/office/drawing/2014/main" id="{A314CEE9-A7E1-FD94-E43B-162F535D59EE}"/>
              </a:ext>
            </a:extLst>
          </p:cNvPr>
          <p:cNvSpPr/>
          <p:nvPr/>
        </p:nvSpPr>
        <p:spPr>
          <a:xfrm rot="12069314">
            <a:off x="4882889" y="5104559"/>
            <a:ext cx="304269" cy="413601"/>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287267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ABA5DC61-5DCD-CFD3-D402-BC1F0FD818B1}"/>
            </a:ext>
          </a:extLst>
        </p:cNvPr>
        <p:cNvGrpSpPr/>
        <p:nvPr/>
      </p:nvGrpSpPr>
      <p:grpSpPr>
        <a:xfrm>
          <a:off x="0" y="0"/>
          <a:ext cx="0" cy="0"/>
          <a:chOff x="0" y="0"/>
          <a:chExt cx="0" cy="0"/>
        </a:xfrm>
      </p:grpSpPr>
      <p:sp>
        <p:nvSpPr>
          <p:cNvPr id="194" name="Google Shape;194;g2211719fc68_0_1">
            <a:extLst>
              <a:ext uri="{FF2B5EF4-FFF2-40B4-BE49-F238E27FC236}">
                <a16:creationId xmlns:a16="http://schemas.microsoft.com/office/drawing/2014/main" id="{4F678B94-ECF6-6720-9E78-96D3EEA521E0}"/>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sp>
        <p:nvSpPr>
          <p:cNvPr id="218" name="Google Shape;218;g2211719fc68_0_1">
            <a:extLst>
              <a:ext uri="{FF2B5EF4-FFF2-40B4-BE49-F238E27FC236}">
                <a16:creationId xmlns:a16="http://schemas.microsoft.com/office/drawing/2014/main" id="{37DF1E90-0426-623C-C786-55152B312C47}"/>
              </a:ext>
            </a:extLst>
          </p:cNvPr>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20" name="Google Shape;220;g2211719fc68_0_1">
            <a:extLst>
              <a:ext uri="{FF2B5EF4-FFF2-40B4-BE49-F238E27FC236}">
                <a16:creationId xmlns:a16="http://schemas.microsoft.com/office/drawing/2014/main" id="{75C8B46F-8532-4470-BDA1-753DD6100AB8}"/>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32" name="Google Shape;142;p24">
            <a:extLst>
              <a:ext uri="{FF2B5EF4-FFF2-40B4-BE49-F238E27FC236}">
                <a16:creationId xmlns:a16="http://schemas.microsoft.com/office/drawing/2014/main" id="{227E886E-DA70-B69A-992D-7B24922CA7CC}"/>
              </a:ext>
            </a:extLst>
          </p:cNvPr>
          <p:cNvSpPr txBox="1">
            <a:spLocks noGrp="1"/>
          </p:cNvSpPr>
          <p:nvPr>
            <p:ph type="title"/>
          </p:nvPr>
        </p:nvSpPr>
        <p:spPr>
          <a:xfrm>
            <a:off x="2740526" y="369101"/>
            <a:ext cx="6098674" cy="304315"/>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Cookie-</a:t>
            </a:r>
            <a:r>
              <a:rPr lang="en-US" sz="4100" b="1" dirty="0" err="1">
                <a:solidFill>
                  <a:srgbClr val="FFFFFF"/>
                </a:solidFill>
              </a:rPr>
              <a:t>inställningar</a:t>
            </a:r>
            <a:endParaRPr sz="3700" dirty="0"/>
          </a:p>
        </p:txBody>
      </p:sp>
      <p:sp>
        <p:nvSpPr>
          <p:cNvPr id="12" name="Google Shape;193;g2211719fc68_0_1">
            <a:extLst>
              <a:ext uri="{FF2B5EF4-FFF2-40B4-BE49-F238E27FC236}">
                <a16:creationId xmlns:a16="http://schemas.microsoft.com/office/drawing/2014/main" id="{F9117B84-C66C-5E7E-B155-A927CD4092AD}"/>
              </a:ext>
            </a:extLst>
          </p:cNvPr>
          <p:cNvSpPr/>
          <p:nvPr/>
        </p:nvSpPr>
        <p:spPr>
          <a:xfrm>
            <a:off x="5518312" y="4572381"/>
            <a:ext cx="5470588" cy="52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600" b="0" i="0" u="none" strike="noStrike" cap="none" dirty="0">
                <a:solidFill>
                  <a:schemeClr val="bg1"/>
                </a:solidFill>
                <a:latin typeface="Work Sans"/>
                <a:ea typeface="Work Sans"/>
                <a:cs typeface="Work Sans"/>
                <a:sym typeface="Work Sans"/>
              </a:rPr>
              <a:t>Här beskriver webbsidan att de kan sälja vidare informationen om dig till en ”tredje part”</a:t>
            </a:r>
            <a:endParaRPr sz="1600" b="0" i="0" u="none" strike="noStrike" cap="none" dirty="0">
              <a:solidFill>
                <a:schemeClr val="bg1"/>
              </a:solidFill>
              <a:latin typeface="Work Sans"/>
              <a:ea typeface="Work Sans"/>
              <a:cs typeface="Work Sans"/>
              <a:sym typeface="Work Sans"/>
            </a:endParaRPr>
          </a:p>
        </p:txBody>
      </p:sp>
      <p:sp>
        <p:nvSpPr>
          <p:cNvPr id="13" name="Google Shape;205;g2211719fc68_0_1">
            <a:extLst>
              <a:ext uri="{FF2B5EF4-FFF2-40B4-BE49-F238E27FC236}">
                <a16:creationId xmlns:a16="http://schemas.microsoft.com/office/drawing/2014/main" id="{809F17D9-55D3-D80C-B99A-3FF6EED387EE}"/>
              </a:ext>
            </a:extLst>
          </p:cNvPr>
          <p:cNvSpPr/>
          <p:nvPr/>
        </p:nvSpPr>
        <p:spPr>
          <a:xfrm rot="11517244">
            <a:off x="5119083" y="5022922"/>
            <a:ext cx="1886479" cy="523898"/>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4" name="Google Shape;206;g2211719fc68_0_1">
            <a:extLst>
              <a:ext uri="{FF2B5EF4-FFF2-40B4-BE49-F238E27FC236}">
                <a16:creationId xmlns:a16="http://schemas.microsoft.com/office/drawing/2014/main" id="{2F098F9A-E6CB-D37A-800F-B8C3A3C3E6E5}"/>
              </a:ext>
            </a:extLst>
          </p:cNvPr>
          <p:cNvSpPr/>
          <p:nvPr/>
        </p:nvSpPr>
        <p:spPr>
          <a:xfrm rot="12069314">
            <a:off x="4882889" y="5104559"/>
            <a:ext cx="304269" cy="413601"/>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6" name="Picture 5">
            <a:extLst>
              <a:ext uri="{FF2B5EF4-FFF2-40B4-BE49-F238E27FC236}">
                <a16:creationId xmlns:a16="http://schemas.microsoft.com/office/drawing/2014/main" id="{C47CCF0A-0094-F587-47A3-19AB5BBED034}"/>
              </a:ext>
            </a:extLst>
          </p:cNvPr>
          <p:cNvPicPr>
            <a:picLocks noChangeAspect="1"/>
          </p:cNvPicPr>
          <p:nvPr/>
        </p:nvPicPr>
        <p:blipFill>
          <a:blip r:embed="rId4"/>
          <a:stretch>
            <a:fillRect/>
          </a:stretch>
        </p:blipFill>
        <p:spPr>
          <a:xfrm>
            <a:off x="1637661" y="1056709"/>
            <a:ext cx="2786043" cy="5379406"/>
          </a:xfrm>
          <a:prstGeom prst="rect">
            <a:avLst/>
          </a:prstGeom>
        </p:spPr>
      </p:pic>
      <p:sp>
        <p:nvSpPr>
          <p:cNvPr id="8" name="Google Shape;193;g2211719fc68_0_1">
            <a:extLst>
              <a:ext uri="{FF2B5EF4-FFF2-40B4-BE49-F238E27FC236}">
                <a16:creationId xmlns:a16="http://schemas.microsoft.com/office/drawing/2014/main" id="{DA6BF5DB-7791-E2DA-6EA6-AF53E8E3033D}"/>
              </a:ext>
            </a:extLst>
          </p:cNvPr>
          <p:cNvSpPr/>
          <p:nvPr/>
        </p:nvSpPr>
        <p:spPr>
          <a:xfrm>
            <a:off x="5363029" y="2913719"/>
            <a:ext cx="5470588" cy="52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600" b="0" i="0" u="none" strike="noStrike" cap="none" dirty="0">
                <a:solidFill>
                  <a:schemeClr val="bg1"/>
                </a:solidFill>
                <a:latin typeface="Work Sans"/>
                <a:ea typeface="Work Sans"/>
                <a:cs typeface="Work Sans"/>
                <a:sym typeface="Work Sans"/>
              </a:rPr>
              <a:t>Här beskriver webbsidan att de kan anpassa webbplatsen beroende på ditt beteende</a:t>
            </a:r>
            <a:endParaRPr sz="1600" b="0" i="0" u="none" strike="noStrike" cap="none" dirty="0">
              <a:solidFill>
                <a:schemeClr val="bg1"/>
              </a:solidFill>
              <a:latin typeface="Work Sans"/>
              <a:ea typeface="Work Sans"/>
              <a:cs typeface="Work Sans"/>
              <a:sym typeface="Work Sans"/>
            </a:endParaRPr>
          </a:p>
        </p:txBody>
      </p:sp>
      <p:sp>
        <p:nvSpPr>
          <p:cNvPr id="15" name="Google Shape;205;g2211719fc68_0_1">
            <a:extLst>
              <a:ext uri="{FF2B5EF4-FFF2-40B4-BE49-F238E27FC236}">
                <a16:creationId xmlns:a16="http://schemas.microsoft.com/office/drawing/2014/main" id="{9056565B-F3FD-A9DA-8336-7405D295E22D}"/>
              </a:ext>
            </a:extLst>
          </p:cNvPr>
          <p:cNvSpPr/>
          <p:nvPr/>
        </p:nvSpPr>
        <p:spPr>
          <a:xfrm rot="11517244">
            <a:off x="4952315" y="3264871"/>
            <a:ext cx="2160175" cy="523898"/>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6" name="Google Shape;193;g2211719fc68_0_1">
            <a:extLst>
              <a:ext uri="{FF2B5EF4-FFF2-40B4-BE49-F238E27FC236}">
                <a16:creationId xmlns:a16="http://schemas.microsoft.com/office/drawing/2014/main" id="{83A96C39-FBF5-B6F3-344A-5B71C7E5D2BB}"/>
              </a:ext>
            </a:extLst>
          </p:cNvPr>
          <p:cNvSpPr/>
          <p:nvPr/>
        </p:nvSpPr>
        <p:spPr>
          <a:xfrm>
            <a:off x="5691359" y="1706839"/>
            <a:ext cx="5470588" cy="52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600" b="0" i="0" u="none" strike="noStrike" cap="none" dirty="0">
                <a:solidFill>
                  <a:schemeClr val="bg1"/>
                </a:solidFill>
                <a:latin typeface="Work Sans"/>
                <a:ea typeface="Work Sans"/>
                <a:cs typeface="Work Sans"/>
                <a:sym typeface="Work Sans"/>
              </a:rPr>
              <a:t>Här kollar de hur </a:t>
            </a:r>
            <a:r>
              <a:rPr lang="sv-SE" sz="1600" dirty="0">
                <a:solidFill>
                  <a:schemeClr val="bg1"/>
                </a:solidFill>
                <a:latin typeface="Work Sans"/>
                <a:ea typeface="Work Sans"/>
                <a:cs typeface="Work Sans"/>
                <a:sym typeface="Work Sans"/>
              </a:rPr>
              <a:t>exempelvis </a:t>
            </a:r>
            <a:r>
              <a:rPr lang="sv-SE" sz="1600" b="0" i="0" u="none" strike="noStrike" cap="none" dirty="0">
                <a:solidFill>
                  <a:schemeClr val="bg1"/>
                </a:solidFill>
                <a:latin typeface="Work Sans"/>
                <a:ea typeface="Work Sans"/>
                <a:cs typeface="Work Sans"/>
                <a:sym typeface="Work Sans"/>
              </a:rPr>
              <a:t>hur många som besöker webbplatsen, </a:t>
            </a:r>
            <a:endParaRPr sz="1600" b="0" i="0" u="none" strike="noStrike" cap="none" dirty="0">
              <a:solidFill>
                <a:schemeClr val="bg1"/>
              </a:solidFill>
              <a:latin typeface="Work Sans"/>
              <a:ea typeface="Work Sans"/>
              <a:cs typeface="Work Sans"/>
              <a:sym typeface="Work Sans"/>
            </a:endParaRPr>
          </a:p>
        </p:txBody>
      </p:sp>
      <p:sp>
        <p:nvSpPr>
          <p:cNvPr id="17" name="Google Shape;205;g2211719fc68_0_1">
            <a:extLst>
              <a:ext uri="{FF2B5EF4-FFF2-40B4-BE49-F238E27FC236}">
                <a16:creationId xmlns:a16="http://schemas.microsoft.com/office/drawing/2014/main" id="{C22A23F0-CA02-3938-2B83-9C899D0EC29C}"/>
              </a:ext>
            </a:extLst>
          </p:cNvPr>
          <p:cNvSpPr/>
          <p:nvPr/>
        </p:nvSpPr>
        <p:spPr>
          <a:xfrm rot="11517244">
            <a:off x="5119083" y="1920664"/>
            <a:ext cx="1886479" cy="523898"/>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8" name="Google Shape;206;g2211719fc68_0_1">
            <a:extLst>
              <a:ext uri="{FF2B5EF4-FFF2-40B4-BE49-F238E27FC236}">
                <a16:creationId xmlns:a16="http://schemas.microsoft.com/office/drawing/2014/main" id="{943F9574-528B-25C5-F64E-709146C3BD39}"/>
              </a:ext>
            </a:extLst>
          </p:cNvPr>
          <p:cNvSpPr/>
          <p:nvPr/>
        </p:nvSpPr>
        <p:spPr>
          <a:xfrm rot="10800000">
            <a:off x="4860631" y="1975812"/>
            <a:ext cx="304269" cy="413601"/>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9" name="Google Shape;206;g2211719fc68_0_1">
            <a:extLst>
              <a:ext uri="{FF2B5EF4-FFF2-40B4-BE49-F238E27FC236}">
                <a16:creationId xmlns:a16="http://schemas.microsoft.com/office/drawing/2014/main" id="{66759581-3AE4-34B9-48E8-436CD4D64013}"/>
              </a:ext>
            </a:extLst>
          </p:cNvPr>
          <p:cNvSpPr/>
          <p:nvPr/>
        </p:nvSpPr>
        <p:spPr>
          <a:xfrm rot="12069314">
            <a:off x="4897081" y="3336415"/>
            <a:ext cx="235557" cy="469541"/>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272589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a:extLst>
            <a:ext uri="{FF2B5EF4-FFF2-40B4-BE49-F238E27FC236}">
              <a16:creationId xmlns:a16="http://schemas.microsoft.com/office/drawing/2014/main" id="{B6022718-1248-8435-0280-E86B156A7634}"/>
            </a:ext>
          </a:extLst>
        </p:cNvPr>
        <p:cNvGrpSpPr/>
        <p:nvPr/>
      </p:nvGrpSpPr>
      <p:grpSpPr>
        <a:xfrm>
          <a:off x="0" y="0"/>
          <a:ext cx="0" cy="0"/>
          <a:chOff x="0" y="0"/>
          <a:chExt cx="0" cy="0"/>
        </a:xfrm>
      </p:grpSpPr>
      <p:sp>
        <p:nvSpPr>
          <p:cNvPr id="129" name="Google Shape;129;p7">
            <a:extLst>
              <a:ext uri="{FF2B5EF4-FFF2-40B4-BE49-F238E27FC236}">
                <a16:creationId xmlns:a16="http://schemas.microsoft.com/office/drawing/2014/main" id="{F64032C8-8339-21E1-F0D5-E27A7690F376}"/>
              </a:ext>
            </a:extLst>
          </p:cNvPr>
          <p:cNvSpPr/>
          <p:nvPr/>
        </p:nvSpPr>
        <p:spPr>
          <a:xfrm>
            <a:off x="3265725" y="544350"/>
            <a:ext cx="5612400" cy="5348700"/>
          </a:xfrm>
          <a:prstGeom prst="ellipse">
            <a:avLst/>
          </a:prstGeom>
          <a:solidFill>
            <a:schemeClr val="accent5">
              <a:alpha val="49411"/>
            </a:schemeClr>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sv-SE" sz="4000" b="1" i="0" u="none" strike="noStrike" cap="none" dirty="0">
                <a:solidFill>
                  <a:srgbClr val="D4C394"/>
                </a:solidFill>
                <a:latin typeface="Work Sans"/>
                <a:ea typeface="Work Sans"/>
                <a:cs typeface="Work Sans"/>
                <a:sym typeface="Work Sans"/>
              </a:rPr>
              <a:t>Cookie-övning</a:t>
            </a:r>
            <a:endParaRPr lang="sv-SE"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9186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9"/>
        <p:cNvGrpSpPr/>
        <p:nvPr/>
      </p:nvGrpSpPr>
      <p:grpSpPr>
        <a:xfrm>
          <a:off x="0" y="0"/>
          <a:ext cx="0" cy="0"/>
          <a:chOff x="0" y="0"/>
          <a:chExt cx="0" cy="0"/>
        </a:xfrm>
      </p:grpSpPr>
      <p:sp>
        <p:nvSpPr>
          <p:cNvPr id="181" name="Google Shape;181;g2ea2469da01_0_4"/>
          <p:cNvSpPr txBox="1"/>
          <p:nvPr/>
        </p:nvSpPr>
        <p:spPr>
          <a:xfrm>
            <a:off x="305829" y="989834"/>
            <a:ext cx="11580300" cy="759900"/>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dk1"/>
              </a:buClr>
              <a:buSzPts val="3000"/>
            </a:pPr>
            <a:r>
              <a:rPr lang="sv-FI" sz="3200" b="1" dirty="0">
                <a:solidFill>
                  <a:schemeClr val="dk1"/>
                </a:solidFill>
                <a:latin typeface="Calibri"/>
                <a:ea typeface="Calibri"/>
                <a:cs typeface="Calibri"/>
                <a:sym typeface="Calibri"/>
              </a:rPr>
              <a:t>Övning 1: "Finns det en affärsidé?" </a:t>
            </a:r>
            <a:endParaRPr sz="1400" b="1" i="0" u="none" strike="noStrike" cap="none" dirty="0">
              <a:solidFill>
                <a:srgbClr val="000000"/>
              </a:solidFill>
            </a:endParaRPr>
          </a:p>
        </p:txBody>
      </p:sp>
      <p:pic>
        <p:nvPicPr>
          <p:cNvPr id="182" name="Google Shape;182;g2ea2469da01_0_4"/>
          <p:cNvPicPr preferRelativeResize="0"/>
          <p:nvPr/>
        </p:nvPicPr>
        <p:blipFill rotWithShape="1">
          <a:blip r:embed="rId3">
            <a:alphaModFix/>
          </a:blip>
          <a:srcRect/>
          <a:stretch/>
        </p:blipFill>
        <p:spPr>
          <a:xfrm>
            <a:off x="9009835" y="157595"/>
            <a:ext cx="2873196" cy="357208"/>
          </a:xfrm>
          <a:prstGeom prst="rect">
            <a:avLst/>
          </a:prstGeom>
          <a:noFill/>
          <a:ln>
            <a:noFill/>
          </a:ln>
        </p:spPr>
      </p:pic>
      <p:pic>
        <p:nvPicPr>
          <p:cNvPr id="2" name="Google Shape;222;g2211719fc68_0_1" descr="Graphical user interface, text, application, email&#10;&#10;Description automatically generated">
            <a:extLst>
              <a:ext uri="{FF2B5EF4-FFF2-40B4-BE49-F238E27FC236}">
                <a16:creationId xmlns:a16="http://schemas.microsoft.com/office/drawing/2014/main" id="{45C5E45B-93C1-258B-DFA4-F931BD16E7AD}"/>
              </a:ext>
            </a:extLst>
          </p:cNvPr>
          <p:cNvPicPr preferRelativeResize="0"/>
          <p:nvPr/>
        </p:nvPicPr>
        <p:blipFill rotWithShape="1">
          <a:blip r:embed="rId4">
            <a:alphaModFix/>
          </a:blip>
          <a:srcRect/>
          <a:stretch/>
        </p:blipFill>
        <p:spPr>
          <a:xfrm>
            <a:off x="3574808" y="3207676"/>
            <a:ext cx="4665026" cy="2357677"/>
          </a:xfrm>
          <a:prstGeom prst="rect">
            <a:avLst/>
          </a:prstGeom>
          <a:noFill/>
          <a:ln>
            <a:noFill/>
          </a:ln>
        </p:spPr>
      </p:pic>
      <p:pic>
        <p:nvPicPr>
          <p:cNvPr id="3" name="Google Shape;223;g2211719fc68_0_1">
            <a:extLst>
              <a:ext uri="{FF2B5EF4-FFF2-40B4-BE49-F238E27FC236}">
                <a16:creationId xmlns:a16="http://schemas.microsoft.com/office/drawing/2014/main" id="{081C890A-BD77-47BA-FA70-743BF29E3883}"/>
              </a:ext>
            </a:extLst>
          </p:cNvPr>
          <p:cNvPicPr preferRelativeResize="0"/>
          <p:nvPr/>
        </p:nvPicPr>
        <p:blipFill rotWithShape="1">
          <a:blip r:embed="rId5">
            <a:alphaModFix/>
          </a:blip>
          <a:srcRect/>
          <a:stretch/>
        </p:blipFill>
        <p:spPr>
          <a:xfrm>
            <a:off x="8395094" y="2224765"/>
            <a:ext cx="3487937" cy="2821709"/>
          </a:xfrm>
          <a:prstGeom prst="rect">
            <a:avLst/>
          </a:prstGeom>
          <a:noFill/>
          <a:ln w="190500" cap="sq" cmpd="sng">
            <a:noFill/>
            <a:prstDash val="solid"/>
            <a:miter lim="800000"/>
            <a:headEnd type="none" w="sm" len="sm"/>
            <a:tailEnd type="none" w="sm" len="sm"/>
          </a:ln>
          <a:effectLst>
            <a:outerShdw blurRad="254000" algn="bl" rotWithShape="0">
              <a:srgbClr val="000000">
                <a:alpha val="42745"/>
              </a:srgbClr>
            </a:outerShdw>
          </a:effectLst>
        </p:spPr>
      </p:pic>
      <p:pic>
        <p:nvPicPr>
          <p:cNvPr id="4" name="Picture 3">
            <a:extLst>
              <a:ext uri="{FF2B5EF4-FFF2-40B4-BE49-F238E27FC236}">
                <a16:creationId xmlns:a16="http://schemas.microsoft.com/office/drawing/2014/main" id="{5A86E4E6-05B2-E0B8-FDE4-EC35004D5AB2}"/>
              </a:ext>
            </a:extLst>
          </p:cNvPr>
          <p:cNvPicPr>
            <a:picLocks noChangeAspect="1"/>
          </p:cNvPicPr>
          <p:nvPr/>
        </p:nvPicPr>
        <p:blipFill>
          <a:blip r:embed="rId6"/>
          <a:stretch>
            <a:fillRect/>
          </a:stretch>
        </p:blipFill>
        <p:spPr>
          <a:xfrm>
            <a:off x="809989" y="2115678"/>
            <a:ext cx="2609559" cy="3852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9">
          <a:extLst>
            <a:ext uri="{FF2B5EF4-FFF2-40B4-BE49-F238E27FC236}">
              <a16:creationId xmlns:a16="http://schemas.microsoft.com/office/drawing/2014/main" id="{331D1F67-4D5E-E191-660E-7415C2E2802B}"/>
            </a:ext>
          </a:extLst>
        </p:cNvPr>
        <p:cNvGrpSpPr/>
        <p:nvPr/>
      </p:nvGrpSpPr>
      <p:grpSpPr>
        <a:xfrm>
          <a:off x="0" y="0"/>
          <a:ext cx="0" cy="0"/>
          <a:chOff x="0" y="0"/>
          <a:chExt cx="0" cy="0"/>
        </a:xfrm>
      </p:grpSpPr>
      <p:sp>
        <p:nvSpPr>
          <p:cNvPr id="181" name="Google Shape;181;g2ea2469da01_0_4">
            <a:extLst>
              <a:ext uri="{FF2B5EF4-FFF2-40B4-BE49-F238E27FC236}">
                <a16:creationId xmlns:a16="http://schemas.microsoft.com/office/drawing/2014/main" id="{830E17A3-454D-DF1B-BE91-B671CC423E95}"/>
              </a:ext>
            </a:extLst>
          </p:cNvPr>
          <p:cNvSpPr txBox="1"/>
          <p:nvPr/>
        </p:nvSpPr>
        <p:spPr>
          <a:xfrm>
            <a:off x="305829" y="989834"/>
            <a:ext cx="11580300" cy="759900"/>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dk1"/>
              </a:buClr>
              <a:buSzPts val="3000"/>
            </a:pPr>
            <a:r>
              <a:rPr lang="sv-FI" sz="3200" b="1" dirty="0">
                <a:solidFill>
                  <a:schemeClr val="dk1"/>
                </a:solidFill>
                <a:latin typeface="Calibri"/>
                <a:ea typeface="Calibri"/>
                <a:cs typeface="Calibri"/>
                <a:sym typeface="Calibri"/>
              </a:rPr>
              <a:t>Övning 2: ”Vad är motivet med kakan?”</a:t>
            </a:r>
          </a:p>
          <a:p>
            <a:pPr lvl="0" algn="ctr">
              <a:lnSpc>
                <a:spcPct val="90000"/>
              </a:lnSpc>
              <a:buClr>
                <a:schemeClr val="dk1"/>
              </a:buClr>
              <a:buSzPts val="3000"/>
            </a:pPr>
            <a:endParaRPr sz="1400" b="1" i="0" u="none" strike="noStrike" cap="none" dirty="0">
              <a:solidFill>
                <a:srgbClr val="000000"/>
              </a:solidFill>
            </a:endParaRPr>
          </a:p>
        </p:txBody>
      </p:sp>
      <p:pic>
        <p:nvPicPr>
          <p:cNvPr id="182" name="Google Shape;182;g2ea2469da01_0_4">
            <a:extLst>
              <a:ext uri="{FF2B5EF4-FFF2-40B4-BE49-F238E27FC236}">
                <a16:creationId xmlns:a16="http://schemas.microsoft.com/office/drawing/2014/main" id="{9C28E650-7EFE-7C82-9EEC-3E07885CFEE5}"/>
              </a:ext>
            </a:extLst>
          </p:cNvPr>
          <p:cNvPicPr preferRelativeResize="0"/>
          <p:nvPr/>
        </p:nvPicPr>
        <p:blipFill rotWithShape="1">
          <a:blip r:embed="rId3">
            <a:alphaModFix/>
          </a:blip>
          <a:srcRect/>
          <a:stretch/>
        </p:blipFill>
        <p:spPr>
          <a:xfrm>
            <a:off x="9009835" y="157595"/>
            <a:ext cx="2873196" cy="357208"/>
          </a:xfrm>
          <a:prstGeom prst="rect">
            <a:avLst/>
          </a:prstGeom>
          <a:noFill/>
          <a:ln>
            <a:noFill/>
          </a:ln>
        </p:spPr>
      </p:pic>
      <p:sp>
        <p:nvSpPr>
          <p:cNvPr id="7" name="Google Shape;142;p24">
            <a:extLst>
              <a:ext uri="{FF2B5EF4-FFF2-40B4-BE49-F238E27FC236}">
                <a16:creationId xmlns:a16="http://schemas.microsoft.com/office/drawing/2014/main" id="{983D052A-7B18-4D25-9726-C932661FDA11}"/>
              </a:ext>
            </a:extLst>
          </p:cNvPr>
          <p:cNvSpPr txBox="1">
            <a:spLocks noGrp="1"/>
          </p:cNvSpPr>
          <p:nvPr>
            <p:ph type="title"/>
          </p:nvPr>
        </p:nvSpPr>
        <p:spPr>
          <a:xfrm>
            <a:off x="2613847" y="2722349"/>
            <a:ext cx="6964306" cy="1666771"/>
          </a:xfrm>
          <a:prstGeom prst="rect">
            <a:avLst/>
          </a:prstGeom>
          <a:noFill/>
          <a:ln w="9525" cap="flat" cmpd="sng">
            <a:no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Stadiums cookies?</a:t>
            </a:r>
            <a:endParaRPr sz="3700" dirty="0"/>
          </a:p>
        </p:txBody>
      </p:sp>
      <p:sp>
        <p:nvSpPr>
          <p:cNvPr id="9" name="Google Shape;142;p24">
            <a:extLst>
              <a:ext uri="{FF2B5EF4-FFF2-40B4-BE49-F238E27FC236}">
                <a16:creationId xmlns:a16="http://schemas.microsoft.com/office/drawing/2014/main" id="{7B8B9B25-C015-67EF-044F-4CB8579BB5DF}"/>
              </a:ext>
            </a:extLst>
          </p:cNvPr>
          <p:cNvSpPr txBox="1">
            <a:spLocks/>
          </p:cNvSpPr>
          <p:nvPr/>
        </p:nvSpPr>
        <p:spPr>
          <a:xfrm>
            <a:off x="2613826" y="2722348"/>
            <a:ext cx="6964306" cy="166677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74300" tIns="182875" rIns="274300" bIns="182875" anchor="ctr" anchorCtr="1">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200"/>
            </a:pPr>
            <a:r>
              <a:rPr lang="en-US" sz="4100" b="1" dirty="0" err="1">
                <a:solidFill>
                  <a:srgbClr val="FFFFFF"/>
                </a:solidFill>
              </a:rPr>
              <a:t>Ett</a:t>
            </a:r>
            <a:r>
              <a:rPr lang="en-US" sz="4100" b="1" dirty="0">
                <a:solidFill>
                  <a:srgbClr val="FFFFFF"/>
                </a:solidFill>
              </a:rPr>
              <a:t> </a:t>
            </a:r>
            <a:r>
              <a:rPr lang="en-US" sz="4100" b="1" dirty="0" err="1">
                <a:solidFill>
                  <a:srgbClr val="FFFFFF"/>
                </a:solidFill>
              </a:rPr>
              <a:t>flygbolags</a:t>
            </a:r>
            <a:r>
              <a:rPr lang="en-US" sz="4100" b="1" dirty="0">
                <a:solidFill>
                  <a:srgbClr val="FFFFFF"/>
                </a:solidFill>
              </a:rPr>
              <a:t> cookies?</a:t>
            </a:r>
            <a:endParaRPr lang="en-US" sz="3700" dirty="0"/>
          </a:p>
        </p:txBody>
      </p:sp>
      <p:sp>
        <p:nvSpPr>
          <p:cNvPr id="10" name="Google Shape;142;p24">
            <a:extLst>
              <a:ext uri="{FF2B5EF4-FFF2-40B4-BE49-F238E27FC236}">
                <a16:creationId xmlns:a16="http://schemas.microsoft.com/office/drawing/2014/main" id="{111D02CC-3D1D-3CDE-0352-1D62B0BD0886}"/>
              </a:ext>
            </a:extLst>
          </p:cNvPr>
          <p:cNvSpPr txBox="1">
            <a:spLocks/>
          </p:cNvSpPr>
          <p:nvPr/>
        </p:nvSpPr>
        <p:spPr>
          <a:xfrm>
            <a:off x="2613826" y="2722348"/>
            <a:ext cx="6964306" cy="166677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74300" tIns="182875" rIns="274300" bIns="182875" anchor="ctr" anchorCtr="1">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200"/>
            </a:pPr>
            <a:r>
              <a:rPr lang="en-US" sz="4100" b="1" dirty="0" err="1">
                <a:solidFill>
                  <a:srgbClr val="FFFFFF"/>
                </a:solidFill>
              </a:rPr>
              <a:t>Netflixs</a:t>
            </a:r>
            <a:r>
              <a:rPr lang="en-US" sz="4100" b="1" dirty="0">
                <a:solidFill>
                  <a:srgbClr val="FFFFFF"/>
                </a:solidFill>
              </a:rPr>
              <a:t> cookies?</a:t>
            </a:r>
            <a:endParaRPr lang="en-US" sz="3700" dirty="0"/>
          </a:p>
        </p:txBody>
      </p:sp>
      <p:sp>
        <p:nvSpPr>
          <p:cNvPr id="11" name="Google Shape;142;p24">
            <a:extLst>
              <a:ext uri="{FF2B5EF4-FFF2-40B4-BE49-F238E27FC236}">
                <a16:creationId xmlns:a16="http://schemas.microsoft.com/office/drawing/2014/main" id="{4EF517F3-0903-3DA5-520D-B334D9E1BBD3}"/>
              </a:ext>
            </a:extLst>
          </p:cNvPr>
          <p:cNvSpPr txBox="1">
            <a:spLocks/>
          </p:cNvSpPr>
          <p:nvPr/>
        </p:nvSpPr>
        <p:spPr>
          <a:xfrm>
            <a:off x="2613805" y="2722348"/>
            <a:ext cx="6964306" cy="1666771"/>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2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200"/>
            </a:pPr>
            <a:r>
              <a:rPr lang="en-US" sz="4100" b="1" dirty="0">
                <a:solidFill>
                  <a:srgbClr val="FFFFFF"/>
                </a:solidFill>
              </a:rPr>
              <a:t>Vad </a:t>
            </a:r>
            <a:r>
              <a:rPr lang="en-US" sz="4100" b="1" dirty="0" err="1">
                <a:solidFill>
                  <a:srgbClr val="FFFFFF"/>
                </a:solidFill>
              </a:rPr>
              <a:t>skulle</a:t>
            </a:r>
            <a:r>
              <a:rPr lang="en-US" sz="4100" b="1" dirty="0">
                <a:solidFill>
                  <a:srgbClr val="FFFFFF"/>
                </a:solidFill>
              </a:rPr>
              <a:t> </a:t>
            </a:r>
            <a:r>
              <a:rPr lang="en-US" sz="4100" b="1" dirty="0" err="1">
                <a:solidFill>
                  <a:srgbClr val="FFFFFF"/>
                </a:solidFill>
              </a:rPr>
              <a:t>en</a:t>
            </a:r>
            <a:r>
              <a:rPr lang="en-US" sz="4100" b="1" dirty="0">
                <a:solidFill>
                  <a:srgbClr val="FFFFFF"/>
                </a:solidFill>
              </a:rPr>
              <a:t> </a:t>
            </a:r>
            <a:r>
              <a:rPr lang="en-US" sz="4100" b="1" dirty="0" err="1">
                <a:solidFill>
                  <a:srgbClr val="FFFFFF"/>
                </a:solidFill>
              </a:rPr>
              <a:t>hackare</a:t>
            </a:r>
            <a:r>
              <a:rPr lang="en-US" sz="4100" b="1" dirty="0">
                <a:solidFill>
                  <a:srgbClr val="FFFFFF"/>
                </a:solidFill>
              </a:rPr>
              <a:t> </a:t>
            </a:r>
            <a:r>
              <a:rPr lang="en-US" sz="4100" b="1" dirty="0" err="1">
                <a:solidFill>
                  <a:srgbClr val="FFFFFF"/>
                </a:solidFill>
              </a:rPr>
              <a:t>kunna</a:t>
            </a:r>
            <a:r>
              <a:rPr lang="en-US" sz="4100" b="1" dirty="0">
                <a:solidFill>
                  <a:srgbClr val="FFFFFF"/>
                </a:solidFill>
              </a:rPr>
              <a:t> </a:t>
            </a:r>
            <a:r>
              <a:rPr lang="en-US" sz="4100" b="1" dirty="0" err="1">
                <a:solidFill>
                  <a:srgbClr val="FFFFFF"/>
                </a:solidFill>
              </a:rPr>
              <a:t>använda</a:t>
            </a:r>
            <a:r>
              <a:rPr lang="en-US" sz="4100" b="1" dirty="0">
                <a:solidFill>
                  <a:srgbClr val="FFFFFF"/>
                </a:solidFill>
              </a:rPr>
              <a:t> cookies för?</a:t>
            </a:r>
            <a:endParaRPr lang="en-US" sz="3700" dirty="0"/>
          </a:p>
        </p:txBody>
      </p:sp>
    </p:spTree>
    <p:extLst>
      <p:ext uri="{BB962C8B-B14F-4D97-AF65-F5344CB8AC3E}">
        <p14:creationId xmlns:p14="http://schemas.microsoft.com/office/powerpoint/2010/main" val="4178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9">
          <a:extLst>
            <a:ext uri="{FF2B5EF4-FFF2-40B4-BE49-F238E27FC236}">
              <a16:creationId xmlns:a16="http://schemas.microsoft.com/office/drawing/2014/main" id="{548B8C34-B9ED-BF69-C8A4-77010CD0C896}"/>
            </a:ext>
          </a:extLst>
        </p:cNvPr>
        <p:cNvGrpSpPr/>
        <p:nvPr/>
      </p:nvGrpSpPr>
      <p:grpSpPr>
        <a:xfrm>
          <a:off x="0" y="0"/>
          <a:ext cx="0" cy="0"/>
          <a:chOff x="0" y="0"/>
          <a:chExt cx="0" cy="0"/>
        </a:xfrm>
      </p:grpSpPr>
      <p:sp>
        <p:nvSpPr>
          <p:cNvPr id="181" name="Google Shape;181;g2ea2469da01_0_4">
            <a:extLst>
              <a:ext uri="{FF2B5EF4-FFF2-40B4-BE49-F238E27FC236}">
                <a16:creationId xmlns:a16="http://schemas.microsoft.com/office/drawing/2014/main" id="{37923FFD-F196-3199-5B6E-664F0629A9ED}"/>
              </a:ext>
            </a:extLst>
          </p:cNvPr>
          <p:cNvSpPr txBox="1"/>
          <p:nvPr/>
        </p:nvSpPr>
        <p:spPr>
          <a:xfrm>
            <a:off x="305829" y="989834"/>
            <a:ext cx="11580300" cy="759900"/>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dk1"/>
              </a:buClr>
              <a:buSzPts val="3000"/>
            </a:pPr>
            <a:r>
              <a:rPr lang="sv-FI" sz="3200" b="1" dirty="0">
                <a:solidFill>
                  <a:schemeClr val="dk1"/>
                </a:solidFill>
                <a:latin typeface="Calibri"/>
                <a:ea typeface="Calibri"/>
                <a:cs typeface="Calibri"/>
                <a:sym typeface="Calibri"/>
              </a:rPr>
              <a:t>Övning 3: ”Vem får del av kakan?”</a:t>
            </a:r>
          </a:p>
          <a:p>
            <a:pPr lvl="0" algn="ctr">
              <a:lnSpc>
                <a:spcPct val="90000"/>
              </a:lnSpc>
              <a:buClr>
                <a:schemeClr val="dk1"/>
              </a:buClr>
              <a:buSzPts val="3000"/>
            </a:pPr>
            <a:endParaRPr sz="1400" b="1" i="0" u="none" strike="noStrike" cap="none" dirty="0">
              <a:solidFill>
                <a:srgbClr val="000000"/>
              </a:solidFill>
            </a:endParaRPr>
          </a:p>
        </p:txBody>
      </p:sp>
      <p:pic>
        <p:nvPicPr>
          <p:cNvPr id="182" name="Google Shape;182;g2ea2469da01_0_4">
            <a:extLst>
              <a:ext uri="{FF2B5EF4-FFF2-40B4-BE49-F238E27FC236}">
                <a16:creationId xmlns:a16="http://schemas.microsoft.com/office/drawing/2014/main" id="{504F374F-E178-2FFD-45C4-C15A57AF3CA1}"/>
              </a:ext>
            </a:extLst>
          </p:cNvPr>
          <p:cNvPicPr preferRelativeResize="0"/>
          <p:nvPr/>
        </p:nvPicPr>
        <p:blipFill rotWithShape="1">
          <a:blip r:embed="rId3">
            <a:alphaModFix/>
          </a:blip>
          <a:srcRect/>
          <a:stretch/>
        </p:blipFill>
        <p:spPr>
          <a:xfrm>
            <a:off x="9009835" y="157595"/>
            <a:ext cx="2873196" cy="357208"/>
          </a:xfrm>
          <a:prstGeom prst="rect">
            <a:avLst/>
          </a:prstGeom>
          <a:noFill/>
          <a:ln>
            <a:noFill/>
          </a:ln>
        </p:spPr>
      </p:pic>
      <p:sp>
        <p:nvSpPr>
          <p:cNvPr id="7" name="Google Shape;142;p24">
            <a:extLst>
              <a:ext uri="{FF2B5EF4-FFF2-40B4-BE49-F238E27FC236}">
                <a16:creationId xmlns:a16="http://schemas.microsoft.com/office/drawing/2014/main" id="{B12F73CF-2E60-297E-EB9D-92DBE1349E31}"/>
              </a:ext>
            </a:extLst>
          </p:cNvPr>
          <p:cNvSpPr txBox="1">
            <a:spLocks noGrp="1"/>
          </p:cNvSpPr>
          <p:nvPr>
            <p:ph type="title"/>
          </p:nvPr>
        </p:nvSpPr>
        <p:spPr>
          <a:xfrm>
            <a:off x="2613826" y="3949896"/>
            <a:ext cx="6964306" cy="1666771"/>
          </a:xfrm>
          <a:prstGeom prst="rect">
            <a:avLst/>
          </a:prstGeom>
          <a:noFill/>
          <a:ln w="9525" cap="flat" cmpd="sng">
            <a:noFill/>
            <a:prstDash val="solid"/>
            <a:round/>
            <a:headEnd type="none" w="sm" len="sm"/>
            <a:tailEnd type="none" w="sm" len="sm"/>
          </a:ln>
        </p:spPr>
        <p:txBody>
          <a:bodyPr spcFirstLastPara="1" wrap="square" lIns="274300" tIns="182875" rIns="274300" bIns="182875" anchor="ctr" anchorCtr="1">
            <a:noAutofit/>
          </a:bodyPr>
          <a:lstStyle/>
          <a:p>
            <a:pPr lvl="2" algn="ctr" fontAlgn="base"/>
            <a:r>
              <a:rPr lang="sv-FI" sz="2000" b="1" dirty="0">
                <a:solidFill>
                  <a:schemeClr val="tx1"/>
                </a:solidFill>
              </a:rPr>
              <a:t>I.   Streamingtjänster</a:t>
            </a:r>
            <a:r>
              <a:rPr lang="en-SE" sz="2400" dirty="0">
                <a:solidFill>
                  <a:schemeClr val="tx1"/>
                </a:solidFill>
              </a:rPr>
              <a:t>?</a:t>
            </a:r>
            <a:br>
              <a:rPr lang="en-SE" sz="2400" dirty="0">
                <a:solidFill>
                  <a:schemeClr val="tx1"/>
                </a:solidFill>
              </a:rPr>
            </a:br>
            <a:br>
              <a:rPr lang="en-SE" sz="2400" dirty="0">
                <a:solidFill>
                  <a:schemeClr val="tx1"/>
                </a:solidFill>
              </a:rPr>
            </a:br>
            <a:r>
              <a:rPr lang="en-SE" sz="2400" b="1" dirty="0">
                <a:solidFill>
                  <a:schemeClr val="tx1"/>
                </a:solidFill>
              </a:rPr>
              <a:t>II.   </a:t>
            </a:r>
            <a:r>
              <a:rPr lang="en-SE" sz="2400" dirty="0">
                <a:solidFill>
                  <a:schemeClr val="tx1"/>
                </a:solidFill>
              </a:rPr>
              <a:t> </a:t>
            </a:r>
            <a:r>
              <a:rPr lang="sv-FI" sz="2000" b="1" dirty="0">
                <a:solidFill>
                  <a:schemeClr val="tx1"/>
                </a:solidFill>
              </a:rPr>
              <a:t>En hemsida du inte hört om innan och med mycket AI-genererat eller klick-baitigt innehåll</a:t>
            </a:r>
            <a:r>
              <a:rPr lang="en-SE" sz="2000" dirty="0">
                <a:solidFill>
                  <a:schemeClr val="tx1"/>
                </a:solidFill>
              </a:rPr>
              <a:t>?</a:t>
            </a:r>
            <a:endParaRPr sz="6600" dirty="0">
              <a:solidFill>
                <a:schemeClr val="tx1"/>
              </a:solidFill>
            </a:endParaRPr>
          </a:p>
        </p:txBody>
      </p:sp>
      <p:sp>
        <p:nvSpPr>
          <p:cNvPr id="11" name="Google Shape;142;p24">
            <a:extLst>
              <a:ext uri="{FF2B5EF4-FFF2-40B4-BE49-F238E27FC236}">
                <a16:creationId xmlns:a16="http://schemas.microsoft.com/office/drawing/2014/main" id="{72D3E008-7F21-56F4-0DE7-DC03BBCA3D9E}"/>
              </a:ext>
            </a:extLst>
          </p:cNvPr>
          <p:cNvSpPr txBox="1">
            <a:spLocks/>
          </p:cNvSpPr>
          <p:nvPr/>
        </p:nvSpPr>
        <p:spPr>
          <a:xfrm>
            <a:off x="2509627" y="1953062"/>
            <a:ext cx="7172704" cy="1793506"/>
          </a:xfrm>
          <a:prstGeom prst="rect">
            <a:avLst/>
          </a:prstGeom>
          <a:solidFill>
            <a:schemeClr val="accent6">
              <a:lumMod val="20000"/>
              <a:lumOff val="80000"/>
            </a:schemeClr>
          </a:solidFill>
          <a:ln w="9525" cap="flat" cmpd="sng">
            <a:noFill/>
            <a:prstDash val="solid"/>
            <a:round/>
            <a:headEnd type="none" w="sm" len="sm"/>
            <a:tailEnd type="none" w="sm" len="sm"/>
          </a:ln>
        </p:spPr>
        <p:txBody>
          <a:bodyPr spcFirstLastPara="1" wrap="square" lIns="274300" tIns="182875" rIns="274300" bIns="182875" anchor="ctr" anchorCtr="1">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200"/>
            </a:pPr>
            <a:r>
              <a:rPr lang="en-US" sz="4100" b="1" dirty="0">
                <a:solidFill>
                  <a:schemeClr val="tx1"/>
                </a:solidFill>
              </a:rPr>
              <a:t>Vad </a:t>
            </a:r>
            <a:r>
              <a:rPr lang="en-US" sz="4100" b="1" dirty="0" err="1">
                <a:solidFill>
                  <a:schemeClr val="tx1"/>
                </a:solidFill>
              </a:rPr>
              <a:t>finns</a:t>
            </a:r>
            <a:r>
              <a:rPr lang="en-US" sz="4100" b="1" dirty="0">
                <a:solidFill>
                  <a:schemeClr val="tx1"/>
                </a:solidFill>
              </a:rPr>
              <a:t> för </a:t>
            </a:r>
            <a:r>
              <a:rPr lang="en-US" sz="4100" b="1" dirty="0" err="1">
                <a:solidFill>
                  <a:schemeClr val="tx1"/>
                </a:solidFill>
              </a:rPr>
              <a:t>fördelar</a:t>
            </a:r>
            <a:r>
              <a:rPr lang="en-US" sz="4100" b="1" dirty="0">
                <a:solidFill>
                  <a:schemeClr val="tx1"/>
                </a:solidFill>
              </a:rPr>
              <a:t> för </a:t>
            </a:r>
            <a:r>
              <a:rPr lang="en-US" sz="4100" b="1" dirty="0" err="1">
                <a:solidFill>
                  <a:schemeClr val="tx1"/>
                </a:solidFill>
              </a:rPr>
              <a:t>oss</a:t>
            </a:r>
            <a:r>
              <a:rPr lang="en-US" sz="4100" b="1" dirty="0">
                <a:solidFill>
                  <a:schemeClr val="tx1"/>
                </a:solidFill>
              </a:rPr>
              <a:t> med cookies </a:t>
            </a:r>
            <a:r>
              <a:rPr lang="en-US" sz="4100" b="1" dirty="0" err="1">
                <a:solidFill>
                  <a:schemeClr val="tx1"/>
                </a:solidFill>
              </a:rPr>
              <a:t>på</a:t>
            </a:r>
            <a:r>
              <a:rPr lang="en-US" sz="4100" b="1" dirty="0">
                <a:solidFill>
                  <a:schemeClr val="tx1"/>
                </a:solidFill>
              </a:rPr>
              <a:t>:</a:t>
            </a:r>
            <a:endParaRPr lang="en-US" sz="3700" dirty="0">
              <a:solidFill>
                <a:schemeClr val="tx1"/>
              </a:solidFill>
            </a:endParaRPr>
          </a:p>
        </p:txBody>
      </p:sp>
    </p:spTree>
    <p:extLst>
      <p:ext uri="{BB962C8B-B14F-4D97-AF65-F5344CB8AC3E}">
        <p14:creationId xmlns:p14="http://schemas.microsoft.com/office/powerpoint/2010/main" val="20936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g2ea64a81582_0_96"/>
          <p:cNvSpPr/>
          <p:nvPr/>
        </p:nvSpPr>
        <p:spPr>
          <a:xfrm>
            <a:off x="2909450" y="831825"/>
            <a:ext cx="6683400" cy="4892100"/>
          </a:xfrm>
          <a:prstGeom prst="rect">
            <a:avLst/>
          </a:prstGeom>
          <a:solidFill>
            <a:schemeClr val="dk2">
              <a:alpha val="607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8" name="Google Shape;218;g2ea64a81582_0_96"/>
          <p:cNvSpPr txBox="1"/>
          <p:nvPr/>
        </p:nvSpPr>
        <p:spPr>
          <a:xfrm>
            <a:off x="3223106" y="1864950"/>
            <a:ext cx="6222900" cy="304694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EDC4D9"/>
              </a:buClr>
              <a:buSzPts val="2400"/>
              <a:buFont typeface="Arial"/>
              <a:buChar char="•"/>
            </a:pPr>
            <a:r>
              <a:rPr lang="sv-SE" sz="2400" dirty="0">
                <a:solidFill>
                  <a:srgbClr val="EDC4D9"/>
                </a:solidFill>
                <a:latin typeface="Work Sans"/>
                <a:ea typeface="Work Sans"/>
                <a:cs typeface="Work Sans"/>
                <a:sym typeface="Work Sans"/>
              </a:rPr>
              <a:t>Vad digitala spår och cookies är</a:t>
            </a:r>
            <a:endParaRPr sz="2400" dirty="0">
              <a:solidFill>
                <a:srgbClr val="EDC4D9"/>
              </a:solidFill>
              <a:latin typeface="Work Sans"/>
              <a:ea typeface="Work Sans"/>
              <a:cs typeface="Work Sans"/>
              <a:sym typeface="Work Sans"/>
            </a:endParaRPr>
          </a:p>
          <a:p>
            <a:pPr marL="0" marR="0" lvl="0" indent="0" algn="l" rtl="0">
              <a:spcBef>
                <a:spcPts val="0"/>
              </a:spcBef>
              <a:spcAft>
                <a:spcPts val="0"/>
              </a:spcAft>
              <a:buNone/>
            </a:pPr>
            <a:endParaRPr sz="2400" dirty="0">
              <a:solidFill>
                <a:srgbClr val="EDC4D9"/>
              </a:solidFill>
              <a:latin typeface="Work Sans"/>
              <a:ea typeface="Work Sans"/>
              <a:cs typeface="Work Sans"/>
              <a:sym typeface="Work Sans"/>
            </a:endParaRPr>
          </a:p>
          <a:p>
            <a:pPr marL="342900" marR="0" lvl="0" indent="-342900" algn="l" rtl="0">
              <a:spcBef>
                <a:spcPts val="0"/>
              </a:spcBef>
              <a:spcAft>
                <a:spcPts val="0"/>
              </a:spcAft>
              <a:buClr>
                <a:srgbClr val="EDC4D9"/>
              </a:buClr>
              <a:buSzPts val="2400"/>
              <a:buFont typeface="Arial"/>
              <a:buChar char="•"/>
            </a:pPr>
            <a:r>
              <a:rPr lang="en-US" sz="2400" dirty="0">
                <a:solidFill>
                  <a:srgbClr val="EDC4D9"/>
                </a:solidFill>
                <a:latin typeface="Work Sans"/>
                <a:ea typeface="Work Sans"/>
                <a:cs typeface="Work Sans"/>
                <a:sym typeface="Work Sans"/>
              </a:rPr>
              <a:t>Vad cookies </a:t>
            </a:r>
            <a:r>
              <a:rPr lang="en-US" sz="2400" dirty="0" err="1">
                <a:solidFill>
                  <a:srgbClr val="EDC4D9"/>
                </a:solidFill>
                <a:latin typeface="Work Sans"/>
                <a:ea typeface="Work Sans"/>
                <a:cs typeface="Work Sans"/>
                <a:sym typeface="Work Sans"/>
              </a:rPr>
              <a:t>används</a:t>
            </a:r>
            <a:r>
              <a:rPr lang="en-US" sz="2400" dirty="0">
                <a:solidFill>
                  <a:srgbClr val="EDC4D9"/>
                </a:solidFill>
                <a:latin typeface="Work Sans"/>
                <a:ea typeface="Work Sans"/>
                <a:cs typeface="Work Sans"/>
                <a:sym typeface="Work Sans"/>
              </a:rPr>
              <a:t> till</a:t>
            </a:r>
            <a:endParaRPr sz="2400" dirty="0">
              <a:solidFill>
                <a:srgbClr val="EDC4D9"/>
              </a:solidFill>
              <a:latin typeface="Work Sans"/>
              <a:ea typeface="Work Sans"/>
              <a:cs typeface="Work Sans"/>
              <a:sym typeface="Work Sans"/>
            </a:endParaRPr>
          </a:p>
          <a:p>
            <a:pPr marL="0" marR="0" lvl="0" indent="0" algn="l" rtl="0">
              <a:spcBef>
                <a:spcPts val="0"/>
              </a:spcBef>
              <a:spcAft>
                <a:spcPts val="0"/>
              </a:spcAft>
              <a:buNone/>
            </a:pPr>
            <a:endParaRPr sz="2400" dirty="0">
              <a:solidFill>
                <a:srgbClr val="EDC4D9"/>
              </a:solidFill>
              <a:latin typeface="Work Sans"/>
              <a:ea typeface="Work Sans"/>
              <a:cs typeface="Work Sans"/>
              <a:sym typeface="Work Sans"/>
            </a:endParaRPr>
          </a:p>
          <a:p>
            <a:pPr marL="342900" lvl="0" indent="-342900">
              <a:buClr>
                <a:srgbClr val="EDC4D9"/>
              </a:buClr>
              <a:buSzPts val="2400"/>
              <a:buFont typeface="Arial"/>
              <a:buChar char="•"/>
            </a:pPr>
            <a:r>
              <a:rPr lang="en-US" sz="2400" dirty="0">
                <a:solidFill>
                  <a:srgbClr val="EDC4D9"/>
                </a:solidFill>
                <a:latin typeface="Work Sans"/>
                <a:ea typeface="Work Sans"/>
                <a:cs typeface="Work Sans"/>
                <a:sym typeface="Work Sans"/>
              </a:rPr>
              <a:t>Hur vi </a:t>
            </a:r>
            <a:r>
              <a:rPr lang="en-US" sz="2400" dirty="0" err="1">
                <a:solidFill>
                  <a:srgbClr val="EDC4D9"/>
                </a:solidFill>
                <a:latin typeface="Work Sans"/>
                <a:ea typeface="Work Sans"/>
                <a:cs typeface="Work Sans"/>
                <a:sym typeface="Work Sans"/>
              </a:rPr>
              <a:t>kan</a:t>
            </a:r>
            <a:r>
              <a:rPr lang="en-US" sz="2400" dirty="0">
                <a:solidFill>
                  <a:srgbClr val="EDC4D9"/>
                </a:solidFill>
                <a:latin typeface="Work Sans"/>
                <a:ea typeface="Work Sans"/>
                <a:cs typeface="Work Sans"/>
                <a:sym typeface="Work Sans"/>
              </a:rPr>
              <a:t> </a:t>
            </a:r>
            <a:r>
              <a:rPr lang="en-US" sz="2400" dirty="0" err="1">
                <a:solidFill>
                  <a:srgbClr val="EDC4D9"/>
                </a:solidFill>
                <a:latin typeface="Work Sans"/>
                <a:ea typeface="Work Sans"/>
                <a:cs typeface="Work Sans"/>
                <a:sym typeface="Work Sans"/>
              </a:rPr>
              <a:t>göra</a:t>
            </a:r>
            <a:r>
              <a:rPr lang="en-US" sz="2400" dirty="0">
                <a:solidFill>
                  <a:srgbClr val="EDC4D9"/>
                </a:solidFill>
                <a:latin typeface="Work Sans"/>
                <a:ea typeface="Work Sans"/>
                <a:cs typeface="Work Sans"/>
                <a:sym typeface="Work Sans"/>
              </a:rPr>
              <a:t> </a:t>
            </a:r>
            <a:r>
              <a:rPr lang="en-US" sz="2400" dirty="0" err="1">
                <a:solidFill>
                  <a:srgbClr val="EDC4D9"/>
                </a:solidFill>
                <a:latin typeface="Work Sans"/>
                <a:ea typeface="Work Sans"/>
                <a:cs typeface="Work Sans"/>
                <a:sym typeface="Work Sans"/>
              </a:rPr>
              <a:t>vår</a:t>
            </a:r>
            <a:r>
              <a:rPr lang="en-US" sz="2400" dirty="0">
                <a:solidFill>
                  <a:srgbClr val="EDC4D9"/>
                </a:solidFill>
                <a:latin typeface="Work Sans"/>
                <a:ea typeface="Work Sans"/>
                <a:cs typeface="Work Sans"/>
                <a:sym typeface="Work Sans"/>
              </a:rPr>
              <a:t> </a:t>
            </a:r>
            <a:r>
              <a:rPr lang="en-US" sz="2400" dirty="0" err="1">
                <a:solidFill>
                  <a:srgbClr val="EDC4D9"/>
                </a:solidFill>
                <a:latin typeface="Work Sans"/>
                <a:ea typeface="Work Sans"/>
                <a:cs typeface="Work Sans"/>
                <a:sym typeface="Work Sans"/>
              </a:rPr>
              <a:t>personliga</a:t>
            </a:r>
            <a:r>
              <a:rPr lang="en-US" sz="2400" dirty="0">
                <a:solidFill>
                  <a:srgbClr val="EDC4D9"/>
                </a:solidFill>
                <a:latin typeface="Work Sans"/>
                <a:ea typeface="Work Sans"/>
                <a:cs typeface="Work Sans"/>
                <a:sym typeface="Work Sans"/>
              </a:rPr>
              <a:t> information </a:t>
            </a:r>
            <a:r>
              <a:rPr lang="en-US" sz="2400" dirty="0" err="1">
                <a:solidFill>
                  <a:srgbClr val="EDC4D9"/>
                </a:solidFill>
                <a:latin typeface="Work Sans"/>
                <a:ea typeface="Work Sans"/>
                <a:cs typeface="Work Sans"/>
                <a:sym typeface="Work Sans"/>
              </a:rPr>
              <a:t>säkrare</a:t>
            </a:r>
            <a:r>
              <a:rPr lang="en-US" sz="2400" dirty="0">
                <a:solidFill>
                  <a:srgbClr val="EDC4D9"/>
                </a:solidFill>
                <a:latin typeface="Work Sans"/>
                <a:ea typeface="Work Sans"/>
                <a:cs typeface="Work Sans"/>
                <a:sym typeface="Work Sans"/>
              </a:rPr>
              <a:t> online</a:t>
            </a:r>
            <a:br>
              <a:rPr lang="en-US" sz="2400" dirty="0">
                <a:solidFill>
                  <a:srgbClr val="EDC4D9"/>
                </a:solidFill>
                <a:latin typeface="Work Sans"/>
                <a:ea typeface="Work Sans"/>
                <a:cs typeface="Work Sans"/>
                <a:sym typeface="Work Sans"/>
              </a:rPr>
            </a:br>
            <a:endParaRPr sz="2400" dirty="0">
              <a:solidFill>
                <a:srgbClr val="EDC4D9"/>
              </a:solidFill>
              <a:latin typeface="Work Sans"/>
              <a:ea typeface="Work Sans"/>
              <a:cs typeface="Work Sans"/>
              <a:sym typeface="Work Sans"/>
            </a:endParaRPr>
          </a:p>
          <a:p>
            <a:pPr marL="152400" marR="0" lvl="0" indent="0" algn="l" rtl="0">
              <a:spcBef>
                <a:spcPts val="0"/>
              </a:spcBef>
              <a:spcAft>
                <a:spcPts val="0"/>
              </a:spcAft>
              <a:buClr>
                <a:schemeClr val="lt1"/>
              </a:buClr>
              <a:buSzPts val="2400"/>
              <a:buFont typeface="Arial"/>
              <a:buNone/>
            </a:pPr>
            <a:endParaRPr sz="2400" dirty="0">
              <a:solidFill>
                <a:srgbClr val="D3AABE"/>
              </a:solidFill>
              <a:latin typeface="Work Sans"/>
              <a:ea typeface="Work Sans"/>
              <a:cs typeface="Work Sans"/>
              <a:sym typeface="Work Sans"/>
            </a:endParaRPr>
          </a:p>
        </p:txBody>
      </p:sp>
      <p:sp>
        <p:nvSpPr>
          <p:cNvPr id="219" name="Google Shape;219;g2ea64a81582_0_96"/>
          <p:cNvSpPr txBox="1"/>
          <p:nvPr/>
        </p:nvSpPr>
        <p:spPr>
          <a:xfrm>
            <a:off x="305828" y="1010745"/>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Work Sans"/>
              <a:buNone/>
            </a:pPr>
            <a:r>
              <a:rPr lang="en-US" sz="3000" cap="none">
                <a:solidFill>
                  <a:schemeClr val="lt1"/>
                </a:solidFill>
                <a:latin typeface="Work Sans"/>
                <a:ea typeface="Work Sans"/>
                <a:cs typeface="Work Sans"/>
                <a:sym typeface="Work Sans"/>
              </a:rPr>
              <a:t>VAD HAR VI LÄRT OSS?</a:t>
            </a:r>
            <a:endParaRPr/>
          </a:p>
        </p:txBody>
      </p:sp>
      <p:pic>
        <p:nvPicPr>
          <p:cNvPr id="220" name="Google Shape;220;g2ea64a81582_0_96"/>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221" name="Google Shape;221;g2ea64a81582_0_96"/>
          <p:cNvSpPr/>
          <p:nvPr/>
        </p:nvSpPr>
        <p:spPr>
          <a:xfrm>
            <a:off x="5374757" y="155066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9" descr="En bild som visar mönster, Grafik, pixel, design&#10;&#10;Automatiskt genererad beskrivning"/>
          <p:cNvPicPr preferRelativeResize="0"/>
          <p:nvPr/>
        </p:nvPicPr>
        <p:blipFill rotWithShape="1">
          <a:blip r:embed="rId3">
            <a:alphaModFix/>
          </a:blip>
          <a:srcRect/>
          <a:stretch/>
        </p:blipFill>
        <p:spPr>
          <a:xfrm>
            <a:off x="984439" y="1034085"/>
            <a:ext cx="4789827" cy="4789827"/>
          </a:xfrm>
          <a:prstGeom prst="rect">
            <a:avLst/>
          </a:prstGeom>
          <a:noFill/>
          <a:ln>
            <a:noFill/>
          </a:ln>
        </p:spPr>
      </p:pic>
      <p:cxnSp>
        <p:nvCxnSpPr>
          <p:cNvPr id="228" name="Google Shape;228;p29"/>
          <p:cNvCxnSpPr/>
          <p:nvPr/>
        </p:nvCxnSpPr>
        <p:spPr>
          <a:xfrm rot="10800000">
            <a:off x="6096000" y="1142999"/>
            <a:ext cx="0" cy="4572000"/>
          </a:xfrm>
          <a:prstGeom prst="straightConnector1">
            <a:avLst/>
          </a:prstGeom>
          <a:noFill/>
          <a:ln w="19050" cap="flat" cmpd="sng">
            <a:solidFill>
              <a:schemeClr val="lt2"/>
            </a:solidFill>
            <a:prstDash val="solid"/>
            <a:miter lim="800000"/>
            <a:headEnd type="none" w="sm" len="sm"/>
            <a:tailEnd type="none" w="sm" len="sm"/>
          </a:ln>
        </p:spPr>
      </p:cxnSp>
      <p:pic>
        <p:nvPicPr>
          <p:cNvPr id="229" name="Google Shape;229;p29" descr="En bild som visar text, Teckensnitt, Grafik, grafisk design&#10;&#10;Automatiskt genererad beskrivning"/>
          <p:cNvPicPr preferRelativeResize="0"/>
          <p:nvPr/>
        </p:nvPicPr>
        <p:blipFill rotWithShape="1">
          <a:blip r:embed="rId4">
            <a:alphaModFix/>
          </a:blip>
          <a:srcRect/>
          <a:stretch/>
        </p:blipFill>
        <p:spPr>
          <a:xfrm>
            <a:off x="7694027" y="4232982"/>
            <a:ext cx="3138248" cy="1161151"/>
          </a:xfrm>
          <a:prstGeom prst="rect">
            <a:avLst/>
          </a:prstGeom>
          <a:noFill/>
          <a:ln>
            <a:noFill/>
          </a:ln>
        </p:spPr>
      </p:pic>
      <p:sp>
        <p:nvSpPr>
          <p:cNvPr id="230" name="Google Shape;230;p29"/>
          <p:cNvSpPr txBox="1"/>
          <p:nvPr/>
        </p:nvSpPr>
        <p:spPr>
          <a:xfrm>
            <a:off x="6710358" y="1515502"/>
            <a:ext cx="5105585" cy="22190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6000"/>
              <a:buFont typeface="Arial"/>
              <a:buNone/>
            </a:pPr>
            <a:r>
              <a:rPr lang="en-US" sz="6000" b="1" i="0" u="none" strike="noStrike" cap="none">
                <a:solidFill>
                  <a:srgbClr val="FFFFFF"/>
                </a:solidFill>
                <a:latin typeface="Open Sans"/>
                <a:ea typeface="Open Sans"/>
                <a:cs typeface="Open Sans"/>
                <a:sym typeface="Open Sans"/>
              </a:rPr>
              <a:t>GÅ MED I NÄTVERKET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p:cNvPicPr preferRelativeResize="0">
            <a:picLocks noGrp="1"/>
          </p:cNvPicPr>
          <p:nvPr>
            <p:ph type="pic" idx="2"/>
          </p:nvPr>
        </p:nvPicPr>
        <p:blipFill rotWithShape="1">
          <a:blip r:embed="rId3">
            <a:alphaModFix/>
          </a:blip>
          <a:srcRect l="20340" r="20340"/>
          <a:stretch/>
        </p:blipFill>
        <p:spPr>
          <a:prstGeom prst="rect">
            <a:avLst/>
          </a:prstGeom>
          <a:solidFill>
            <a:srgbClr val="203C4B"/>
          </a:solidFill>
          <a:ln>
            <a:noFill/>
          </a:ln>
        </p:spPr>
      </p:pic>
      <p:sp>
        <p:nvSpPr>
          <p:cNvPr id="119" name="Google Shape;119;p6"/>
          <p:cNvSpPr txBox="1"/>
          <p:nvPr/>
        </p:nvSpPr>
        <p:spPr>
          <a:xfrm>
            <a:off x="1001147" y="1070201"/>
            <a:ext cx="4023601" cy="759889"/>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dk2"/>
              </a:buClr>
              <a:buSzPct val="100000"/>
              <a:buFont typeface="Work Sans"/>
              <a:buNone/>
            </a:pPr>
            <a:r>
              <a:rPr lang="en-US" sz="3000" b="0" i="0" u="none" strike="noStrike" cap="none" dirty="0">
                <a:solidFill>
                  <a:schemeClr val="dk2"/>
                </a:solidFill>
                <a:latin typeface="Work Sans"/>
                <a:ea typeface="Work Sans"/>
                <a:cs typeface="Work Sans"/>
                <a:sym typeface="Work Sans"/>
              </a:rPr>
              <a:t>DET HÄR SKA VI</a:t>
            </a:r>
            <a:br>
              <a:rPr lang="en-US" sz="3000" b="0" i="0" u="none" strike="noStrike" cap="none" dirty="0">
                <a:solidFill>
                  <a:schemeClr val="dk2"/>
                </a:solidFill>
                <a:latin typeface="Work Sans"/>
                <a:ea typeface="Work Sans"/>
                <a:cs typeface="Work Sans"/>
                <a:sym typeface="Work Sans"/>
              </a:rPr>
            </a:br>
            <a:r>
              <a:rPr lang="en-US" sz="3000" b="0" i="0" u="none" strike="noStrike" cap="none" dirty="0">
                <a:solidFill>
                  <a:schemeClr val="dk2"/>
                </a:solidFill>
                <a:latin typeface="Work Sans"/>
                <a:ea typeface="Work Sans"/>
                <a:cs typeface="Work Sans"/>
                <a:sym typeface="Work Sans"/>
              </a:rPr>
              <a:t>PRATA OM IDAG</a:t>
            </a:r>
            <a:endParaRPr sz="1400" b="0" i="0" u="none" strike="noStrike" cap="none" dirty="0">
              <a:solidFill>
                <a:srgbClr val="000000"/>
              </a:solidFill>
              <a:latin typeface="Arial"/>
              <a:ea typeface="Arial"/>
              <a:cs typeface="Arial"/>
              <a:sym typeface="Arial"/>
            </a:endParaRPr>
          </a:p>
        </p:txBody>
      </p:sp>
      <p:sp>
        <p:nvSpPr>
          <p:cNvPr id="120" name="Google Shape;120;p6"/>
          <p:cNvSpPr txBox="1"/>
          <p:nvPr/>
        </p:nvSpPr>
        <p:spPr>
          <a:xfrm>
            <a:off x="1102788" y="2500679"/>
            <a:ext cx="4984477" cy="439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ct val="99000"/>
              <a:buFont typeface="Arial"/>
              <a:buAutoNum type="arabicPeriod"/>
            </a:pPr>
            <a:r>
              <a:rPr lang="sv-SE" sz="1800" dirty="0" err="1">
                <a:solidFill>
                  <a:schemeClr val="dk2"/>
                </a:solidFill>
                <a:latin typeface="Work Sans"/>
                <a:ea typeface="Work Sans"/>
                <a:cs typeface="Work Sans"/>
                <a:sym typeface="Work Sans"/>
              </a:rPr>
              <a:t>D</a:t>
            </a:r>
            <a:r>
              <a:rPr lang="sv-SE" sz="1800" b="0" i="0" u="none" strike="noStrike" cap="none" dirty="0" err="1">
                <a:solidFill>
                  <a:schemeClr val="dk2"/>
                </a:solidFill>
                <a:latin typeface="Work Sans"/>
                <a:ea typeface="Work Sans"/>
                <a:cs typeface="Work Sans"/>
                <a:sym typeface="Work Sans"/>
              </a:rPr>
              <a:t>igiala</a:t>
            </a:r>
            <a:r>
              <a:rPr lang="sv-SE" sz="1800" b="0" i="0" u="none" strike="noStrike" cap="none" dirty="0">
                <a:solidFill>
                  <a:schemeClr val="dk2"/>
                </a:solidFill>
                <a:latin typeface="Work Sans"/>
                <a:ea typeface="Work Sans"/>
                <a:cs typeface="Work Sans"/>
                <a:sym typeface="Work Sans"/>
              </a:rPr>
              <a:t> spår och cookies</a:t>
            </a:r>
            <a:endParaRPr lang="en-US" sz="1800" b="0" i="0" u="none" strike="noStrike" cap="none" dirty="0">
              <a:solidFill>
                <a:schemeClr val="dk2"/>
              </a:solidFill>
              <a:latin typeface="Work Sans"/>
              <a:ea typeface="Work Sans"/>
              <a:cs typeface="Work Sans"/>
              <a:sym typeface="Work Sans"/>
            </a:endParaRPr>
          </a:p>
          <a:p>
            <a:pPr marL="685800" marR="0" lvl="1" indent="-114300" algn="l" rtl="0">
              <a:lnSpc>
                <a:spcPct val="90000"/>
              </a:lnSpc>
              <a:spcBef>
                <a:spcPts val="500"/>
              </a:spcBef>
              <a:spcAft>
                <a:spcPts val="0"/>
              </a:spcAft>
              <a:buClr>
                <a:schemeClr val="lt1"/>
              </a:buClr>
              <a:buSzPct val="99000"/>
              <a:buFont typeface="Arial"/>
              <a:buNone/>
            </a:pPr>
            <a:endParaRPr lang="sv-SE" sz="1800" b="0" i="0" u="none" strike="noStrike" cap="none" dirty="0">
              <a:solidFill>
                <a:schemeClr val="dk2"/>
              </a:solidFill>
              <a:latin typeface="Work Sans"/>
              <a:ea typeface="Work Sans"/>
              <a:cs typeface="Work Sans"/>
              <a:sym typeface="Work Sans"/>
            </a:endParaRPr>
          </a:p>
          <a:p>
            <a:pPr marL="685800" marR="0" lvl="1" indent="-114300" algn="l" rtl="0">
              <a:lnSpc>
                <a:spcPct val="90000"/>
              </a:lnSpc>
              <a:spcBef>
                <a:spcPts val="500"/>
              </a:spcBef>
              <a:spcAft>
                <a:spcPts val="0"/>
              </a:spcAft>
              <a:buClr>
                <a:schemeClr val="lt1"/>
              </a:buClr>
              <a:buSzPct val="99000"/>
              <a:buFont typeface="Arial"/>
              <a:buNone/>
            </a:pPr>
            <a:endParaRPr sz="1800" b="0" i="0" u="none" strike="noStrike" cap="none" dirty="0">
              <a:solidFill>
                <a:schemeClr val="dk2"/>
              </a:solidFill>
              <a:latin typeface="Work Sans"/>
              <a:ea typeface="Work Sans"/>
              <a:cs typeface="Work Sans"/>
              <a:sym typeface="Work Sans"/>
            </a:endParaRPr>
          </a:p>
          <a:p>
            <a:pPr marL="342900" marR="0" lvl="0" indent="-342900" algn="l" rtl="0">
              <a:lnSpc>
                <a:spcPct val="90000"/>
              </a:lnSpc>
              <a:spcBef>
                <a:spcPts val="1000"/>
              </a:spcBef>
              <a:spcAft>
                <a:spcPts val="0"/>
              </a:spcAft>
              <a:buClr>
                <a:schemeClr val="dk2"/>
              </a:buClr>
              <a:buSzPct val="99000"/>
              <a:buFont typeface="Arial"/>
              <a:buAutoNum type="arabicPeriod"/>
            </a:pPr>
            <a:r>
              <a:rPr lang="en-US" sz="1800" dirty="0">
                <a:solidFill>
                  <a:schemeClr val="dk2"/>
                </a:solidFill>
                <a:latin typeface="Work Sans"/>
                <a:ea typeface="Work Sans"/>
                <a:cs typeface="Work Sans"/>
                <a:sym typeface="Work Sans"/>
              </a:rPr>
              <a:t>Hur du </a:t>
            </a:r>
            <a:r>
              <a:rPr lang="en-US" sz="1800" dirty="0" err="1">
                <a:solidFill>
                  <a:schemeClr val="dk2"/>
                </a:solidFill>
                <a:latin typeface="Work Sans"/>
                <a:ea typeface="Work Sans"/>
                <a:cs typeface="Work Sans"/>
                <a:sym typeface="Work Sans"/>
              </a:rPr>
              <a:t>får</a:t>
            </a:r>
            <a:r>
              <a:rPr lang="en-US" sz="1800" dirty="0">
                <a:solidFill>
                  <a:schemeClr val="dk2"/>
                </a:solidFill>
                <a:latin typeface="Work Sans"/>
                <a:ea typeface="Work Sans"/>
                <a:cs typeface="Work Sans"/>
                <a:sym typeface="Work Sans"/>
              </a:rPr>
              <a:t> </a:t>
            </a:r>
            <a:r>
              <a:rPr lang="en-US" sz="1800" dirty="0" err="1">
                <a:solidFill>
                  <a:schemeClr val="dk2"/>
                </a:solidFill>
                <a:latin typeface="Work Sans"/>
                <a:ea typeface="Work Sans"/>
                <a:cs typeface="Work Sans"/>
                <a:sym typeface="Work Sans"/>
              </a:rPr>
              <a:t>kontroll</a:t>
            </a:r>
            <a:r>
              <a:rPr lang="en-US" sz="1800" dirty="0">
                <a:solidFill>
                  <a:schemeClr val="dk2"/>
                </a:solidFill>
                <a:latin typeface="Work Sans"/>
                <a:ea typeface="Work Sans"/>
                <a:cs typeface="Work Sans"/>
                <a:sym typeface="Work Sans"/>
              </a:rPr>
              <a:t> </a:t>
            </a:r>
            <a:r>
              <a:rPr lang="en-US" sz="1800" dirty="0" err="1">
                <a:solidFill>
                  <a:schemeClr val="dk2"/>
                </a:solidFill>
                <a:latin typeface="Work Sans"/>
                <a:ea typeface="Work Sans"/>
                <a:cs typeface="Work Sans"/>
                <a:sym typeface="Work Sans"/>
              </a:rPr>
              <a:t>över</a:t>
            </a:r>
            <a:r>
              <a:rPr lang="en-US" sz="1800" dirty="0">
                <a:solidFill>
                  <a:schemeClr val="dk2"/>
                </a:solidFill>
                <a:latin typeface="Work Sans"/>
                <a:ea typeface="Work Sans"/>
                <a:cs typeface="Work Sans"/>
                <a:sym typeface="Work Sans"/>
              </a:rPr>
              <a:t> din </a:t>
            </a:r>
            <a:r>
              <a:rPr lang="en-US" sz="1800" dirty="0" err="1">
                <a:solidFill>
                  <a:schemeClr val="dk2"/>
                </a:solidFill>
                <a:latin typeface="Work Sans"/>
                <a:ea typeface="Work Sans"/>
                <a:cs typeface="Work Sans"/>
                <a:sym typeface="Work Sans"/>
              </a:rPr>
              <a:t>personliga</a:t>
            </a:r>
            <a:r>
              <a:rPr lang="en-US" sz="1800" dirty="0">
                <a:solidFill>
                  <a:schemeClr val="dk2"/>
                </a:solidFill>
                <a:latin typeface="Work Sans"/>
                <a:ea typeface="Work Sans"/>
                <a:cs typeface="Work Sans"/>
                <a:sym typeface="Work Sans"/>
              </a:rPr>
              <a:t> information</a:t>
            </a:r>
          </a:p>
          <a:p>
            <a:pPr marL="342900" marR="0" lvl="0" indent="-342900" algn="l" rtl="0">
              <a:lnSpc>
                <a:spcPct val="90000"/>
              </a:lnSpc>
              <a:spcBef>
                <a:spcPts val="1000"/>
              </a:spcBef>
              <a:spcAft>
                <a:spcPts val="0"/>
              </a:spcAft>
              <a:buClr>
                <a:schemeClr val="dk2"/>
              </a:buClr>
              <a:buSzPct val="99000"/>
              <a:buFont typeface="Arial"/>
              <a:buAutoNum type="arabicPeriod"/>
            </a:pPr>
            <a:endParaRPr lang="en-US" sz="1800" dirty="0">
              <a:solidFill>
                <a:schemeClr val="dk2"/>
              </a:solidFill>
              <a:latin typeface="Work Sans"/>
              <a:ea typeface="Work Sans"/>
              <a:cs typeface="Work Sans"/>
              <a:sym typeface="Work Sans"/>
            </a:endParaRPr>
          </a:p>
          <a:p>
            <a:pPr marL="342900" indent="-342900">
              <a:lnSpc>
                <a:spcPct val="90000"/>
              </a:lnSpc>
              <a:spcBef>
                <a:spcPts val="1000"/>
              </a:spcBef>
              <a:buClr>
                <a:schemeClr val="dk2"/>
              </a:buClr>
              <a:buSzPct val="99000"/>
              <a:buFont typeface="Arial"/>
              <a:buAutoNum type="arabicPeriod"/>
            </a:pPr>
            <a:r>
              <a:rPr lang="en-US" sz="1800" dirty="0">
                <a:solidFill>
                  <a:schemeClr val="dk2"/>
                </a:solidFill>
                <a:latin typeface="Work Sans"/>
                <a:ea typeface="Work Sans"/>
                <a:cs typeface="Work Sans"/>
                <a:sym typeface="Work Sans"/>
              </a:rPr>
              <a:t>Cambridge Analytica </a:t>
            </a:r>
          </a:p>
          <a:p>
            <a:pPr lvl="3">
              <a:lnSpc>
                <a:spcPct val="90000"/>
              </a:lnSpc>
              <a:spcBef>
                <a:spcPts val="1000"/>
              </a:spcBef>
              <a:buClr>
                <a:schemeClr val="dk2"/>
              </a:buClr>
              <a:buSzPct val="99000"/>
            </a:pPr>
            <a:r>
              <a:rPr lang="en-US" b="0" i="0" u="none" strike="noStrike" cap="none" dirty="0">
                <a:solidFill>
                  <a:schemeClr val="dk2"/>
                </a:solidFill>
                <a:latin typeface="Work Sans"/>
                <a:sym typeface="Work Sans"/>
              </a:rPr>
              <a:t>	</a:t>
            </a:r>
            <a:r>
              <a:rPr lang="en-US" b="0" i="0" u="none" strike="noStrike" cap="none" dirty="0">
                <a:solidFill>
                  <a:schemeClr val="dk2"/>
                </a:solidFill>
                <a:latin typeface="Work Sans"/>
                <a:sym typeface="Wingdings" pitchFamily="2" charset="2"/>
              </a:rPr>
              <a:t> </a:t>
            </a:r>
            <a:r>
              <a:rPr lang="en-US" b="0" i="0" u="none" strike="noStrike" cap="none" dirty="0" err="1">
                <a:solidFill>
                  <a:schemeClr val="dk2"/>
                </a:solidFill>
                <a:latin typeface="Work Sans"/>
                <a:sym typeface="Wingdings" pitchFamily="2" charset="2"/>
              </a:rPr>
              <a:t>Skillsbuild</a:t>
            </a:r>
            <a:endParaRPr b="0" i="0" u="none" strike="noStrike" cap="none" dirty="0">
              <a:solidFill>
                <a:srgbClr val="000000"/>
              </a:solidFill>
              <a:latin typeface="Arial"/>
              <a:ea typeface="Arial"/>
              <a:cs typeface="Arial"/>
              <a:sym typeface="Arial"/>
            </a:endParaRPr>
          </a:p>
        </p:txBody>
      </p:sp>
      <p:sp>
        <p:nvSpPr>
          <p:cNvPr id="121" name="Google Shape;121;p6"/>
          <p:cNvSpPr/>
          <p:nvPr/>
        </p:nvSpPr>
        <p:spPr>
          <a:xfrm>
            <a:off x="883934" y="3428999"/>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2" name="Google Shape;122;p6"/>
          <p:cNvSpPr/>
          <p:nvPr/>
        </p:nvSpPr>
        <p:spPr>
          <a:xfrm>
            <a:off x="883974" y="2372938"/>
            <a:ext cx="664692" cy="65666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3" name="Google Shape;123;p6"/>
          <p:cNvSpPr/>
          <p:nvPr/>
        </p:nvSpPr>
        <p:spPr>
          <a:xfrm>
            <a:off x="875200" y="4368947"/>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3AA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pic>
        <p:nvPicPr>
          <p:cNvPr id="256" name="Google Shape;256;p31" descr="En bild som visar text&#10;&#10;Automatiskt genererad beskrivning"/>
          <p:cNvPicPr preferRelativeResize="0"/>
          <p:nvPr/>
        </p:nvPicPr>
        <p:blipFill rotWithShape="1">
          <a:blip r:embed="rId4">
            <a:alphaModFix/>
          </a:blip>
          <a:srcRect/>
          <a:stretch/>
        </p:blipFill>
        <p:spPr>
          <a:xfrm>
            <a:off x="8055488" y="1176030"/>
            <a:ext cx="3625675" cy="763098"/>
          </a:xfrm>
          <a:prstGeom prst="rect">
            <a:avLst/>
          </a:prstGeom>
          <a:noFill/>
          <a:ln>
            <a:noFill/>
          </a:ln>
        </p:spPr>
      </p:pic>
      <p:pic>
        <p:nvPicPr>
          <p:cNvPr id="257" name="Google Shape;257;p31"/>
          <p:cNvPicPr preferRelativeResize="0"/>
          <p:nvPr/>
        </p:nvPicPr>
        <p:blipFill rotWithShape="1">
          <a:blip r:embed="rId5">
            <a:alphaModFix/>
          </a:blip>
          <a:srcRect/>
          <a:stretch/>
        </p:blipFill>
        <p:spPr>
          <a:xfrm>
            <a:off x="8795959" y="2878405"/>
            <a:ext cx="1971102" cy="801113"/>
          </a:xfrm>
          <a:prstGeom prst="rect">
            <a:avLst/>
          </a:prstGeom>
          <a:noFill/>
          <a:ln>
            <a:noFill/>
          </a:ln>
        </p:spPr>
      </p:pic>
      <p:pic>
        <p:nvPicPr>
          <p:cNvPr id="258" name="Google Shape;258;p31" descr="En bild som visar text&#10;&#10;Automatiskt genererad beskrivning"/>
          <p:cNvPicPr preferRelativeResize="0"/>
          <p:nvPr/>
        </p:nvPicPr>
        <p:blipFill rotWithShape="1">
          <a:blip r:embed="rId6">
            <a:alphaModFix/>
          </a:blip>
          <a:srcRect/>
          <a:stretch/>
        </p:blipFill>
        <p:spPr>
          <a:xfrm>
            <a:off x="8457277" y="4798686"/>
            <a:ext cx="2822096" cy="1257969"/>
          </a:xfrm>
          <a:prstGeom prst="rect">
            <a:avLst/>
          </a:prstGeom>
          <a:noFill/>
          <a:ln>
            <a:noFill/>
          </a:ln>
        </p:spPr>
      </p:pic>
      <p:pic>
        <p:nvPicPr>
          <p:cNvPr id="2" name="Google Shape;255;p31">
            <a:extLst>
              <a:ext uri="{FF2B5EF4-FFF2-40B4-BE49-F238E27FC236}">
                <a16:creationId xmlns:a16="http://schemas.microsoft.com/office/drawing/2014/main" id="{F23D6671-FEAC-C084-810C-97B954422E3B}"/>
              </a:ext>
            </a:extLst>
          </p:cNvPr>
          <p:cNvPicPr preferRelativeResize="0"/>
          <p:nvPr/>
        </p:nvPicPr>
        <p:blipFill rotWithShape="1">
          <a:blip r:embed="rId7">
            <a:alphaModFix/>
          </a:blip>
          <a:srcRect/>
          <a:stretch/>
        </p:blipFill>
        <p:spPr>
          <a:xfrm>
            <a:off x="1551157" y="721585"/>
            <a:ext cx="4269780" cy="2559860"/>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95EE0095-BC1D-0995-388C-B96ABEE720B4}"/>
              </a:ext>
            </a:extLst>
          </p:cNvPr>
          <p:cNvPicPr>
            <a:picLocks noChangeAspect="1"/>
          </p:cNvPicPr>
          <p:nvPr/>
        </p:nvPicPr>
        <p:blipFill>
          <a:blip r:embed="rId8"/>
          <a:stretch>
            <a:fillRect/>
          </a:stretch>
        </p:blipFill>
        <p:spPr>
          <a:xfrm>
            <a:off x="1551972" y="3808872"/>
            <a:ext cx="4265249" cy="25598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7"/>
          <p:cNvSpPr/>
          <p:nvPr/>
        </p:nvSpPr>
        <p:spPr>
          <a:xfrm>
            <a:off x="3265725" y="544350"/>
            <a:ext cx="5612400" cy="5348700"/>
          </a:xfrm>
          <a:prstGeom prst="ellipse">
            <a:avLst/>
          </a:prstGeom>
          <a:solidFill>
            <a:schemeClr val="accent5">
              <a:alpha val="49411"/>
            </a:schemeClr>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sv-SE" sz="4000" b="1" i="0" u="none" strike="noStrike" cap="none" dirty="0">
                <a:solidFill>
                  <a:srgbClr val="D4C394"/>
                </a:solidFill>
                <a:latin typeface="Work Sans"/>
                <a:ea typeface="Work Sans"/>
                <a:cs typeface="Work Sans"/>
                <a:sym typeface="Work Sans"/>
              </a:rPr>
              <a:t>Ditt digitala fotavtryck</a:t>
            </a:r>
            <a:endParaRPr lang="sv-SE"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p:nvPr/>
        </p:nvSpPr>
        <p:spPr>
          <a:xfrm>
            <a:off x="0" y="0"/>
            <a:ext cx="12192000" cy="6857999"/>
          </a:xfrm>
          <a:prstGeom prst="rect">
            <a:avLst/>
          </a:prstGeom>
          <a:solidFill>
            <a:schemeClr val="dk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Gill Sans"/>
              <a:ea typeface="Gill Sans"/>
              <a:cs typeface="Gill Sans"/>
              <a:sym typeface="Gill Sans"/>
            </a:endParaRPr>
          </a:p>
        </p:txBody>
      </p:sp>
      <p:pic>
        <p:nvPicPr>
          <p:cNvPr id="137" name="Google Shape;137;p24" descr="Handprint outline"/>
          <p:cNvPicPr preferRelativeResize="0"/>
          <p:nvPr/>
        </p:nvPicPr>
        <p:blipFill>
          <a:blip r:embed="rId3">
            <a:extLst>
              <a:ext uri="{96DAC541-7B7A-43D3-8B79-37D633B846F1}">
                <asvg:svgBlip xmlns:asvg="http://schemas.microsoft.com/office/drawing/2016/SVG/main" r:embed="rId4"/>
              </a:ext>
            </a:extLst>
          </a:blip>
          <a:srcRect/>
          <a:stretch/>
        </p:blipFill>
        <p:spPr>
          <a:xfrm>
            <a:off x="3465593" y="1028399"/>
            <a:ext cx="2240058" cy="2240058"/>
          </a:xfrm>
          <a:prstGeom prst="rect">
            <a:avLst/>
          </a:prstGeom>
          <a:noFill/>
          <a:ln>
            <a:noFill/>
          </a:ln>
        </p:spPr>
      </p:pic>
      <p:pic>
        <p:nvPicPr>
          <p:cNvPr id="138" name="Google Shape;138;p24" descr="Webbdesign kontur"/>
          <p:cNvPicPr preferRelativeResize="0"/>
          <p:nvPr/>
        </p:nvPicPr>
        <p:blipFill rotWithShape="1">
          <a:blip r:embed="rId5">
            <a:alphaModFix/>
          </a:blip>
          <a:srcRect/>
          <a:stretch/>
        </p:blipFill>
        <p:spPr>
          <a:xfrm>
            <a:off x="9315314" y="1323956"/>
            <a:ext cx="2253477" cy="2253477"/>
          </a:xfrm>
          <a:prstGeom prst="rect">
            <a:avLst/>
          </a:prstGeom>
          <a:noFill/>
          <a:ln>
            <a:noFill/>
          </a:ln>
        </p:spPr>
      </p:pic>
      <p:pic>
        <p:nvPicPr>
          <p:cNvPr id="139" name="Google Shape;139;p24" descr="Programmerare, kvinna kontur"/>
          <p:cNvPicPr preferRelativeResize="0"/>
          <p:nvPr/>
        </p:nvPicPr>
        <p:blipFill rotWithShape="1">
          <a:blip r:embed="rId6">
            <a:alphaModFix/>
          </a:blip>
          <a:srcRect/>
          <a:stretch/>
        </p:blipFill>
        <p:spPr>
          <a:xfrm>
            <a:off x="742950" y="1002870"/>
            <a:ext cx="2265587" cy="2265587"/>
          </a:xfrm>
          <a:prstGeom prst="rect">
            <a:avLst/>
          </a:prstGeom>
          <a:noFill/>
          <a:ln>
            <a:noFill/>
          </a:ln>
        </p:spPr>
      </p:pic>
      <p:pic>
        <p:nvPicPr>
          <p:cNvPr id="140" name="Google Shape;140;p24" descr="Shoe footprints outline"/>
          <p:cNvPicPr preferRelativeResize="0"/>
          <p:nvPr/>
        </p:nvPicPr>
        <p:blipFill>
          <a:blip r:embed="rId7">
            <a:extLst>
              <a:ext uri="{96DAC541-7B7A-43D3-8B79-37D633B846F1}">
                <asvg:svgBlip xmlns:asvg="http://schemas.microsoft.com/office/drawing/2016/SVG/main" r:embed="rId8"/>
              </a:ext>
            </a:extLst>
          </a:blip>
          <a:srcRect/>
          <a:stretch/>
        </p:blipFill>
        <p:spPr>
          <a:xfrm>
            <a:off x="6589571" y="1144509"/>
            <a:ext cx="2244184" cy="2244184"/>
          </a:xfrm>
          <a:prstGeom prst="rect">
            <a:avLst/>
          </a:prstGeom>
          <a:noFill/>
          <a:ln>
            <a:noFill/>
          </a:ln>
        </p:spPr>
      </p:pic>
      <p:pic>
        <p:nvPicPr>
          <p:cNvPr id="141" name="Google Shape;141;p24"/>
          <p:cNvPicPr preferRelativeResize="0"/>
          <p:nvPr/>
        </p:nvPicPr>
        <p:blipFill rotWithShape="1">
          <a:blip r:embed="rId9">
            <a:alphaModFix/>
          </a:blip>
          <a:srcRect/>
          <a:stretch/>
        </p:blipFill>
        <p:spPr>
          <a:xfrm>
            <a:off x="9005455" y="178473"/>
            <a:ext cx="2873196" cy="357208"/>
          </a:xfrm>
          <a:prstGeom prst="rect">
            <a:avLst/>
          </a:prstGeom>
          <a:noFill/>
          <a:ln>
            <a:noFill/>
          </a:ln>
        </p:spPr>
      </p:pic>
      <p:sp>
        <p:nvSpPr>
          <p:cNvPr id="142" name="Google Shape;142;p24"/>
          <p:cNvSpPr txBox="1">
            <a:spLocks noGrp="1"/>
          </p:cNvSpPr>
          <p:nvPr>
            <p:ph type="title"/>
          </p:nvPr>
        </p:nvSpPr>
        <p:spPr>
          <a:xfrm>
            <a:off x="1600200" y="4269282"/>
            <a:ext cx="8991600" cy="1264762"/>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Vad </a:t>
            </a:r>
            <a:r>
              <a:rPr lang="en-US" sz="4100" b="1" dirty="0" err="1">
                <a:solidFill>
                  <a:srgbClr val="FFFFFF"/>
                </a:solidFill>
              </a:rPr>
              <a:t>är</a:t>
            </a:r>
            <a:r>
              <a:rPr lang="en-US" sz="4100" b="1" dirty="0">
                <a:solidFill>
                  <a:srgbClr val="FFFFFF"/>
                </a:solidFill>
              </a:rPr>
              <a:t> </a:t>
            </a:r>
            <a:r>
              <a:rPr lang="en-US" sz="4100" b="1" dirty="0" err="1">
                <a:solidFill>
                  <a:srgbClr val="FFFFFF"/>
                </a:solidFill>
              </a:rPr>
              <a:t>digitala</a:t>
            </a:r>
            <a:r>
              <a:rPr lang="en-US" sz="4100" b="1" dirty="0">
                <a:solidFill>
                  <a:srgbClr val="FFFFFF"/>
                </a:solidFill>
              </a:rPr>
              <a:t> </a:t>
            </a:r>
            <a:r>
              <a:rPr lang="en-US" sz="4100" b="1" dirty="0" err="1">
                <a:solidFill>
                  <a:srgbClr val="FFFFFF"/>
                </a:solidFill>
              </a:rPr>
              <a:t>spår</a:t>
            </a:r>
            <a:r>
              <a:rPr lang="en-US" sz="4100" b="1" dirty="0">
                <a:solidFill>
                  <a:srgbClr val="FFFFFF"/>
                </a:solidFill>
              </a:rPr>
              <a:t>?</a:t>
            </a:r>
            <a:endParaRPr sz="3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p:nvPr/>
        </p:nvSpPr>
        <p:spPr>
          <a:xfrm>
            <a:off x="2471351" y="1198605"/>
            <a:ext cx="7525265" cy="434957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79" name="Google Shape;179;p8"/>
          <p:cNvSpPr/>
          <p:nvPr/>
        </p:nvSpPr>
        <p:spPr>
          <a:xfrm>
            <a:off x="2195384" y="976184"/>
            <a:ext cx="8122508" cy="559852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81" name="Google Shape;181;p8"/>
          <p:cNvPicPr preferRelativeResize="0">
            <a:picLocks noGrp="1"/>
          </p:cNvPicPr>
          <p:nvPr>
            <p:ph type="body" idx="1"/>
          </p:nvPr>
        </p:nvPicPr>
        <p:blipFill rotWithShape="1">
          <a:blip r:embed="rId4">
            <a:alphaModFix/>
          </a:blip>
          <a:srcRect/>
          <a:stretch/>
        </p:blipFill>
        <p:spPr>
          <a:xfrm>
            <a:off x="9005455" y="178473"/>
            <a:ext cx="2873196" cy="357208"/>
          </a:xfrm>
          <a:prstGeom prst="rect">
            <a:avLst/>
          </a:prstGeom>
          <a:noFill/>
          <a:ln>
            <a:noFill/>
          </a:ln>
        </p:spPr>
      </p:pic>
      <p:sp>
        <p:nvSpPr>
          <p:cNvPr id="6" name="Google Shape;140;p7">
            <a:extLst>
              <a:ext uri="{FF2B5EF4-FFF2-40B4-BE49-F238E27FC236}">
                <a16:creationId xmlns:a16="http://schemas.microsoft.com/office/drawing/2014/main" id="{E3AAF076-42B0-3F35-607A-8FCE90CD2C30}"/>
              </a:ext>
            </a:extLst>
          </p:cNvPr>
          <p:cNvSpPr txBox="1"/>
          <p:nvPr/>
        </p:nvSpPr>
        <p:spPr>
          <a:xfrm>
            <a:off x="7859211" y="6266765"/>
            <a:ext cx="379649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a:solidFill>
                  <a:srgbClr val="D4C394"/>
                </a:solidFill>
                <a:latin typeface="Work Sans"/>
                <a:ea typeface="Work Sans"/>
                <a:cs typeface="Work Sans"/>
                <a:sym typeface="Work Sans"/>
              </a:rPr>
              <a:t>DITT DIGITALA SPÅR</a:t>
            </a:r>
            <a:endParaRPr sz="1400" b="0" i="0" u="none" strike="noStrike" cap="none">
              <a:solidFill>
                <a:srgbClr val="000000"/>
              </a:solidFill>
              <a:latin typeface="Arial"/>
              <a:ea typeface="Arial"/>
              <a:cs typeface="Arial"/>
              <a:sym typeface="Arial"/>
            </a:endParaRPr>
          </a:p>
        </p:txBody>
      </p:sp>
      <p:sp>
        <p:nvSpPr>
          <p:cNvPr id="7" name="Google Shape;141;p7">
            <a:extLst>
              <a:ext uri="{FF2B5EF4-FFF2-40B4-BE49-F238E27FC236}">
                <a16:creationId xmlns:a16="http://schemas.microsoft.com/office/drawing/2014/main" id="{1ABC5188-C4AA-7BD2-B701-5B1343FAB96C}"/>
              </a:ext>
            </a:extLst>
          </p:cNvPr>
          <p:cNvSpPr/>
          <p:nvPr/>
        </p:nvSpPr>
        <p:spPr>
          <a:xfrm>
            <a:off x="9792058" y="659894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 name="Onlinemedia 1" title="Tänk säkert Roger">
            <a:hlinkClick r:id="" action="ppaction://media"/>
            <a:extLst>
              <a:ext uri="{FF2B5EF4-FFF2-40B4-BE49-F238E27FC236}">
                <a16:creationId xmlns:a16="http://schemas.microsoft.com/office/drawing/2014/main" id="{E1F8100D-B125-1FCF-3B5A-CAF5624FB749}"/>
              </a:ext>
            </a:extLst>
          </p:cNvPr>
          <p:cNvPicPr>
            <a:picLocks noRot="1" noChangeAspect="1"/>
          </p:cNvPicPr>
          <p:nvPr>
            <a:videoFile r:link="rId1"/>
          </p:nvPr>
        </p:nvPicPr>
        <p:blipFill>
          <a:blip r:embed="rId5"/>
          <a:stretch>
            <a:fillRect/>
          </a:stretch>
        </p:blipFill>
        <p:spPr>
          <a:xfrm>
            <a:off x="2556432" y="1265940"/>
            <a:ext cx="7427786" cy="4196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7"/>
          <p:cNvSpPr/>
          <p:nvPr/>
        </p:nvSpPr>
        <p:spPr>
          <a:xfrm>
            <a:off x="2113005" y="893175"/>
            <a:ext cx="8254314" cy="581087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9411"/>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140" name="Google Shape;140;p7"/>
          <p:cNvSpPr txBox="1"/>
          <p:nvPr/>
        </p:nvSpPr>
        <p:spPr>
          <a:xfrm>
            <a:off x="7859211" y="6266765"/>
            <a:ext cx="379649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a:solidFill>
                  <a:srgbClr val="D4C394"/>
                </a:solidFill>
                <a:latin typeface="Work Sans"/>
                <a:ea typeface="Work Sans"/>
                <a:cs typeface="Work Sans"/>
                <a:sym typeface="Work Sans"/>
              </a:rPr>
              <a:t>DITT DIGITALA SPÅR</a:t>
            </a:r>
            <a:endParaRPr sz="1400" b="0" i="0" u="none" strike="noStrike" cap="none">
              <a:solidFill>
                <a:srgbClr val="000000"/>
              </a:solidFill>
              <a:latin typeface="Arial"/>
              <a:ea typeface="Arial"/>
              <a:cs typeface="Arial"/>
              <a:sym typeface="Arial"/>
            </a:endParaRPr>
          </a:p>
        </p:txBody>
      </p:sp>
      <p:sp>
        <p:nvSpPr>
          <p:cNvPr id="141" name="Google Shape;141;p7"/>
          <p:cNvSpPr/>
          <p:nvPr/>
        </p:nvSpPr>
        <p:spPr>
          <a:xfrm>
            <a:off x="9792058" y="659894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3EE63CFB-515E-7925-BEA9-F78A24E1A6DA}"/>
              </a:ext>
            </a:extLst>
          </p:cNvPr>
          <p:cNvPicPr>
            <a:picLocks noChangeAspect="1"/>
          </p:cNvPicPr>
          <p:nvPr/>
        </p:nvPicPr>
        <p:blipFill>
          <a:blip r:embed="rId3"/>
          <a:srcRect r="2635"/>
          <a:stretch>
            <a:fillRect/>
          </a:stretch>
        </p:blipFill>
        <p:spPr>
          <a:xfrm>
            <a:off x="2457449" y="1237821"/>
            <a:ext cx="7551671" cy="4303943"/>
          </a:xfrm>
          <a:prstGeom prst="rect">
            <a:avLst/>
          </a:prstGeom>
        </p:spPr>
      </p:pic>
      <p:pic>
        <p:nvPicPr>
          <p:cNvPr id="4" name="Picture 3">
            <a:extLst>
              <a:ext uri="{FF2B5EF4-FFF2-40B4-BE49-F238E27FC236}">
                <a16:creationId xmlns:a16="http://schemas.microsoft.com/office/drawing/2014/main" id="{B80A146F-F026-82B0-4A3F-2CA9C98ACA50}"/>
              </a:ext>
            </a:extLst>
          </p:cNvPr>
          <p:cNvPicPr>
            <a:picLocks noChangeAspect="1"/>
          </p:cNvPicPr>
          <p:nvPr/>
        </p:nvPicPr>
        <p:blipFill>
          <a:blip r:embed="rId3"/>
          <a:srcRect r="2635"/>
          <a:stretch>
            <a:fillRect/>
          </a:stretch>
        </p:blipFill>
        <p:spPr>
          <a:xfrm>
            <a:off x="3010119" y="1235695"/>
            <a:ext cx="6912105" cy="4303943"/>
          </a:xfrm>
          <a:prstGeom prst="rect">
            <a:avLst/>
          </a:prstGeom>
        </p:spPr>
      </p:pic>
      <p:pic>
        <p:nvPicPr>
          <p:cNvPr id="142" name="Google Shape;142;p7"/>
          <p:cNvPicPr preferRelativeResize="0">
            <a:picLocks noGrp="1"/>
          </p:cNvPicPr>
          <p:nvPr>
            <p:ph type="body" idx="1"/>
          </p:nvPr>
        </p:nvPicPr>
        <p:blipFill rotWithShape="1">
          <a:blip r:embed="rId4">
            <a:alphaModFix/>
          </a:blip>
          <a:srcRect/>
          <a:stretch/>
        </p:blipFill>
        <p:spPr>
          <a:xfrm>
            <a:off x="9005455" y="178473"/>
            <a:ext cx="2873196" cy="357208"/>
          </a:xfrm>
          <a:prstGeom prst="rect">
            <a:avLst/>
          </a:prstGeom>
          <a:noFill/>
          <a:ln>
            <a:noFill/>
          </a:ln>
        </p:spPr>
      </p:pic>
      <p:grpSp>
        <p:nvGrpSpPr>
          <p:cNvPr id="137" name="Google Shape;137;p7"/>
          <p:cNvGrpSpPr/>
          <p:nvPr/>
        </p:nvGrpSpPr>
        <p:grpSpPr>
          <a:xfrm>
            <a:off x="656090" y="1767027"/>
            <a:ext cx="3078587" cy="3056345"/>
            <a:chOff x="201407" y="1352599"/>
            <a:chExt cx="3824414" cy="3796784"/>
          </a:xfrm>
        </p:grpSpPr>
        <p:sp>
          <p:nvSpPr>
            <p:cNvPr id="138" name="Google Shape;138;p7"/>
            <p:cNvSpPr/>
            <p:nvPr/>
          </p:nvSpPr>
          <p:spPr>
            <a:xfrm>
              <a:off x="1206260" y="1568458"/>
              <a:ext cx="2530182" cy="2530182"/>
            </a:xfrm>
            <a:prstGeom prst="ellipse">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39" name="Google Shape;139;p7"/>
            <p:cNvSpPr/>
            <p:nvPr/>
          </p:nvSpPr>
          <p:spPr>
            <a:xfrm rot="5125660">
              <a:off x="351301" y="1473615"/>
              <a:ext cx="3524625" cy="3554752"/>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a:extLst>
            <a:ext uri="{FF2B5EF4-FFF2-40B4-BE49-F238E27FC236}">
              <a16:creationId xmlns:a16="http://schemas.microsoft.com/office/drawing/2014/main" id="{7105C377-F8B6-7223-D7AB-568350D12508}"/>
            </a:ext>
          </a:extLst>
        </p:cNvPr>
        <p:cNvGrpSpPr/>
        <p:nvPr/>
      </p:nvGrpSpPr>
      <p:grpSpPr>
        <a:xfrm>
          <a:off x="0" y="0"/>
          <a:ext cx="0" cy="0"/>
          <a:chOff x="0" y="0"/>
          <a:chExt cx="0" cy="0"/>
        </a:xfrm>
      </p:grpSpPr>
      <p:sp>
        <p:nvSpPr>
          <p:cNvPr id="129" name="Google Shape;129;p7">
            <a:extLst>
              <a:ext uri="{FF2B5EF4-FFF2-40B4-BE49-F238E27FC236}">
                <a16:creationId xmlns:a16="http://schemas.microsoft.com/office/drawing/2014/main" id="{A33B3417-EEE0-C37C-8E1B-1782C6A66B9C}"/>
              </a:ext>
            </a:extLst>
          </p:cNvPr>
          <p:cNvSpPr/>
          <p:nvPr/>
        </p:nvSpPr>
        <p:spPr>
          <a:xfrm>
            <a:off x="3265725" y="544350"/>
            <a:ext cx="5612400" cy="5348700"/>
          </a:xfrm>
          <a:prstGeom prst="ellipse">
            <a:avLst/>
          </a:prstGeom>
          <a:solidFill>
            <a:schemeClr val="accent5">
              <a:alpha val="49411"/>
            </a:schemeClr>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sv-SE" sz="4000" b="1" i="0" u="none" strike="noStrike" cap="none" dirty="0">
                <a:solidFill>
                  <a:srgbClr val="D4C394"/>
                </a:solidFill>
                <a:latin typeface="Work Sans"/>
                <a:ea typeface="Work Sans"/>
                <a:cs typeface="Work Sans"/>
                <a:sym typeface="Work Sans"/>
              </a:rPr>
              <a:t>Cookies</a:t>
            </a:r>
          </a:p>
          <a:p>
            <a:pPr marL="0" marR="0" lvl="0" indent="0" algn="ctr" rtl="0">
              <a:lnSpc>
                <a:spcPct val="100000"/>
              </a:lnSpc>
              <a:spcBef>
                <a:spcPts val="0"/>
              </a:spcBef>
              <a:spcAft>
                <a:spcPts val="0"/>
              </a:spcAft>
              <a:buClr>
                <a:srgbClr val="000000"/>
              </a:buClr>
              <a:buSzPts val="4000"/>
              <a:buFont typeface="Arial"/>
              <a:buNone/>
            </a:pPr>
            <a:r>
              <a:rPr lang="sv-SE" sz="2800" b="1" i="0" u="none" strike="noStrike" cap="none" dirty="0">
                <a:solidFill>
                  <a:srgbClr val="D4C394"/>
                </a:solidFill>
                <a:latin typeface="Work Sans"/>
                <a:ea typeface="Arial"/>
                <a:cs typeface="Arial"/>
                <a:sym typeface="Work Sans"/>
              </a:rPr>
              <a:t>Klicka bara ja! Eller?</a:t>
            </a:r>
            <a:endParaRPr lang="sv-SE"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5347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g2e9745337d5_0_15"/>
          <p:cNvSpPr/>
          <p:nvPr/>
        </p:nvSpPr>
        <p:spPr>
          <a:xfrm>
            <a:off x="2195224" y="934325"/>
            <a:ext cx="8088808" cy="559860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9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50" name="Google Shape;150;g2e9745337d5_0_15"/>
          <p:cNvPicPr preferRelativeResize="0">
            <a:picLocks noGrp="1"/>
          </p:cNvPicPr>
          <p:nvPr>
            <p:ph type="body" idx="1"/>
          </p:nvPr>
        </p:nvPicPr>
        <p:blipFill rotWithShape="1">
          <a:blip r:embed="rId4">
            <a:alphaModFix/>
          </a:blip>
          <a:srcRect/>
          <a:stretch/>
        </p:blipFill>
        <p:spPr>
          <a:xfrm>
            <a:off x="9005455" y="178473"/>
            <a:ext cx="2873100" cy="357300"/>
          </a:xfrm>
          <a:prstGeom prst="rect">
            <a:avLst/>
          </a:prstGeom>
          <a:noFill/>
          <a:ln>
            <a:noFill/>
          </a:ln>
        </p:spPr>
      </p:pic>
      <p:sp>
        <p:nvSpPr>
          <p:cNvPr id="5" name="Google Shape;194;g2211719fc68_0_1">
            <a:extLst>
              <a:ext uri="{FF2B5EF4-FFF2-40B4-BE49-F238E27FC236}">
                <a16:creationId xmlns:a16="http://schemas.microsoft.com/office/drawing/2014/main" id="{BF4315F3-7723-F1C8-D4C1-90C3152289D7}"/>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sp>
        <p:nvSpPr>
          <p:cNvPr id="6" name="Google Shape;218;g2211719fc68_0_1">
            <a:extLst>
              <a:ext uri="{FF2B5EF4-FFF2-40B4-BE49-F238E27FC236}">
                <a16:creationId xmlns:a16="http://schemas.microsoft.com/office/drawing/2014/main" id="{F1981D40-7BC6-8E5E-3EB0-3D6562B3255F}"/>
              </a:ext>
            </a:extLst>
          </p:cNvPr>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7" name="Onlinemedia 6" title="Cybersecurity Academy - Tänk säkert: Ditt digitala fotavtryck">
            <a:hlinkClick r:id="" action="ppaction://media"/>
            <a:extLst>
              <a:ext uri="{FF2B5EF4-FFF2-40B4-BE49-F238E27FC236}">
                <a16:creationId xmlns:a16="http://schemas.microsoft.com/office/drawing/2014/main" id="{5A3A19B1-3785-52AA-95C4-068CB6C7834D}"/>
              </a:ext>
            </a:extLst>
          </p:cNvPr>
          <p:cNvPicPr>
            <a:picLocks noRot="1" noChangeAspect="1"/>
          </p:cNvPicPr>
          <p:nvPr>
            <a:videoFile r:link="rId1"/>
          </p:nvPr>
        </p:nvPicPr>
        <p:blipFill>
          <a:blip r:embed="rId5"/>
          <a:stretch>
            <a:fillRect/>
          </a:stretch>
        </p:blipFill>
        <p:spPr>
          <a:xfrm>
            <a:off x="2532682" y="1211283"/>
            <a:ext cx="7416594" cy="4190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211719fc68_0_1"/>
          <p:cNvSpPr/>
          <p:nvPr/>
        </p:nvSpPr>
        <p:spPr>
          <a:xfrm>
            <a:off x="1845430" y="1198605"/>
            <a:ext cx="8575800" cy="4349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90" name="Google Shape;190;g2211719fc68_0_1"/>
          <p:cNvSpPr/>
          <p:nvPr/>
        </p:nvSpPr>
        <p:spPr>
          <a:xfrm>
            <a:off x="2471351" y="1223319"/>
            <a:ext cx="7525200" cy="4349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91" name="Google Shape;191;g2211719fc68_0_1"/>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192" name="Google Shape;192;g2211719fc68_0_1"/>
          <p:cNvSpPr/>
          <p:nvPr/>
        </p:nvSpPr>
        <p:spPr>
          <a:xfrm>
            <a:off x="5412093" y="178009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93" name="Google Shape;193;g2211719fc68_0_1"/>
          <p:cNvSpPr/>
          <p:nvPr/>
        </p:nvSpPr>
        <p:spPr>
          <a:xfrm>
            <a:off x="1850180" y="2119123"/>
            <a:ext cx="84729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dirty="0">
                <a:solidFill>
                  <a:schemeClr val="dk1"/>
                </a:solidFill>
                <a:latin typeface="Work Sans"/>
                <a:ea typeface="Work Sans"/>
                <a:cs typeface="Work Sans"/>
                <a:sym typeface="Work Sans"/>
              </a:rPr>
              <a:t>Kakor är filer med information om ditt besök på webbsidan.</a:t>
            </a:r>
            <a:endParaRPr sz="1800" b="0" i="0" u="none" strike="noStrike" cap="none" dirty="0">
              <a:solidFill>
                <a:schemeClr val="dk1"/>
              </a:solidFill>
              <a:latin typeface="Work Sans"/>
              <a:ea typeface="Work Sans"/>
              <a:cs typeface="Work Sans"/>
              <a:sym typeface="Work Sans"/>
            </a:endParaRPr>
          </a:p>
        </p:txBody>
      </p:sp>
      <p:sp>
        <p:nvSpPr>
          <p:cNvPr id="194" name="Google Shape;194;g2211719fc68_0_1"/>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grpSp>
        <p:nvGrpSpPr>
          <p:cNvPr id="195" name="Google Shape;195;g2211719fc68_0_1"/>
          <p:cNvGrpSpPr/>
          <p:nvPr/>
        </p:nvGrpSpPr>
        <p:grpSpPr>
          <a:xfrm>
            <a:off x="1563060" y="2409224"/>
            <a:ext cx="9341285" cy="2854888"/>
            <a:chOff x="1684419" y="6780614"/>
            <a:chExt cx="9149153" cy="2947742"/>
          </a:xfrm>
        </p:grpSpPr>
        <p:sp>
          <p:nvSpPr>
            <p:cNvPr id="196" name="Google Shape;196;g2211719fc68_0_1"/>
            <p:cNvSpPr/>
            <p:nvPr/>
          </p:nvSpPr>
          <p:spPr>
            <a:xfrm>
              <a:off x="2058293" y="7168156"/>
              <a:ext cx="8213400" cy="2560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Gill Sans"/>
                <a:ea typeface="Gill Sans"/>
                <a:cs typeface="Gill Sans"/>
                <a:sym typeface="Gill Sans"/>
              </a:endParaRPr>
            </a:p>
          </p:txBody>
        </p:sp>
        <p:pic>
          <p:nvPicPr>
            <p:cNvPr id="197" name="Google Shape;197;g2211719fc68_0_1" descr="En bild som visar tårta, bit, bröd, mat&#10;&#10;Automatiskt genererad beskrivning"/>
            <p:cNvPicPr preferRelativeResize="0"/>
            <p:nvPr/>
          </p:nvPicPr>
          <p:blipFill rotWithShape="1">
            <a:blip r:embed="rId3">
              <a:alphaModFix/>
            </a:blip>
            <a:srcRect/>
            <a:stretch/>
          </p:blipFill>
          <p:spPr>
            <a:xfrm>
              <a:off x="4373111" y="7601933"/>
              <a:ext cx="3286450" cy="2012949"/>
            </a:xfrm>
            <a:prstGeom prst="rect">
              <a:avLst/>
            </a:prstGeom>
            <a:noFill/>
            <a:ln>
              <a:noFill/>
            </a:ln>
          </p:spPr>
        </p:pic>
        <p:sp>
          <p:nvSpPr>
            <p:cNvPr id="198" name="Google Shape;198;g2211719fc68_0_1"/>
            <p:cNvSpPr txBox="1"/>
            <p:nvPr/>
          </p:nvSpPr>
          <p:spPr>
            <a:xfrm>
              <a:off x="7810007" y="7600272"/>
              <a:ext cx="2137500" cy="66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Ditt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lösenord</a:t>
              </a:r>
              <a:endParaRPr sz="1400" b="0" i="0" u="none" strike="noStrike" cap="none">
                <a:solidFill>
                  <a:srgbClr val="000000"/>
                </a:solidFill>
                <a:latin typeface="Arial"/>
                <a:ea typeface="Arial"/>
                <a:cs typeface="Arial"/>
                <a:sym typeface="Arial"/>
              </a:endParaRPr>
            </a:p>
          </p:txBody>
        </p:sp>
        <p:sp>
          <p:nvSpPr>
            <p:cNvPr id="199" name="Google Shape;199;g2211719fc68_0_1"/>
            <p:cNvSpPr txBox="1"/>
            <p:nvPr/>
          </p:nvSpPr>
          <p:spPr>
            <a:xfrm>
              <a:off x="7751972" y="8375430"/>
              <a:ext cx="3081600" cy="95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Din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betalnings-</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information</a:t>
              </a:r>
              <a:endParaRPr sz="1400" b="0" i="0" u="none" strike="noStrike" cap="none">
                <a:solidFill>
                  <a:srgbClr val="000000"/>
                </a:solidFill>
                <a:latin typeface="Arial"/>
                <a:ea typeface="Arial"/>
                <a:cs typeface="Arial"/>
                <a:sym typeface="Arial"/>
              </a:endParaRPr>
            </a:p>
          </p:txBody>
        </p:sp>
        <p:sp>
          <p:nvSpPr>
            <p:cNvPr id="200" name="Google Shape;200;g2211719fc68_0_1"/>
            <p:cNvSpPr txBox="1"/>
            <p:nvPr/>
          </p:nvSpPr>
          <p:spPr>
            <a:xfrm>
              <a:off x="1684419" y="9038090"/>
              <a:ext cx="2137500" cy="66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Dina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preferenser</a:t>
              </a:r>
              <a:endParaRPr sz="1400" b="0" i="0" u="none" strike="noStrike" cap="none">
                <a:solidFill>
                  <a:srgbClr val="000000"/>
                </a:solidFill>
                <a:latin typeface="Arial"/>
                <a:ea typeface="Arial"/>
                <a:cs typeface="Arial"/>
                <a:sym typeface="Arial"/>
              </a:endParaRPr>
            </a:p>
          </p:txBody>
        </p:sp>
        <p:grpSp>
          <p:nvGrpSpPr>
            <p:cNvPr id="201" name="Google Shape;201;g2211719fc68_0_1"/>
            <p:cNvGrpSpPr/>
            <p:nvPr/>
          </p:nvGrpSpPr>
          <p:grpSpPr>
            <a:xfrm rot="1853300">
              <a:off x="3122853" y="8291712"/>
              <a:ext cx="1391866" cy="420018"/>
              <a:chOff x="242825" y="1204225"/>
              <a:chExt cx="2136775" cy="318400"/>
            </a:xfrm>
          </p:grpSpPr>
          <p:sp>
            <p:nvSpPr>
              <p:cNvPr id="202" name="Google Shape;202;g2211719fc68_0_1"/>
              <p:cNvSpPr/>
              <p:nvPr/>
            </p:nvSpPr>
            <p:spPr>
              <a:xfrm>
                <a:off x="242825"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03" name="Google Shape;203;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grpSp>
          <p:nvGrpSpPr>
            <p:cNvPr id="204" name="Google Shape;204;g2211719fc68_0_1"/>
            <p:cNvGrpSpPr/>
            <p:nvPr/>
          </p:nvGrpSpPr>
          <p:grpSpPr>
            <a:xfrm rot="1337669">
              <a:off x="3823905" y="7076354"/>
              <a:ext cx="1710583" cy="768647"/>
              <a:chOff x="242824" y="1204225"/>
              <a:chExt cx="2136776" cy="318400"/>
            </a:xfrm>
          </p:grpSpPr>
          <p:sp>
            <p:nvSpPr>
              <p:cNvPr id="205" name="Google Shape;205;g2211719fc68_0_1"/>
              <p:cNvSpPr/>
              <p:nvPr/>
            </p:nvSpPr>
            <p:spPr>
              <a:xfrm>
                <a:off x="242824"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06" name="Google Shape;206;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grpSp>
          <p:nvGrpSpPr>
            <p:cNvPr id="207" name="Google Shape;207;g2211719fc68_0_1"/>
            <p:cNvGrpSpPr/>
            <p:nvPr/>
          </p:nvGrpSpPr>
          <p:grpSpPr>
            <a:xfrm rot="-948314" flipH="1">
              <a:off x="7163678" y="7472410"/>
              <a:ext cx="1391735" cy="519952"/>
              <a:chOff x="242824" y="1204225"/>
              <a:chExt cx="2136776" cy="318400"/>
            </a:xfrm>
          </p:grpSpPr>
          <p:sp>
            <p:nvSpPr>
              <p:cNvPr id="208" name="Google Shape;208;g2211719fc68_0_1"/>
              <p:cNvSpPr/>
              <p:nvPr/>
            </p:nvSpPr>
            <p:spPr>
              <a:xfrm>
                <a:off x="242824"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09" name="Google Shape;209;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grpSp>
          <p:nvGrpSpPr>
            <p:cNvPr id="210" name="Google Shape;210;g2211719fc68_0_1"/>
            <p:cNvGrpSpPr/>
            <p:nvPr/>
          </p:nvGrpSpPr>
          <p:grpSpPr>
            <a:xfrm rot="-948314" flipH="1">
              <a:off x="7551936" y="8279637"/>
              <a:ext cx="1391734" cy="519952"/>
              <a:chOff x="242825" y="1204225"/>
              <a:chExt cx="2136775" cy="318400"/>
            </a:xfrm>
          </p:grpSpPr>
          <p:sp>
            <p:nvSpPr>
              <p:cNvPr id="211" name="Google Shape;211;g2211719fc68_0_1"/>
              <p:cNvSpPr/>
              <p:nvPr/>
            </p:nvSpPr>
            <p:spPr>
              <a:xfrm>
                <a:off x="242825"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12" name="Google Shape;212;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sp>
          <p:nvSpPr>
            <p:cNvPr id="213" name="Google Shape;213;g2211719fc68_0_1"/>
            <p:cNvSpPr txBox="1"/>
            <p:nvPr/>
          </p:nvSpPr>
          <p:spPr>
            <a:xfrm>
              <a:off x="2376153" y="7317177"/>
              <a:ext cx="2137500" cy="66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Ditt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namn</a:t>
              </a:r>
              <a:endParaRPr sz="1400" b="0" i="0" u="none" strike="noStrike" cap="none">
                <a:solidFill>
                  <a:srgbClr val="000000"/>
                </a:solidFill>
                <a:latin typeface="Arial"/>
                <a:ea typeface="Arial"/>
                <a:cs typeface="Arial"/>
                <a:sym typeface="Arial"/>
              </a:endParaRPr>
            </a:p>
          </p:txBody>
        </p:sp>
        <p:sp>
          <p:nvSpPr>
            <p:cNvPr id="214" name="Google Shape;214;g2211719fc68_0_1"/>
            <p:cNvSpPr txBox="1"/>
            <p:nvPr/>
          </p:nvSpPr>
          <p:spPr>
            <a:xfrm>
              <a:off x="1795795" y="8041255"/>
              <a:ext cx="2137500" cy="66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Din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adress</a:t>
              </a:r>
              <a:endParaRPr sz="1400" b="0" i="0" u="none" strike="noStrike" cap="none">
                <a:solidFill>
                  <a:srgbClr val="000000"/>
                </a:solidFill>
                <a:latin typeface="Arial"/>
                <a:ea typeface="Arial"/>
                <a:cs typeface="Arial"/>
                <a:sym typeface="Arial"/>
              </a:endParaRPr>
            </a:p>
          </p:txBody>
        </p:sp>
        <p:grpSp>
          <p:nvGrpSpPr>
            <p:cNvPr id="215" name="Google Shape;215;g2211719fc68_0_1"/>
            <p:cNvGrpSpPr/>
            <p:nvPr/>
          </p:nvGrpSpPr>
          <p:grpSpPr>
            <a:xfrm rot="-550733">
              <a:off x="3357561" y="9048965"/>
              <a:ext cx="1391768" cy="420034"/>
              <a:chOff x="242825" y="1204225"/>
              <a:chExt cx="2136775" cy="318400"/>
            </a:xfrm>
          </p:grpSpPr>
          <p:sp>
            <p:nvSpPr>
              <p:cNvPr id="216" name="Google Shape;216;g2211719fc68_0_1"/>
              <p:cNvSpPr/>
              <p:nvPr/>
            </p:nvSpPr>
            <p:spPr>
              <a:xfrm>
                <a:off x="242825"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17" name="Google Shape;217;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grpSp>
      <p:sp>
        <p:nvSpPr>
          <p:cNvPr id="218" name="Google Shape;218;g2211719fc68_0_1"/>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19" name="Google Shape;219;g2211719fc68_0_1"/>
          <p:cNvSpPr txBox="1"/>
          <p:nvPr/>
        </p:nvSpPr>
        <p:spPr>
          <a:xfrm>
            <a:off x="393356" y="130297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sv-SE" sz="3000" b="0" i="0" u="none" strike="noStrike" cap="none">
                <a:solidFill>
                  <a:schemeClr val="dk1"/>
                </a:solidFill>
                <a:latin typeface="Work Sans"/>
                <a:ea typeface="Work Sans"/>
                <a:cs typeface="Work Sans"/>
                <a:sym typeface="Work Sans"/>
              </a:rPr>
              <a:t>VAD ÄR COOKIES?</a:t>
            </a:r>
            <a:endParaRPr sz="1400" b="0" i="0" u="none" strike="noStrike" cap="none">
              <a:solidFill>
                <a:srgbClr val="000000"/>
              </a:solidFill>
              <a:latin typeface="Arial"/>
              <a:ea typeface="Arial"/>
              <a:cs typeface="Arial"/>
              <a:sym typeface="Arial"/>
            </a:endParaRPr>
          </a:p>
        </p:txBody>
      </p:sp>
      <p:pic>
        <p:nvPicPr>
          <p:cNvPr id="220" name="Google Shape;220;g2211719fc68_0_1"/>
          <p:cNvPicPr preferRelativeResize="0"/>
          <p:nvPr/>
        </p:nvPicPr>
        <p:blipFill rotWithShape="1">
          <a:blip r:embed="rId4">
            <a:alphaModFix/>
          </a:blip>
          <a:srcRect/>
          <a:stretch/>
        </p:blipFill>
        <p:spPr>
          <a:xfrm>
            <a:off x="9005455" y="178473"/>
            <a:ext cx="2873196" cy="357208"/>
          </a:xfrm>
          <a:prstGeom prst="rect">
            <a:avLst/>
          </a:prstGeom>
          <a:noFill/>
          <a:ln>
            <a:noFill/>
          </a:ln>
        </p:spPr>
      </p:pic>
      <p:pic>
        <p:nvPicPr>
          <p:cNvPr id="221" name="Google Shape;221;g2211719fc68_0_1" descr="En bild som visar skärmbild&#10;&#10;Automatiskt genererad beskrivning"/>
          <p:cNvPicPr preferRelativeResize="0"/>
          <p:nvPr/>
        </p:nvPicPr>
        <p:blipFill rotWithShape="1">
          <a:blip r:embed="rId5">
            <a:alphaModFix/>
          </a:blip>
          <a:srcRect l="5352" r="10215" b="18273"/>
          <a:stretch/>
        </p:blipFill>
        <p:spPr>
          <a:xfrm>
            <a:off x="5653071" y="859764"/>
            <a:ext cx="4366490" cy="1189270"/>
          </a:xfrm>
          <a:prstGeom prst="rect">
            <a:avLst/>
          </a:prstGeom>
          <a:noFill/>
          <a:ln w="9525" cap="flat" cmpd="sng">
            <a:solidFill>
              <a:schemeClr val="lt1"/>
            </a:solidFill>
            <a:prstDash val="solid"/>
            <a:round/>
            <a:headEnd type="none" w="sm" len="sm"/>
            <a:tailEnd type="none" w="sm" len="sm"/>
          </a:ln>
        </p:spPr>
      </p:pic>
      <p:pic>
        <p:nvPicPr>
          <p:cNvPr id="222" name="Google Shape;222;g2211719fc68_0_1" descr="Graphical user interface, text, application, email&#10;&#10;Description automatically generated"/>
          <p:cNvPicPr preferRelativeResize="0"/>
          <p:nvPr/>
        </p:nvPicPr>
        <p:blipFill rotWithShape="1">
          <a:blip r:embed="rId6">
            <a:alphaModFix/>
          </a:blip>
          <a:srcRect/>
          <a:stretch/>
        </p:blipFill>
        <p:spPr>
          <a:xfrm>
            <a:off x="6854574" y="2138022"/>
            <a:ext cx="5517342" cy="2615565"/>
          </a:xfrm>
          <a:prstGeom prst="rect">
            <a:avLst/>
          </a:prstGeom>
          <a:noFill/>
          <a:ln>
            <a:noFill/>
          </a:ln>
        </p:spPr>
      </p:pic>
      <p:pic>
        <p:nvPicPr>
          <p:cNvPr id="223" name="Google Shape;223;g2211719fc68_0_1"/>
          <p:cNvPicPr preferRelativeResize="0"/>
          <p:nvPr/>
        </p:nvPicPr>
        <p:blipFill rotWithShape="1">
          <a:blip r:embed="rId7">
            <a:alphaModFix/>
          </a:blip>
          <a:srcRect/>
          <a:stretch/>
        </p:blipFill>
        <p:spPr>
          <a:xfrm>
            <a:off x="2725632" y="3037493"/>
            <a:ext cx="4579428" cy="345406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2" name="Picture 1">
            <a:extLst>
              <a:ext uri="{FF2B5EF4-FFF2-40B4-BE49-F238E27FC236}">
                <a16:creationId xmlns:a16="http://schemas.microsoft.com/office/drawing/2014/main" id="{BF9DB489-7F19-00DC-4AA3-BC938EA67E4A}"/>
              </a:ext>
            </a:extLst>
          </p:cNvPr>
          <p:cNvPicPr>
            <a:picLocks noChangeAspect="1"/>
          </p:cNvPicPr>
          <p:nvPr/>
        </p:nvPicPr>
        <p:blipFill>
          <a:blip r:embed="rId8"/>
          <a:stretch>
            <a:fillRect/>
          </a:stretch>
        </p:blipFill>
        <p:spPr>
          <a:xfrm>
            <a:off x="218684" y="-13399"/>
            <a:ext cx="2865777" cy="42312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fade">
                                      <p:cBhvr>
                                        <p:cTn id="11" dur="500"/>
                                        <p:tgtEl>
                                          <p:spTgt spid="2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3"/>
                                        </p:tgtEl>
                                        <p:attrNameLst>
                                          <p:attrName>style.visibility</p:attrName>
                                        </p:attrNameLst>
                                      </p:cBhvr>
                                      <p:to>
                                        <p:strVal val="visible"/>
                                      </p:to>
                                    </p:set>
                                    <p:animEffect transition="in" filter="fade">
                                      <p:cBhvr>
                                        <p:cTn id="16" dur="500"/>
                                        <p:tgtEl>
                                          <p:spTgt spid="2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ket">
  <a:themeElements>
    <a:clrScheme name="CSA 1">
      <a:dk1>
        <a:srgbClr val="2B5165"/>
      </a:dk1>
      <a:lt1>
        <a:srgbClr val="AEC2D3"/>
      </a:lt1>
      <a:dk2>
        <a:srgbClr val="682241"/>
      </a:dk2>
      <a:lt2>
        <a:srgbClr val="AEC2D3"/>
      </a:lt2>
      <a:accent1>
        <a:srgbClr val="67B9E8"/>
      </a:accent1>
      <a:accent2>
        <a:srgbClr val="EA528E"/>
      </a:accent2>
      <a:accent3>
        <a:srgbClr val="2B5113"/>
      </a:accent3>
      <a:accent4>
        <a:srgbClr val="F0BE00"/>
      </a:accent4>
      <a:accent5>
        <a:srgbClr val="675400"/>
      </a:accent5>
      <a:accent6>
        <a:srgbClr val="B0C198"/>
      </a:accent6>
      <a:hlink>
        <a:srgbClr val="D3AABE"/>
      </a:hlink>
      <a:folHlink>
        <a:srgbClr val="6CB5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01e7b5-0969-4f15-bfad-5bd73be6c6fc" xsi:nil="true"/>
    <lcf76f155ced4ddcb4097134ff3c332f xmlns="e26af2e1-f780-452d-9f06-ad71f8d74ea5">
      <Terms xmlns="http://schemas.microsoft.com/office/infopath/2007/PartnerControls"/>
    </lcf76f155ced4ddcb4097134ff3c332f>
    <MigrationSourceID xmlns="ae01e7b5-0969-4f15-bfad-5bd73be6c6fc">1uRoL7KtlJA2CzjzlggEGOEf-7p6c9Klj</MigrationSource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62542973ECBD949B1A2207B16892B87" ma:contentTypeVersion="14" ma:contentTypeDescription="Skapa ett nytt dokument." ma:contentTypeScope="" ma:versionID="afa1f8987c181eb53192f9fd98edd205">
  <xsd:schema xmlns:xsd="http://www.w3.org/2001/XMLSchema" xmlns:xs="http://www.w3.org/2001/XMLSchema" xmlns:p="http://schemas.microsoft.com/office/2006/metadata/properties" xmlns:ns2="e26af2e1-f780-452d-9f06-ad71f8d74ea5" xmlns:ns3="ae01e7b5-0969-4f15-bfad-5bd73be6c6fc" targetNamespace="http://schemas.microsoft.com/office/2006/metadata/properties" ma:root="true" ma:fieldsID="3ac5d9b1f0a79b629f5cc1e0e73e164c" ns2:_="" ns3:_="">
    <xsd:import namespace="e26af2e1-f780-452d-9f06-ad71f8d74ea5"/>
    <xsd:import namespace="ae01e7b5-0969-4f15-bfad-5bd73be6c6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3:MigrationSourceID"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af2e1-f780-452d-9f06-ad71f8d74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e338d291-7395-4225-a51e-3261c92484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1e7b5-0969-4f15-bfad-5bd73be6c6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7d6f12-3282-4058-b41e-4b93b26e874e}" ma:internalName="TaxCatchAll" ma:showField="CatchAllData" ma:web="ae01e7b5-0969-4f15-bfad-5bd73be6c6fc">
      <xsd:complexType>
        <xsd:complexContent>
          <xsd:extension base="dms:MultiChoiceLookup">
            <xsd:sequence>
              <xsd:element name="Value" type="dms:Lookup" maxOccurs="unbounded" minOccurs="0" nillable="true"/>
            </xsd:sequence>
          </xsd:extension>
        </xsd:complexContent>
      </xsd:complexType>
    </xsd:element>
    <xsd:element name="MigrationSourceID" ma:index="19" nillable="true" ma:displayName="MigrationSourceID" ma:internalName="MigrationSource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57F3D-C525-48E2-93C3-416F2181185F}">
  <ds:schemaRefs>
    <ds:schemaRef ds:uri="http://schemas.microsoft.com/office/2006/metadata/properties"/>
    <ds:schemaRef ds:uri="http://schemas.microsoft.com/office/infopath/2007/PartnerControls"/>
    <ds:schemaRef ds:uri="ae01e7b5-0969-4f15-bfad-5bd73be6c6fc"/>
    <ds:schemaRef ds:uri="e26af2e1-f780-452d-9f06-ad71f8d74ea5"/>
  </ds:schemaRefs>
</ds:datastoreItem>
</file>

<file path=customXml/itemProps2.xml><?xml version="1.0" encoding="utf-8"?>
<ds:datastoreItem xmlns:ds="http://schemas.openxmlformats.org/officeDocument/2006/customXml" ds:itemID="{14919062-3D93-488C-964A-63D3F43BB128}">
  <ds:schemaRefs>
    <ds:schemaRef ds:uri="http://schemas.microsoft.com/sharepoint/v3/contenttype/forms"/>
  </ds:schemaRefs>
</ds:datastoreItem>
</file>

<file path=customXml/itemProps3.xml><?xml version="1.0" encoding="utf-8"?>
<ds:datastoreItem xmlns:ds="http://schemas.openxmlformats.org/officeDocument/2006/customXml" ds:itemID="{0D0E830C-719B-48B0-9196-792281AA2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af2e1-f780-452d-9f06-ad71f8d74ea5"/>
    <ds:schemaRef ds:uri="ae01e7b5-0969-4f15-bfad-5bd73be6c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4531</TotalTime>
  <Words>2261</Words>
  <Application>Microsoft Office PowerPoint</Application>
  <PresentationFormat>Bredbild</PresentationFormat>
  <Paragraphs>169</Paragraphs>
  <Slides>20</Slides>
  <Notes>20</Notes>
  <HiddenSlides>0</HiddenSlides>
  <MMClips>2</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Work Sans</vt:lpstr>
      <vt:lpstr>Calibri</vt:lpstr>
      <vt:lpstr>Sniglet</vt:lpstr>
      <vt:lpstr>Arial</vt:lpstr>
      <vt:lpstr>Gill Sans</vt:lpstr>
      <vt:lpstr>Open Sans</vt:lpstr>
      <vt:lpstr>Paket</vt:lpstr>
      <vt:lpstr>PowerPoint-presentation</vt:lpstr>
      <vt:lpstr>PowerPoint-presentation</vt:lpstr>
      <vt:lpstr>PowerPoint-presentation</vt:lpstr>
      <vt:lpstr>Vad är digitala spår?</vt:lpstr>
      <vt:lpstr>PowerPoint-presentation</vt:lpstr>
      <vt:lpstr>PowerPoint-presentation</vt:lpstr>
      <vt:lpstr>PowerPoint-presentation</vt:lpstr>
      <vt:lpstr>PowerPoint-presentation</vt:lpstr>
      <vt:lpstr>PowerPoint-presentation</vt:lpstr>
      <vt:lpstr>PowerPoint-presentation</vt:lpstr>
      <vt:lpstr>Cookie-inställningar</vt:lpstr>
      <vt:lpstr>Cookie-inställningar</vt:lpstr>
      <vt:lpstr>Cookie-inställningar</vt:lpstr>
      <vt:lpstr>PowerPoint-presentation</vt:lpstr>
      <vt:lpstr>PowerPoint-presentation</vt:lpstr>
      <vt:lpstr>Stadiums cookies?</vt:lpstr>
      <vt:lpstr>I.   Streamingtjänster?  II.    En hemsida du inte hört om innan och med mycket AI-genererat eller klick-baitigt innehåll?</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Mia-Lie Nylund</dc:creator>
  <cp:lastModifiedBy>Max Vinger</cp:lastModifiedBy>
  <cp:revision>21</cp:revision>
  <dcterms:created xsi:type="dcterms:W3CDTF">2022-05-31T09:53:00Z</dcterms:created>
  <dcterms:modified xsi:type="dcterms:W3CDTF">2025-09-30T14:47:30Z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0x010100562542973ECBD949B1A2207B16892B87</vt:lpwstr>
  </property>
  <property fmtid="{D5CDD505-2E9C-101B-9397-08002B2CF9AE}" pid="3" name="Order">
    <vt:r8>2700</vt:r8>
  </property>
</Properties>
</file>