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4"/>
  </p:notesMasterIdLst>
  <p:sldIdLst>
    <p:sldId id="295" r:id="rId5"/>
    <p:sldId id="259" r:id="rId6"/>
    <p:sldId id="260" r:id="rId7"/>
    <p:sldId id="296" r:id="rId8"/>
    <p:sldId id="261" r:id="rId9"/>
    <p:sldId id="270" r:id="rId10"/>
    <p:sldId id="280" r:id="rId11"/>
    <p:sldId id="281" r:id="rId12"/>
    <p:sldId id="290" r:id="rId13"/>
    <p:sldId id="291" r:id="rId14"/>
    <p:sldId id="292" r:id="rId15"/>
    <p:sldId id="293" r:id="rId16"/>
    <p:sldId id="273" r:id="rId17"/>
    <p:sldId id="275" r:id="rId18"/>
    <p:sldId id="294" r:id="rId19"/>
    <p:sldId id="264" r:id="rId20"/>
    <p:sldId id="265" r:id="rId21"/>
    <p:sldId id="266" r:id="rId22"/>
    <p:sldId id="268" r:id="rId23"/>
  </p:sldIdLst>
  <p:sldSz cx="12192000" cy="6858000"/>
  <p:notesSz cx="6858000" cy="9144000"/>
  <p:embeddedFontLst>
    <p:embeddedFont>
      <p:font typeface="Gill Sans" panose="020B0600070205080204" charset="0"/>
      <p:regular r:id="rId25"/>
      <p:bold r:id="rId26"/>
    </p:embeddedFont>
    <p:embeddedFont>
      <p:font typeface="Open Sans" panose="020B0606030504020204" pitchFamily="34" charset="0"/>
      <p:regular r:id="rId27"/>
      <p:bold r:id="rId28"/>
      <p:italic r:id="rId29"/>
      <p:boldItalic r:id="rId30"/>
    </p:embeddedFont>
    <p:embeddedFont>
      <p:font typeface="Sniglet" panose="020B0600070205080204" charset="0"/>
      <p:regular r:id="rId31"/>
      <p:bold r:id="rId32"/>
      <p:italic r:id="rId33"/>
      <p:boldItalic r:id="rId34"/>
    </p:embeddedFont>
    <p:embeddedFont>
      <p:font typeface="Work Sans"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40" roundtripDataSignature="AMtx7mic4okWSrPbXSAStGkl+2JjHwFD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CFF"/>
    <a:srgbClr val="BDC7B5"/>
    <a:srgbClr val="F0F4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321474-A5BD-2D44-BF2F-F475F5531EEB}" v="20" dt="2025-09-17T18:10:41.384"/>
    <p1510:client id="{D3797816-4D61-E136-7D39-F18C5509BF9B}" v="112" dt="2025-09-17T18:59:51.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74694"/>
  </p:normalViewPr>
  <p:slideViewPr>
    <p:cSldViewPr snapToGrid="0">
      <p:cViewPr varScale="1">
        <p:scale>
          <a:sx n="82" d="100"/>
          <a:sy n="82" d="100"/>
        </p:scale>
        <p:origin x="147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customschemas.google.com/relationships/presentationmetadata" Target="metadata"/><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Sandgren" userId="S::martina.sandgren@ungaforskare.se::60713179-63e5-4978-9bcc-05c8ec5ad8db" providerId="AD" clId="Web-{D3797816-4D61-E136-7D39-F18C5509BF9B}"/>
    <pc:docChg chg="delSld modSld">
      <pc:chgData name="Martina Sandgren" userId="S::martina.sandgren@ungaforskare.se::60713179-63e5-4978-9bcc-05c8ec5ad8db" providerId="AD" clId="Web-{D3797816-4D61-E136-7D39-F18C5509BF9B}" dt="2025-09-17T18:59:51.844" v="151"/>
      <pc:docMkLst>
        <pc:docMk/>
      </pc:docMkLst>
      <pc:sldChg chg="addSp modSp">
        <pc:chgData name="Martina Sandgren" userId="S::martina.sandgren@ungaforskare.se::60713179-63e5-4978-9bcc-05c8ec5ad8db" providerId="AD" clId="Web-{D3797816-4D61-E136-7D39-F18C5509BF9B}" dt="2025-09-17T18:17:23.820" v="36" actId="1076"/>
        <pc:sldMkLst>
          <pc:docMk/>
          <pc:sldMk cId="558370672" sldId="270"/>
        </pc:sldMkLst>
        <pc:spChg chg="mod">
          <ac:chgData name="Martina Sandgren" userId="S::martina.sandgren@ungaforskare.se::60713179-63e5-4978-9bcc-05c8ec5ad8db" providerId="AD" clId="Web-{D3797816-4D61-E136-7D39-F18C5509BF9B}" dt="2025-09-17T18:16:09.707" v="25" actId="20577"/>
          <ac:spMkLst>
            <pc:docMk/>
            <pc:sldMk cId="558370672" sldId="270"/>
            <ac:spMk id="189" creationId="{D3DDF3E1-6A15-370B-386F-2CF5F3F64168}"/>
          </ac:spMkLst>
        </pc:spChg>
        <pc:picChg chg="add mod">
          <ac:chgData name="Martina Sandgren" userId="S::martina.sandgren@ungaforskare.se::60713179-63e5-4978-9bcc-05c8ec5ad8db" providerId="AD" clId="Web-{D3797816-4D61-E136-7D39-F18C5509BF9B}" dt="2025-09-17T18:17:23.820" v="36" actId="1076"/>
          <ac:picMkLst>
            <pc:docMk/>
            <pc:sldMk cId="558370672" sldId="270"/>
            <ac:picMk id="2" creationId="{515715EF-8169-9ABE-72A0-1BCB2C6E34F3}"/>
          </ac:picMkLst>
        </pc:picChg>
      </pc:sldChg>
      <pc:sldChg chg="modNotes">
        <pc:chgData name="Martina Sandgren" userId="S::martina.sandgren@ungaforskare.se::60713179-63e5-4978-9bcc-05c8ec5ad8db" providerId="AD" clId="Web-{D3797816-4D61-E136-7D39-F18C5509BF9B}" dt="2025-09-17T18:21:41.843" v="54"/>
        <pc:sldMkLst>
          <pc:docMk/>
          <pc:sldMk cId="995715422" sldId="273"/>
        </pc:sldMkLst>
      </pc:sldChg>
      <pc:sldChg chg="addSp delSp modSp">
        <pc:chgData name="Martina Sandgren" userId="S::martina.sandgren@ungaforskare.se::60713179-63e5-4978-9bcc-05c8ec5ad8db" providerId="AD" clId="Web-{D3797816-4D61-E136-7D39-F18C5509BF9B}" dt="2025-09-17T18:38:33.060" v="80" actId="1076"/>
        <pc:sldMkLst>
          <pc:docMk/>
          <pc:sldMk cId="3052197582" sldId="275"/>
        </pc:sldMkLst>
        <pc:grpChg chg="add del">
          <ac:chgData name="Martina Sandgren" userId="S::martina.sandgren@ungaforskare.se::60713179-63e5-4978-9bcc-05c8ec5ad8db" providerId="AD" clId="Web-{D3797816-4D61-E136-7D39-F18C5509BF9B}" dt="2025-09-17T18:34:42.568" v="76"/>
          <ac:grpSpMkLst>
            <pc:docMk/>
            <pc:sldMk cId="3052197582" sldId="275"/>
            <ac:grpSpMk id="8" creationId="{4357DFFF-2888-1E87-47AF-2DE062BF494D}"/>
          </ac:grpSpMkLst>
        </pc:grpChg>
        <pc:picChg chg="add mod">
          <ac:chgData name="Martina Sandgren" userId="S::martina.sandgren@ungaforskare.se::60713179-63e5-4978-9bcc-05c8ec5ad8db" providerId="AD" clId="Web-{D3797816-4D61-E136-7D39-F18C5509BF9B}" dt="2025-09-17T18:38:33.060" v="80" actId="1076"/>
          <ac:picMkLst>
            <pc:docMk/>
            <pc:sldMk cId="3052197582" sldId="275"/>
            <ac:picMk id="2" creationId="{9F24BA86-3B3A-0CC3-0033-CB704D56AEA4}"/>
          </ac:picMkLst>
        </pc:picChg>
        <pc:picChg chg="del">
          <ac:chgData name="Martina Sandgren" userId="S::martina.sandgren@ungaforskare.se::60713179-63e5-4978-9bcc-05c8ec5ad8db" providerId="AD" clId="Web-{D3797816-4D61-E136-7D39-F18C5509BF9B}" dt="2025-09-17T18:34:43.677" v="77"/>
          <ac:picMkLst>
            <pc:docMk/>
            <pc:sldMk cId="3052197582" sldId="275"/>
            <ac:picMk id="5" creationId="{98BB8F4F-8D76-0BE5-8495-F5154FDBAEA0}"/>
          </ac:picMkLst>
        </pc:picChg>
      </pc:sldChg>
      <pc:sldChg chg="modNotes">
        <pc:chgData name="Martina Sandgren" userId="S::martina.sandgren@ungaforskare.se::60713179-63e5-4978-9bcc-05c8ec5ad8db" providerId="AD" clId="Web-{D3797816-4D61-E136-7D39-F18C5509BF9B}" dt="2025-09-17T18:20:33.092" v="48"/>
        <pc:sldMkLst>
          <pc:docMk/>
          <pc:sldMk cId="0" sldId="281"/>
        </pc:sldMkLst>
      </pc:sldChg>
      <pc:sldChg chg="del">
        <pc:chgData name="Martina Sandgren" userId="S::martina.sandgren@ungaforskare.se::60713179-63e5-4978-9bcc-05c8ec5ad8db" providerId="AD" clId="Web-{D3797816-4D61-E136-7D39-F18C5509BF9B}" dt="2025-09-17T18:20:43.608" v="49"/>
        <pc:sldMkLst>
          <pc:docMk/>
          <pc:sldMk cId="0" sldId="287"/>
        </pc:sldMkLst>
      </pc:sldChg>
      <pc:sldChg chg="del">
        <pc:chgData name="Martina Sandgren" userId="S::martina.sandgren@ungaforskare.se::60713179-63e5-4978-9bcc-05c8ec5ad8db" providerId="AD" clId="Web-{D3797816-4D61-E136-7D39-F18C5509BF9B}" dt="2025-09-17T18:17:55.524" v="37"/>
        <pc:sldMkLst>
          <pc:docMk/>
          <pc:sldMk cId="238309098" sldId="289"/>
        </pc:sldMkLst>
      </pc:sldChg>
      <pc:sldChg chg="modSp">
        <pc:chgData name="Martina Sandgren" userId="S::martina.sandgren@ungaforskare.se::60713179-63e5-4978-9bcc-05c8ec5ad8db" providerId="AD" clId="Web-{D3797816-4D61-E136-7D39-F18C5509BF9B}" dt="2025-09-17T18:21:08.749" v="52" actId="20577"/>
        <pc:sldMkLst>
          <pc:docMk/>
          <pc:sldMk cId="3729701699" sldId="291"/>
        </pc:sldMkLst>
        <pc:spChg chg="mod">
          <ac:chgData name="Martina Sandgren" userId="S::martina.sandgren@ungaforskare.se::60713179-63e5-4978-9bcc-05c8ec5ad8db" providerId="AD" clId="Web-{D3797816-4D61-E136-7D39-F18C5509BF9B}" dt="2025-09-17T18:21:08.749" v="52" actId="20577"/>
          <ac:spMkLst>
            <pc:docMk/>
            <pc:sldMk cId="3729701699" sldId="291"/>
            <ac:spMk id="426" creationId="{55318980-A5D7-E278-0056-7F40F83EC0B4}"/>
          </ac:spMkLst>
        </pc:spChg>
      </pc:sldChg>
      <pc:sldChg chg="modNotes">
        <pc:chgData name="Martina Sandgren" userId="S::martina.sandgren@ungaforskare.se::60713179-63e5-4978-9bcc-05c8ec5ad8db" providerId="AD" clId="Web-{D3797816-4D61-E136-7D39-F18C5509BF9B}" dt="2025-09-17T18:23:48.033" v="74"/>
        <pc:sldMkLst>
          <pc:docMk/>
          <pc:sldMk cId="43511827" sldId="292"/>
        </pc:sldMkLst>
      </pc:sldChg>
      <pc:sldChg chg="addSp delSp modSp delAnim modAnim modNotes">
        <pc:chgData name="Martina Sandgren" userId="S::martina.sandgren@ungaforskare.se::60713179-63e5-4978-9bcc-05c8ec5ad8db" providerId="AD" clId="Web-{D3797816-4D61-E136-7D39-F18C5509BF9B}" dt="2025-09-17T18:59:51.844" v="151"/>
        <pc:sldMkLst>
          <pc:docMk/>
          <pc:sldMk cId="1328443036" sldId="294"/>
        </pc:sldMkLst>
        <pc:spChg chg="mod">
          <ac:chgData name="Martina Sandgren" userId="S::martina.sandgren@ungaforskare.se::60713179-63e5-4978-9bcc-05c8ec5ad8db" providerId="AD" clId="Web-{D3797816-4D61-E136-7D39-F18C5509BF9B}" dt="2025-09-17T18:54:37.216" v="118"/>
          <ac:spMkLst>
            <pc:docMk/>
            <pc:sldMk cId="1328443036" sldId="294"/>
            <ac:spMk id="2" creationId="{4203064C-2377-F8F5-FC03-E16F086CEA26}"/>
          </ac:spMkLst>
        </pc:spChg>
        <pc:spChg chg="ord">
          <ac:chgData name="Martina Sandgren" userId="S::martina.sandgren@ungaforskare.se::60713179-63e5-4978-9bcc-05c8ec5ad8db" providerId="AD" clId="Web-{D3797816-4D61-E136-7D39-F18C5509BF9B}" dt="2025-09-17T18:53:23.726" v="86"/>
          <ac:spMkLst>
            <pc:docMk/>
            <pc:sldMk cId="1328443036" sldId="294"/>
            <ac:spMk id="3" creationId="{C56D069C-D9BE-26DE-BFBF-6818CE4CEBAA}"/>
          </ac:spMkLst>
        </pc:spChg>
        <pc:spChg chg="mod">
          <ac:chgData name="Martina Sandgren" userId="S::martina.sandgren@ungaforskare.se::60713179-63e5-4978-9bcc-05c8ec5ad8db" providerId="AD" clId="Web-{D3797816-4D61-E136-7D39-F18C5509BF9B}" dt="2025-09-17T18:57:17.281" v="135" actId="1076"/>
          <ac:spMkLst>
            <pc:docMk/>
            <pc:sldMk cId="1328443036" sldId="294"/>
            <ac:spMk id="16" creationId="{8F527AB4-0DF5-A708-8E19-F0F9EC4C2AC4}"/>
          </ac:spMkLst>
        </pc:spChg>
        <pc:spChg chg="del mod">
          <ac:chgData name="Martina Sandgren" userId="S::martina.sandgren@ungaforskare.se::60713179-63e5-4978-9bcc-05c8ec5ad8db" providerId="AD" clId="Web-{D3797816-4D61-E136-7D39-F18C5509BF9B}" dt="2025-09-17T18:55:48.452" v="127"/>
          <ac:spMkLst>
            <pc:docMk/>
            <pc:sldMk cId="1328443036" sldId="294"/>
            <ac:spMk id="17" creationId="{FCB84055-56DE-143A-90F1-FE0A97FD9ED9}"/>
          </ac:spMkLst>
        </pc:spChg>
        <pc:spChg chg="del mod">
          <ac:chgData name="Martina Sandgren" userId="S::martina.sandgren@ungaforskare.se::60713179-63e5-4978-9bcc-05c8ec5ad8db" providerId="AD" clId="Web-{D3797816-4D61-E136-7D39-F18C5509BF9B}" dt="2025-09-17T18:55:49.874" v="128"/>
          <ac:spMkLst>
            <pc:docMk/>
            <pc:sldMk cId="1328443036" sldId="294"/>
            <ac:spMk id="18" creationId="{217D3E7B-BBEA-A800-2E73-A83EB1BFC41D}"/>
          </ac:spMkLst>
        </pc:spChg>
        <pc:spChg chg="mod">
          <ac:chgData name="Martina Sandgren" userId="S::martina.sandgren@ungaforskare.se::60713179-63e5-4978-9bcc-05c8ec5ad8db" providerId="AD" clId="Web-{D3797816-4D61-E136-7D39-F18C5509BF9B}" dt="2025-09-17T18:58:15.188" v="145" actId="1076"/>
          <ac:spMkLst>
            <pc:docMk/>
            <pc:sldMk cId="1328443036" sldId="294"/>
            <ac:spMk id="19" creationId="{924B52C6-5CCD-6C16-6485-F45C6356BC51}"/>
          </ac:spMkLst>
        </pc:spChg>
        <pc:spChg chg="mod">
          <ac:chgData name="Martina Sandgren" userId="S::martina.sandgren@ungaforskare.se::60713179-63e5-4978-9bcc-05c8ec5ad8db" providerId="AD" clId="Web-{D3797816-4D61-E136-7D39-F18C5509BF9B}" dt="2025-09-17T18:58:28.110" v="146" actId="1076"/>
          <ac:spMkLst>
            <pc:docMk/>
            <pc:sldMk cId="1328443036" sldId="294"/>
            <ac:spMk id="20" creationId="{312FD502-AF30-DB85-5FF8-C325FCF00DC0}"/>
          </ac:spMkLst>
        </pc:spChg>
        <pc:spChg chg="mod">
          <ac:chgData name="Martina Sandgren" userId="S::martina.sandgren@ungaforskare.se::60713179-63e5-4978-9bcc-05c8ec5ad8db" providerId="AD" clId="Web-{D3797816-4D61-E136-7D39-F18C5509BF9B}" dt="2025-09-17T18:58:09.406" v="144" actId="1076"/>
          <ac:spMkLst>
            <pc:docMk/>
            <pc:sldMk cId="1328443036" sldId="294"/>
            <ac:spMk id="21" creationId="{FC7BCC1F-325E-7A78-5165-773AD582D5A1}"/>
          </ac:spMkLst>
        </pc:spChg>
        <pc:spChg chg="del ord">
          <ac:chgData name="Martina Sandgren" userId="S::martina.sandgren@ungaforskare.se::60713179-63e5-4978-9bcc-05c8ec5ad8db" providerId="AD" clId="Web-{D3797816-4D61-E136-7D39-F18C5509BF9B}" dt="2025-09-17T18:53:40.024" v="102"/>
          <ac:spMkLst>
            <pc:docMk/>
            <pc:sldMk cId="1328443036" sldId="294"/>
            <ac:spMk id="22" creationId="{93EF1F3A-B81D-E318-A468-CF98B7097930}"/>
          </ac:spMkLst>
        </pc:spChg>
        <pc:picChg chg="del">
          <ac:chgData name="Martina Sandgren" userId="S::martina.sandgren@ungaforskare.se::60713179-63e5-4978-9bcc-05c8ec5ad8db" providerId="AD" clId="Web-{D3797816-4D61-E136-7D39-F18C5509BF9B}" dt="2025-09-17T18:46:46.142" v="81"/>
          <ac:picMkLst>
            <pc:docMk/>
            <pc:sldMk cId="1328443036" sldId="294"/>
            <ac:picMk id="5" creationId="{9B7575D0-6964-1C22-3896-87D93DDCDF76}"/>
          </ac:picMkLst>
        </pc:picChg>
        <pc:picChg chg="add mod ord">
          <ac:chgData name="Martina Sandgren" userId="S::martina.sandgren@ungaforskare.se::60713179-63e5-4978-9bcc-05c8ec5ad8db" providerId="AD" clId="Web-{D3797816-4D61-E136-7D39-F18C5509BF9B}" dt="2025-09-17T18:53:36.805" v="101"/>
          <ac:picMkLst>
            <pc:docMk/>
            <pc:sldMk cId="1328443036" sldId="294"/>
            <ac:picMk id="23" creationId="{AAB50641-D70E-7A3C-AC9A-FAEC3C5F976F}"/>
          </ac:picMkLst>
        </pc:picChg>
      </pc:sldChg>
    </pc:docChg>
  </pc:docChgLst>
  <pc:docChgLst>
    <pc:chgData name="Martina Sandgren" userId="S::martina.sandgren@ungaforskare.se::60713179-63e5-4978-9bcc-05c8ec5ad8db" providerId="AD" clId="Web-{5B321474-A5BD-2D44-BF2F-F475F5531EEB}"/>
    <pc:docChg chg="addSld delSld modSld">
      <pc:chgData name="Martina Sandgren" userId="S::martina.sandgren@ungaforskare.se::60713179-63e5-4978-9bcc-05c8ec5ad8db" providerId="AD" clId="Web-{5B321474-A5BD-2D44-BF2F-F475F5531EEB}" dt="2025-09-17T18:10:41.384" v="13"/>
      <pc:docMkLst>
        <pc:docMk/>
      </pc:docMkLst>
      <pc:sldChg chg="del">
        <pc:chgData name="Martina Sandgren" userId="S::martina.sandgren@ungaforskare.se::60713179-63e5-4978-9bcc-05c8ec5ad8db" providerId="AD" clId="Web-{5B321474-A5BD-2D44-BF2F-F475F5531EEB}" dt="2025-09-17T18:03:09.978" v="0"/>
        <pc:sldMkLst>
          <pc:docMk/>
          <pc:sldMk cId="0" sldId="256"/>
        </pc:sldMkLst>
      </pc:sldChg>
      <pc:sldChg chg="delSp modSp">
        <pc:chgData name="Martina Sandgren" userId="S::martina.sandgren@ungaforskare.se::60713179-63e5-4978-9bcc-05c8ec5ad8db" providerId="AD" clId="Web-{5B321474-A5BD-2D44-BF2F-F475F5531EEB}" dt="2025-09-17T18:08:51.695" v="9" actId="1076"/>
        <pc:sldMkLst>
          <pc:docMk/>
          <pc:sldMk cId="0" sldId="259"/>
        </pc:sldMkLst>
        <pc:spChg chg="mod">
          <ac:chgData name="Martina Sandgren" userId="S::martina.sandgren@ungaforskare.se::60713179-63e5-4978-9bcc-05c8ec5ad8db" providerId="AD" clId="Web-{5B321474-A5BD-2D44-BF2F-F475F5531EEB}" dt="2025-09-17T18:08:48.117" v="8" actId="20577"/>
          <ac:spMkLst>
            <pc:docMk/>
            <pc:sldMk cId="0" sldId="259"/>
            <ac:spMk id="120" creationId="{00000000-0000-0000-0000-000000000000}"/>
          </ac:spMkLst>
        </pc:spChg>
        <pc:spChg chg="mod">
          <ac:chgData name="Martina Sandgren" userId="S::martina.sandgren@ungaforskare.se::60713179-63e5-4978-9bcc-05c8ec5ad8db" providerId="AD" clId="Web-{5B321474-A5BD-2D44-BF2F-F475F5531EEB}" dt="2025-09-17T18:08:51.695" v="9" actId="1076"/>
          <ac:spMkLst>
            <pc:docMk/>
            <pc:sldMk cId="0" sldId="259"/>
            <ac:spMk id="123" creationId="{00000000-0000-0000-0000-000000000000}"/>
          </ac:spMkLst>
        </pc:spChg>
        <pc:spChg chg="del">
          <ac:chgData name="Martina Sandgren" userId="S::martina.sandgren@ungaforskare.se::60713179-63e5-4978-9bcc-05c8ec5ad8db" providerId="AD" clId="Web-{5B321474-A5BD-2D44-BF2F-F475F5531EEB}" dt="2025-09-17T18:08:31.727" v="5"/>
          <ac:spMkLst>
            <pc:docMk/>
            <pc:sldMk cId="0" sldId="259"/>
            <ac:spMk id="124" creationId="{00000000-0000-0000-0000-000000000000}"/>
          </ac:spMkLst>
        </pc:spChg>
      </pc:sldChg>
      <pc:sldChg chg="modSp">
        <pc:chgData name="Martina Sandgren" userId="S::martina.sandgren@ungaforskare.se::60713179-63e5-4978-9bcc-05c8ec5ad8db" providerId="AD" clId="Web-{5B321474-A5BD-2D44-BF2F-F475F5531EEB}" dt="2025-09-17T18:07:59.991" v="4" actId="20577"/>
        <pc:sldMkLst>
          <pc:docMk/>
          <pc:sldMk cId="0" sldId="265"/>
        </pc:sldMkLst>
        <pc:spChg chg="mod">
          <ac:chgData name="Martina Sandgren" userId="S::martina.sandgren@ungaforskare.se::60713179-63e5-4978-9bcc-05c8ec5ad8db" providerId="AD" clId="Web-{5B321474-A5BD-2D44-BF2F-F475F5531EEB}" dt="2025-09-17T18:07:59.991" v="4" actId="20577"/>
          <ac:spMkLst>
            <pc:docMk/>
            <pc:sldMk cId="0" sldId="265"/>
            <ac:spMk id="188" creationId="{00000000-0000-0000-0000-000000000000}"/>
          </ac:spMkLst>
        </pc:spChg>
      </pc:sldChg>
      <pc:sldChg chg="add del delAnim">
        <pc:chgData name="Martina Sandgren" userId="S::martina.sandgren@ungaforskare.se::60713179-63e5-4978-9bcc-05c8ec5ad8db" providerId="AD" clId="Web-{5B321474-A5BD-2D44-BF2F-F475F5531EEB}" dt="2025-09-17T18:10:36.837" v="12"/>
        <pc:sldMkLst>
          <pc:docMk/>
          <pc:sldMk cId="3052197582" sldId="275"/>
        </pc:sldMkLst>
      </pc:sldChg>
      <pc:sldChg chg="delAnim">
        <pc:chgData name="Martina Sandgren" userId="S::martina.sandgren@ungaforskare.se::60713179-63e5-4978-9bcc-05c8ec5ad8db" providerId="AD" clId="Web-{5B321474-A5BD-2D44-BF2F-F475F5531EEB}" dt="2025-09-17T18:10:41.384" v="13"/>
        <pc:sldMkLst>
          <pc:docMk/>
          <pc:sldMk cId="1328443036" sldId="2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roup-ib.com/blog/voice-deepfake-scam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ybersecurityacademy.se/fritiden/communit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a:extLst>
            <a:ext uri="{FF2B5EF4-FFF2-40B4-BE49-F238E27FC236}">
              <a16:creationId xmlns:a16="http://schemas.microsoft.com/office/drawing/2014/main" id="{E5317F2A-DE49-85A7-67E4-15287F362CD1}"/>
            </a:ext>
          </a:extLst>
        </p:cNvPr>
        <p:cNvGrpSpPr/>
        <p:nvPr/>
      </p:nvGrpSpPr>
      <p:grpSpPr>
        <a:xfrm>
          <a:off x="0" y="0"/>
          <a:ext cx="0" cy="0"/>
          <a:chOff x="0" y="0"/>
          <a:chExt cx="0" cy="0"/>
        </a:xfrm>
      </p:grpSpPr>
      <p:sp>
        <p:nvSpPr>
          <p:cNvPr id="222" name="Google Shape;222;p31:notes">
            <a:extLst>
              <a:ext uri="{FF2B5EF4-FFF2-40B4-BE49-F238E27FC236}">
                <a16:creationId xmlns:a16="http://schemas.microsoft.com/office/drawing/2014/main" id="{9939CABA-C222-FC09-8A3A-4F00884081C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err="1">
                <a:latin typeface="Arial"/>
                <a:cs typeface="Arial"/>
                <a:sym typeface="Arial"/>
              </a:rPr>
              <a:t>Presentera</a:t>
            </a:r>
            <a:r>
              <a:rPr lang="en-US" sz="1200" dirty="0">
                <a:latin typeface="Arial"/>
                <a:cs typeface="Arial"/>
                <a:sym typeface="Arial"/>
              </a:rPr>
              <a:t> </a:t>
            </a:r>
            <a:r>
              <a:rPr lang="en-US" sz="1200" dirty="0" err="1">
                <a:latin typeface="Arial"/>
                <a:cs typeface="Arial"/>
                <a:sym typeface="Arial"/>
              </a:rPr>
              <a:t>dagens</a:t>
            </a:r>
            <a:r>
              <a:rPr lang="en-US" sz="1200" dirty="0">
                <a:latin typeface="Arial"/>
                <a:cs typeface="Arial"/>
                <a:sym typeface="Arial"/>
              </a:rPr>
              <a:t> </a:t>
            </a:r>
            <a:r>
              <a:rPr lang="en-US" sz="1200" dirty="0" err="1">
                <a:latin typeface="Arial"/>
                <a:cs typeface="Arial"/>
                <a:sym typeface="Arial"/>
              </a:rPr>
              <a:t>ämne</a:t>
            </a:r>
            <a:r>
              <a:rPr lang="en-US" sz="1200" dirty="0">
                <a:latin typeface="Arial"/>
                <a:cs typeface="Arial"/>
                <a:sym typeface="Arial"/>
              </a:rPr>
              <a:t> </a:t>
            </a:r>
            <a:r>
              <a:rPr lang="en-US" sz="1200" dirty="0" err="1">
                <a:latin typeface="Arial"/>
                <a:cs typeface="Arial"/>
                <a:sym typeface="Arial"/>
              </a:rPr>
              <a:t>och</a:t>
            </a:r>
            <a:r>
              <a:rPr lang="en-US" sz="1200" dirty="0">
                <a:latin typeface="Arial"/>
                <a:cs typeface="Arial"/>
                <a:sym typeface="Arial"/>
              </a:rPr>
              <a:t> </a:t>
            </a:r>
            <a:r>
              <a:rPr lang="en-US" sz="1200" dirty="0" err="1">
                <a:latin typeface="Arial"/>
                <a:cs typeface="Arial"/>
                <a:sym typeface="Arial"/>
              </a:rPr>
              <a:t>att</a:t>
            </a:r>
            <a:r>
              <a:rPr lang="en-US" sz="1200" dirty="0">
                <a:latin typeface="Arial"/>
                <a:cs typeface="Arial"/>
                <a:sym typeface="Arial"/>
              </a:rPr>
              <a:t> vi ska prata om digital </a:t>
            </a:r>
            <a:r>
              <a:rPr lang="en-US" sz="1200" dirty="0" err="1">
                <a:latin typeface="Arial"/>
                <a:cs typeface="Arial"/>
                <a:sym typeface="Arial"/>
              </a:rPr>
              <a:t>rustning</a:t>
            </a:r>
            <a:r>
              <a:rPr lang="en-US" sz="1200" dirty="0">
                <a:latin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err="1">
                <a:latin typeface="Arial"/>
                <a:cs typeface="Arial"/>
                <a:sym typeface="Arial"/>
              </a:rPr>
              <a:t>Viktigt</a:t>
            </a:r>
            <a:r>
              <a:rPr lang="en-US" sz="1200" dirty="0">
                <a:latin typeface="Arial"/>
                <a:cs typeface="Arial"/>
                <a:sym typeface="Arial"/>
              </a:rPr>
              <a:t> </a:t>
            </a:r>
            <a:r>
              <a:rPr lang="en-US" sz="1200" dirty="0" err="1">
                <a:latin typeface="Arial"/>
                <a:cs typeface="Arial"/>
                <a:sym typeface="Arial"/>
              </a:rPr>
              <a:t>att</a:t>
            </a:r>
            <a:r>
              <a:rPr lang="en-US" sz="1200" dirty="0">
                <a:latin typeface="Arial"/>
                <a:cs typeface="Arial"/>
                <a:sym typeface="Arial"/>
              </a:rPr>
              <a:t> </a:t>
            </a:r>
            <a:r>
              <a:rPr lang="en-US" sz="1200" dirty="0" err="1">
                <a:latin typeface="Arial"/>
                <a:cs typeface="Arial"/>
                <a:sym typeface="Arial"/>
              </a:rPr>
              <a:t>få</a:t>
            </a:r>
            <a:r>
              <a:rPr lang="en-US" sz="1200" dirty="0">
                <a:latin typeface="Arial"/>
                <a:cs typeface="Arial"/>
                <a:sym typeface="Arial"/>
              </a:rPr>
              <a:t> med </a:t>
            </a:r>
            <a:r>
              <a:rPr lang="en-US" sz="1200" dirty="0" err="1">
                <a:latin typeface="Arial"/>
                <a:cs typeface="Arial"/>
                <a:sym typeface="Arial"/>
              </a:rPr>
              <a:t>här</a:t>
            </a:r>
            <a:r>
              <a:rPr lang="en-US" sz="1200" dirty="0">
                <a:latin typeface="Arial"/>
                <a:cs typeface="Arial"/>
                <a:sym typeface="Arial"/>
              </a:rPr>
              <a:t> </a:t>
            </a:r>
            <a:r>
              <a:rPr lang="en-US" sz="1200" dirty="0" err="1">
                <a:latin typeface="Arial"/>
                <a:cs typeface="Arial"/>
                <a:sym typeface="Arial"/>
              </a:rPr>
              <a:t>är</a:t>
            </a:r>
            <a:r>
              <a:rPr lang="en-US" sz="1200" dirty="0">
                <a:latin typeface="Arial"/>
                <a:cs typeface="Arial"/>
                <a:sym typeface="Arial"/>
              </a:rPr>
              <a:t> </a:t>
            </a:r>
            <a:r>
              <a:rPr lang="en-US" sz="1200" dirty="0" err="1">
                <a:latin typeface="Arial"/>
                <a:cs typeface="Arial"/>
                <a:sym typeface="Arial"/>
              </a:rPr>
              <a:t>att</a:t>
            </a:r>
            <a:r>
              <a:rPr lang="en-US" sz="1200" dirty="0">
                <a:latin typeface="Arial"/>
                <a:cs typeface="Arial"/>
                <a:sym typeface="Arial"/>
              </a:rPr>
              <a:t> </a:t>
            </a:r>
            <a:r>
              <a:rPr lang="en-SE" sz="1400" b="0" i="0" u="none" strike="noStrike" cap="none" dirty="0">
                <a:solidFill>
                  <a:schemeClr val="dk1"/>
                </a:solidFill>
                <a:effectLst/>
                <a:latin typeface="Calibri"/>
                <a:ea typeface="Calibri"/>
                <a:cs typeface="Calibri"/>
                <a:sym typeface="Calibri"/>
              </a:rPr>
              <a:t>vi alla  lever en stor del av vardagen online, vi har digitalt liv (sociala medier, gaming, osv). Unga spenderar ungefär 7h online per dag.  </a:t>
            </a:r>
          </a:p>
          <a:p>
            <a:pPr marL="0" lvl="0" indent="0" algn="l" rtl="0">
              <a:spcBef>
                <a:spcPts val="0"/>
              </a:spcBef>
              <a:spcAft>
                <a:spcPts val="0"/>
              </a:spcAft>
              <a:buNone/>
            </a:pPr>
            <a:endParaRPr dirty="0"/>
          </a:p>
        </p:txBody>
      </p:sp>
      <p:sp>
        <p:nvSpPr>
          <p:cNvPr id="223" name="Google Shape;223;p31:notes">
            <a:extLst>
              <a:ext uri="{FF2B5EF4-FFF2-40B4-BE49-F238E27FC236}">
                <a16:creationId xmlns:a16="http://schemas.microsoft.com/office/drawing/2014/main" id="{9D92C4D0-17EB-C3AA-DAE7-F0539368DA4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7070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a:extLst>
            <a:ext uri="{FF2B5EF4-FFF2-40B4-BE49-F238E27FC236}">
              <a16:creationId xmlns:a16="http://schemas.microsoft.com/office/drawing/2014/main" id="{8A86D2F5-43E7-22BE-05B1-AD295662E0AA}"/>
            </a:ext>
          </a:extLst>
        </p:cNvPr>
        <p:cNvGrpSpPr/>
        <p:nvPr/>
      </p:nvGrpSpPr>
      <p:grpSpPr>
        <a:xfrm>
          <a:off x="0" y="0"/>
          <a:ext cx="0" cy="0"/>
          <a:chOff x="0" y="0"/>
          <a:chExt cx="0" cy="0"/>
        </a:xfrm>
      </p:grpSpPr>
      <p:sp>
        <p:nvSpPr>
          <p:cNvPr id="417" name="Google Shape;417;g2d47fe0b5cf_1_422:notes">
            <a:extLst>
              <a:ext uri="{FF2B5EF4-FFF2-40B4-BE49-F238E27FC236}">
                <a16:creationId xmlns:a16="http://schemas.microsoft.com/office/drawing/2014/main" id="{8B25931A-E72A-78D8-E06C-D5819F0AE5B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2d47fe0b5cf_1_422:notes">
            <a:extLst>
              <a:ext uri="{FF2B5EF4-FFF2-40B4-BE49-F238E27FC236}">
                <a16:creationId xmlns:a16="http://schemas.microsoft.com/office/drawing/2014/main" id="{3D8E5BFE-0945-228A-AA76-0CB84566586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SE" sz="1200" b="1" i="0" u="none" strike="noStrike" cap="none" dirty="0">
                <a:solidFill>
                  <a:schemeClr val="dk1"/>
                </a:solidFill>
                <a:effectLst/>
                <a:latin typeface="Calibri"/>
                <a:ea typeface="Calibri"/>
                <a:cs typeface="Calibri"/>
                <a:sym typeface="Calibri"/>
              </a:rPr>
              <a:t>Tvåfaktorsautentisering (2FA/MFA) – Ditt extra lås 1:</a:t>
            </a:r>
            <a:r>
              <a:rPr lang="en-SE"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r>
              <a:rPr lang="en-SE" sz="1200" b="1" i="0" u="none" strike="noStrike" cap="none" dirty="0">
                <a:solidFill>
                  <a:schemeClr val="dk1"/>
                </a:solidFill>
                <a:effectLst/>
                <a:latin typeface="Calibri"/>
                <a:ea typeface="Calibri"/>
                <a:cs typeface="Calibri"/>
                <a:sym typeface="Calibri"/>
              </a:rPr>
              <a:t>Förklaring: </a:t>
            </a:r>
          </a:p>
          <a:p>
            <a:pPr marL="171450" lvl="0" indent="-171450" algn="l" rtl="0">
              <a:spcBef>
                <a:spcPts val="0"/>
              </a:spcBef>
              <a:spcAft>
                <a:spcPts val="0"/>
              </a:spcAft>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Nästa teknik man behöver bemästra är 2FA - ett "</a:t>
            </a:r>
            <a:r>
              <a:rPr lang="en-SE" sz="1200" b="0" i="1" u="none" strike="noStrike" cap="none" dirty="0">
                <a:solidFill>
                  <a:schemeClr val="dk1"/>
                </a:solidFill>
                <a:effectLst/>
                <a:latin typeface="Calibri"/>
                <a:ea typeface="Calibri"/>
                <a:cs typeface="Calibri"/>
                <a:sym typeface="Calibri"/>
              </a:rPr>
              <a:t>extra lås på dörren</a:t>
            </a:r>
            <a:r>
              <a:rPr lang="en-SE" sz="1200" b="0" i="0" u="none" strike="noStrike" cap="none" dirty="0">
                <a:solidFill>
                  <a:schemeClr val="dk1"/>
                </a:solidFill>
                <a:effectLst/>
                <a:latin typeface="Calibri"/>
                <a:ea typeface="Calibri"/>
                <a:cs typeface="Calibri"/>
                <a:sym typeface="Calibri"/>
              </a:rPr>
              <a:t>". Först lösenord, sedan exempelvis kod till mobilen eller appen som skickas till en annan enhet, då lägger man inte "</a:t>
            </a:r>
            <a:r>
              <a:rPr lang="en-SE" sz="1200" b="0" i="1" u="none" strike="noStrike" cap="none" dirty="0">
                <a:solidFill>
                  <a:schemeClr val="dk1"/>
                </a:solidFill>
                <a:effectLst/>
                <a:latin typeface="Calibri"/>
                <a:ea typeface="Calibri"/>
                <a:cs typeface="Calibri"/>
                <a:sym typeface="Calibri"/>
              </a:rPr>
              <a:t>alla ägg i en korg</a:t>
            </a:r>
            <a:r>
              <a:rPr lang="en-SE" sz="1200" b="0" i="0" u="none" strike="noStrike" cap="none" dirty="0">
                <a:solidFill>
                  <a:schemeClr val="dk1"/>
                </a:solidFill>
                <a:effectLst/>
                <a:latin typeface="Calibri"/>
                <a:ea typeface="Calibri"/>
                <a:cs typeface="Calibri"/>
                <a:sym typeface="Calibri"/>
              </a:rPr>
              <a:t>". Detta gör det mycket svårare för hackare att komma in, även om de har exempelvis knäckt lösenordet. Viktiga sätt att dela upp. </a:t>
            </a:r>
          </a:p>
          <a:p>
            <a:pPr marL="171450" lvl="0" indent="-171450" algn="l" rtl="0">
              <a:spcBef>
                <a:spcPts val="0"/>
              </a:spcBef>
              <a:spcAft>
                <a:spcPts val="0"/>
              </a:spcAft>
              <a:buFont typeface="Arial" panose="020B0604020202020204" pitchFamily="34" charset="0"/>
              <a:buChar char="•"/>
            </a:pPr>
            <a:r>
              <a:rPr lang="en-SE" sz="1200" b="0" i="0" u="none" strike="noStrike" cap="none" dirty="0">
                <a:solidFill>
                  <a:schemeClr val="dk1"/>
                </a:solidFill>
                <a:effectLst/>
                <a:latin typeface="Calibri"/>
                <a:cs typeface="Calibri"/>
                <a:sym typeface="Calibri"/>
              </a:rPr>
              <a:t>Det är oftast en annan teknik än lösenord för att göra det extra säkert, exempelvis </a:t>
            </a:r>
            <a:r>
              <a:rPr lang="en-GB" sz="1200" b="0" i="0" u="none" strike="noStrike" cap="none" dirty="0">
                <a:solidFill>
                  <a:schemeClr val="dk1"/>
                </a:solidFill>
                <a:effectLst/>
                <a:latin typeface="Calibri"/>
                <a:cs typeface="Calibri"/>
                <a:sym typeface="Calibri"/>
              </a:rPr>
              <a:t>bio </a:t>
            </a:r>
            <a:r>
              <a:rPr lang="en-GB" sz="1200" b="0" i="0" u="none" strike="noStrike" cap="none" dirty="0" err="1">
                <a:solidFill>
                  <a:schemeClr val="dk1"/>
                </a:solidFill>
                <a:effectLst/>
                <a:latin typeface="Calibri"/>
                <a:cs typeface="Calibri"/>
                <a:sym typeface="Calibri"/>
              </a:rPr>
              <a:t>autentisering</a:t>
            </a:r>
            <a:r>
              <a:rPr lang="en-GB" sz="1200" b="0" i="0" u="none" strike="noStrike" cap="none" dirty="0">
                <a:solidFill>
                  <a:schemeClr val="dk1"/>
                </a:solidFill>
                <a:effectLst/>
                <a:latin typeface="Calibri"/>
                <a:cs typeface="Calibri"/>
                <a:sym typeface="Calibri"/>
              </a:rPr>
              <a:t> (</a:t>
            </a:r>
            <a:r>
              <a:rPr lang="en-GB" sz="1200" b="0" i="0" u="none" strike="noStrike" cap="none" dirty="0" err="1">
                <a:solidFill>
                  <a:schemeClr val="dk1"/>
                </a:solidFill>
                <a:effectLst/>
                <a:latin typeface="Calibri"/>
                <a:cs typeface="Calibri"/>
                <a:sym typeface="Calibri"/>
              </a:rPr>
              <a:t>eg</a:t>
            </a:r>
            <a:r>
              <a:rPr lang="en-GB" sz="1200" b="0" i="0" u="none" strike="noStrike" cap="none" dirty="0">
                <a:solidFill>
                  <a:schemeClr val="dk1"/>
                </a:solidFill>
                <a:effectLst/>
                <a:latin typeface="Calibri"/>
                <a:cs typeface="Calibri"/>
                <a:sym typeface="Calibri"/>
              </a:rPr>
              <a:t> </a:t>
            </a:r>
            <a:r>
              <a:rPr lang="en-GB" sz="1200" b="0" i="0" u="none" strike="noStrike" cap="none" dirty="0" err="1">
                <a:solidFill>
                  <a:schemeClr val="dk1"/>
                </a:solidFill>
                <a:effectLst/>
                <a:latin typeface="Calibri"/>
                <a:cs typeface="Calibri"/>
                <a:sym typeface="Calibri"/>
              </a:rPr>
              <a:t>fingeravtryck</a:t>
            </a:r>
            <a:r>
              <a:rPr lang="en-GB" sz="1200" b="0" i="0" u="none" strike="noStrike" cap="none" dirty="0">
                <a:solidFill>
                  <a:schemeClr val="dk1"/>
                </a:solidFill>
                <a:effectLst/>
                <a:latin typeface="Calibri"/>
                <a:cs typeface="Calibri"/>
                <a:sym typeface="Calibri"/>
              </a:rPr>
              <a:t>), </a:t>
            </a:r>
            <a:r>
              <a:rPr lang="en-GB" sz="1200" b="0" i="0" u="none" strike="noStrike" cap="none" dirty="0" err="1">
                <a:solidFill>
                  <a:schemeClr val="dk1"/>
                </a:solidFill>
                <a:effectLst/>
                <a:latin typeface="Calibri"/>
                <a:cs typeface="Calibri"/>
                <a:sym typeface="Calibri"/>
              </a:rPr>
              <a:t>en</a:t>
            </a:r>
            <a:r>
              <a:rPr lang="en-GB" sz="1200" b="0" i="0" u="none" strike="noStrike" cap="none" dirty="0">
                <a:solidFill>
                  <a:schemeClr val="dk1"/>
                </a:solidFill>
                <a:effectLst/>
                <a:latin typeface="Calibri"/>
                <a:cs typeface="Calibri"/>
                <a:sym typeface="Calibri"/>
              </a:rPr>
              <a:t> </a:t>
            </a:r>
            <a:r>
              <a:rPr lang="en-GB" sz="1200" b="0" i="0" u="none" strike="noStrike" cap="none" dirty="0" err="1">
                <a:solidFill>
                  <a:schemeClr val="dk1"/>
                </a:solidFill>
                <a:effectLst/>
                <a:latin typeface="Calibri"/>
                <a:cs typeface="Calibri"/>
                <a:sym typeface="Calibri"/>
              </a:rPr>
              <a:t>engångskod</a:t>
            </a:r>
            <a:r>
              <a:rPr lang="en-GB" sz="1200" b="0" i="0" u="none" strike="noStrike" cap="none" dirty="0">
                <a:solidFill>
                  <a:schemeClr val="dk1"/>
                </a:solidFill>
                <a:effectLst/>
                <a:latin typeface="Calibri"/>
                <a:cs typeface="Calibri"/>
                <a:sym typeface="Calibri"/>
              </a:rPr>
              <a:t>, </a:t>
            </a:r>
            <a:r>
              <a:rPr lang="en-GB" sz="1200" b="0" i="0" u="none" strike="noStrike" cap="none" dirty="0" err="1">
                <a:solidFill>
                  <a:schemeClr val="dk1"/>
                </a:solidFill>
                <a:effectLst/>
                <a:latin typeface="Calibri"/>
                <a:cs typeface="Calibri"/>
                <a:sym typeface="Calibri"/>
              </a:rPr>
              <a:t>en</a:t>
            </a:r>
            <a:r>
              <a:rPr lang="en-GB" sz="1200" b="0" i="0" u="none" strike="noStrike" cap="none" dirty="0">
                <a:solidFill>
                  <a:schemeClr val="dk1"/>
                </a:solidFill>
                <a:effectLst/>
                <a:latin typeface="Calibri"/>
                <a:cs typeface="Calibri"/>
                <a:sym typeface="Calibri"/>
              </a:rPr>
              <a:t> </a:t>
            </a:r>
            <a:r>
              <a:rPr lang="en-GB" sz="1200" b="0" i="0" u="none" strike="noStrike" cap="none" dirty="0" err="1">
                <a:solidFill>
                  <a:schemeClr val="dk1"/>
                </a:solidFill>
                <a:effectLst/>
                <a:latin typeface="Calibri"/>
                <a:cs typeface="Calibri"/>
                <a:sym typeface="Calibri"/>
              </a:rPr>
              <a:t>bankdosa</a:t>
            </a:r>
            <a:r>
              <a:rPr lang="en-GB" sz="1200" b="0" i="0" u="none" strike="noStrike" cap="none" dirty="0">
                <a:solidFill>
                  <a:schemeClr val="dk1"/>
                </a:solidFill>
                <a:effectLst/>
                <a:latin typeface="Calibri"/>
                <a:cs typeface="Calibri"/>
                <a:sym typeface="Calibri"/>
              </a:rPr>
              <a:t> (</a:t>
            </a:r>
            <a:r>
              <a:rPr lang="en-GB" sz="1200" b="0" i="0" u="none" strike="noStrike" cap="none" dirty="0" err="1">
                <a:solidFill>
                  <a:schemeClr val="dk1"/>
                </a:solidFill>
                <a:effectLst/>
                <a:latin typeface="Calibri"/>
                <a:cs typeface="Calibri"/>
                <a:sym typeface="Calibri"/>
              </a:rPr>
              <a:t>en</a:t>
            </a:r>
            <a:r>
              <a:rPr lang="en-GB" sz="1200" b="0" i="0" u="none" strike="noStrike" cap="none" dirty="0">
                <a:solidFill>
                  <a:schemeClr val="dk1"/>
                </a:solidFill>
                <a:effectLst/>
                <a:latin typeface="Calibri"/>
                <a:cs typeface="Calibri"/>
                <a:sym typeface="Calibri"/>
              </a:rPr>
              <a:t> </a:t>
            </a:r>
            <a:r>
              <a:rPr lang="en-GB" sz="1200" b="0" i="0" u="none" strike="noStrike" cap="none" dirty="0" err="1">
                <a:solidFill>
                  <a:schemeClr val="dk1"/>
                </a:solidFill>
                <a:effectLst/>
                <a:latin typeface="Calibri"/>
                <a:cs typeface="Calibri"/>
                <a:sym typeface="Calibri"/>
              </a:rPr>
              <a:t>fysisk</a:t>
            </a:r>
            <a:r>
              <a:rPr lang="en-GB" sz="1200" b="0" i="0" u="none" strike="noStrike" cap="none" dirty="0">
                <a:solidFill>
                  <a:schemeClr val="dk1"/>
                </a:solidFill>
                <a:effectLst/>
                <a:latin typeface="Calibri"/>
                <a:cs typeface="Calibri"/>
                <a:sym typeface="Calibri"/>
              </a:rPr>
              <a:t> </a:t>
            </a:r>
            <a:r>
              <a:rPr lang="en-GB" sz="1200" b="0" i="0" u="none" strike="noStrike" cap="none" dirty="0" err="1">
                <a:solidFill>
                  <a:schemeClr val="dk1"/>
                </a:solidFill>
                <a:effectLst/>
                <a:latin typeface="Calibri"/>
                <a:cs typeface="Calibri"/>
                <a:sym typeface="Calibri"/>
              </a:rPr>
              <a:t>sak</a:t>
            </a:r>
            <a:r>
              <a:rPr lang="en-GB" sz="1200" b="0" i="0" u="none" strike="noStrike" cap="none" dirty="0">
                <a:solidFill>
                  <a:schemeClr val="dk1"/>
                </a:solidFill>
                <a:effectLst/>
                <a:latin typeface="Calibri"/>
                <a:cs typeface="Calibri"/>
                <a:sym typeface="Calibri"/>
              </a:rPr>
              <a:t> du </a:t>
            </a:r>
            <a:r>
              <a:rPr lang="en-GB" sz="1200" b="0" i="0" u="none" strike="noStrike" cap="none" dirty="0" err="1">
                <a:solidFill>
                  <a:schemeClr val="dk1"/>
                </a:solidFill>
                <a:effectLst/>
                <a:latin typeface="Calibri"/>
                <a:cs typeface="Calibri"/>
                <a:sym typeface="Calibri"/>
              </a:rPr>
              <a:t>har</a:t>
            </a:r>
            <a:r>
              <a:rPr lang="en-GB" sz="1200" b="0" i="0" u="none" strike="noStrike" cap="none" dirty="0">
                <a:solidFill>
                  <a:schemeClr val="dk1"/>
                </a:solidFill>
                <a:effectLst/>
                <a:latin typeface="Calibri"/>
                <a:cs typeface="Calibri"/>
                <a:sym typeface="Calibri"/>
              </a:rPr>
              <a:t>). </a:t>
            </a:r>
            <a:endParaRPr b="1" dirty="0"/>
          </a:p>
        </p:txBody>
      </p:sp>
      <p:sp>
        <p:nvSpPr>
          <p:cNvPr id="419" name="Google Shape;419;g2d47fe0b5cf_1_422:notes">
            <a:extLst>
              <a:ext uri="{FF2B5EF4-FFF2-40B4-BE49-F238E27FC236}">
                <a16:creationId xmlns:a16="http://schemas.microsoft.com/office/drawing/2014/main" id="{57CB7351-3591-8B4D-F3C5-159F5E9A4CDA}"/>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10</a:t>
            </a:fld>
            <a:endParaRPr/>
          </a:p>
        </p:txBody>
      </p:sp>
    </p:spTree>
    <p:extLst>
      <p:ext uri="{BB962C8B-B14F-4D97-AF65-F5344CB8AC3E}">
        <p14:creationId xmlns:p14="http://schemas.microsoft.com/office/powerpoint/2010/main" val="1707083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a:extLst>
            <a:ext uri="{FF2B5EF4-FFF2-40B4-BE49-F238E27FC236}">
              <a16:creationId xmlns:a16="http://schemas.microsoft.com/office/drawing/2014/main" id="{2EEF25A0-495C-E540-09BB-F67BF7FF159C}"/>
            </a:ext>
          </a:extLst>
        </p:cNvPr>
        <p:cNvGrpSpPr/>
        <p:nvPr/>
      </p:nvGrpSpPr>
      <p:grpSpPr>
        <a:xfrm>
          <a:off x="0" y="0"/>
          <a:ext cx="0" cy="0"/>
          <a:chOff x="0" y="0"/>
          <a:chExt cx="0" cy="0"/>
        </a:xfrm>
      </p:grpSpPr>
      <p:sp>
        <p:nvSpPr>
          <p:cNvPr id="417" name="Google Shape;417;g2d47fe0b5cf_1_422:notes">
            <a:extLst>
              <a:ext uri="{FF2B5EF4-FFF2-40B4-BE49-F238E27FC236}">
                <a16:creationId xmlns:a16="http://schemas.microsoft.com/office/drawing/2014/main" id="{35ACBD66-111C-7683-9783-1E8FD8D80C8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2d47fe0b5cf_1_422:notes">
            <a:extLst>
              <a:ext uri="{FF2B5EF4-FFF2-40B4-BE49-F238E27FC236}">
                <a16:creationId xmlns:a16="http://schemas.microsoft.com/office/drawing/2014/main" id="{90861EE9-3ECF-9544-3C57-F60B5112F0C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SE" sz="1200" b="1" i="0" u="none" strike="noStrike" cap="none" dirty="0">
                <a:solidFill>
                  <a:schemeClr val="dk1"/>
                </a:solidFill>
                <a:effectLst/>
                <a:latin typeface="Calibri"/>
                <a:ea typeface="Calibri"/>
                <a:cs typeface="Calibri"/>
                <a:sym typeface="Calibri"/>
              </a:rPr>
              <a:t>Tvåfaktorsautentisering (2FA/MFA) – Ditt extra lås:</a:t>
            </a:r>
            <a:r>
              <a:rPr lang="en-SE"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r>
              <a:rPr lang="en-SE" sz="1200" b="1" i="0" u="none" strike="noStrike" cap="none" dirty="0">
                <a:solidFill>
                  <a:schemeClr val="dk1"/>
                </a:solidFill>
                <a:effectLst/>
                <a:latin typeface="Calibri"/>
                <a:ea typeface="Calibri"/>
                <a:cs typeface="Calibri"/>
                <a:sym typeface="Calibri"/>
              </a:rPr>
              <a:t>Förklaring:</a:t>
            </a:r>
          </a:p>
          <a:p>
            <a:pPr marL="0" lvl="0" indent="0" algn="l" rtl="0">
              <a:spcBef>
                <a:spcPts val="0"/>
              </a:spcBef>
              <a:spcAft>
                <a:spcPts val="0"/>
              </a:spcAft>
              <a:buNone/>
            </a:pPr>
            <a:r>
              <a:rPr lang="en-SE" sz="1200" b="1" i="0" u="none" strike="noStrike" cap="none" dirty="0">
                <a:solidFill>
                  <a:schemeClr val="dk1"/>
                </a:solidFill>
                <a:effectLst/>
                <a:latin typeface="Calibri"/>
                <a:ea typeface="Calibri"/>
                <a:cs typeface="Calibri"/>
                <a:sym typeface="Calibri"/>
              </a:rPr>
              <a:t>Fråga att ställa: </a:t>
            </a:r>
            <a:r>
              <a:rPr lang="en-SE" sz="1200" b="0" i="0" u="none" strike="noStrike" cap="none" dirty="0">
                <a:solidFill>
                  <a:schemeClr val="dk1"/>
                </a:solidFill>
                <a:effectLst/>
                <a:latin typeface="Calibri"/>
                <a:ea typeface="Calibri"/>
                <a:cs typeface="Calibri"/>
                <a:sym typeface="Calibri"/>
              </a:rPr>
              <a:t>Använder någon 2FA och </a:t>
            </a:r>
            <a:r>
              <a:rPr lang="en-GB" sz="1200" b="0" i="0" u="none" strike="noStrike" cap="none" dirty="0">
                <a:solidFill>
                  <a:schemeClr val="dk1"/>
                </a:solidFill>
                <a:effectLst/>
                <a:latin typeface="Calibri"/>
                <a:ea typeface="Calibri"/>
                <a:cs typeface="Calibri"/>
                <a:sym typeface="Calibri"/>
              </a:rPr>
              <a:t>I</a:t>
            </a:r>
            <a:r>
              <a:rPr lang="en-SE" sz="1200" b="0" i="0" u="none" strike="noStrike" cap="none" dirty="0">
                <a:solidFill>
                  <a:schemeClr val="dk1"/>
                </a:solidFill>
                <a:effectLst/>
                <a:latin typeface="Calibri"/>
                <a:ea typeface="Calibri"/>
                <a:cs typeface="Calibri"/>
                <a:sym typeface="Calibri"/>
              </a:rPr>
              <a:t> sådana fall vart?</a:t>
            </a:r>
          </a:p>
          <a:p>
            <a:pPr marL="171450" lvl="0" indent="-171450" algn="l" rtl="0">
              <a:spcBef>
                <a:spcPts val="0"/>
              </a:spcBef>
              <a:spcAft>
                <a:spcPts val="0"/>
              </a:spcAft>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Många appar och hemsidor har möjligheten att ha 2FA, som instagram, roblox, tick-tock, gmail, discord. </a:t>
            </a:r>
          </a:p>
          <a:p>
            <a:pPr marL="171450" lvl="0" indent="-171450" algn="l" rtl="0">
              <a:spcBef>
                <a:spcPts val="0"/>
              </a:spcBef>
              <a:spcAft>
                <a:spcPts val="0"/>
              </a:spcAft>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Det tar bara någon minut att slå på 2FA. </a:t>
            </a:r>
          </a:p>
          <a:p>
            <a:pPr marL="171450" lvl="0" indent="-171450" algn="l" rtl="0">
              <a:spcBef>
                <a:spcPts val="0"/>
              </a:spcBef>
              <a:spcAft>
                <a:spcPts val="0"/>
              </a:spcAft>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Här har vi exempel på hur det kan se ut. </a:t>
            </a:r>
          </a:p>
          <a:p>
            <a:pPr marL="628650" lvl="1" indent="-171450" algn="l" rtl="0">
              <a:spcBef>
                <a:spcPts val="0"/>
              </a:spcBef>
              <a:spcAft>
                <a:spcPts val="0"/>
              </a:spcAft>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Dels två appar som kan samla flera inlogg på och hur du vill logga in på dem (skapa flera lås). Exempelvis genom ansiktsienkänning, eller genom bank-id</a:t>
            </a:r>
          </a:p>
          <a:p>
            <a:pPr marL="628650" lvl="1" indent="-171450" algn="l" rtl="0">
              <a:spcBef>
                <a:spcPts val="0"/>
              </a:spcBef>
              <a:spcAft>
                <a:spcPts val="0"/>
              </a:spcAft>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Google och microsoft är två vanliga men det finns massor av andra </a:t>
            </a:r>
          </a:p>
          <a:p>
            <a:pPr marL="171450" lvl="0" indent="-171450" algn="l" rtl="0">
              <a:spcBef>
                <a:spcPts val="0"/>
              </a:spcBef>
              <a:spcAft>
                <a:spcPts val="0"/>
              </a:spcAft>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Många hemsidor kräver att du ska använda en verifieringskod. Eller så kan du ställa in det själv. Så koden skickas till din mobil eller mejl. Tänk på att inte ha samma lösenord till mejlen. </a:t>
            </a:r>
          </a:p>
          <a:p>
            <a:pPr marL="628650" lvl="1" indent="-171450" algn="l" rtl="0">
              <a:spcBef>
                <a:spcPts val="0"/>
              </a:spcBef>
              <a:spcAft>
                <a:spcPts val="0"/>
              </a:spcAft>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Mejlen är en inlogg som är viktig att hålla extra säker just för att den ofta används för detta, så ha ett extra starkt lösenord där. </a:t>
            </a:r>
          </a:p>
          <a:p>
            <a:pPr marL="171450" indent="-17145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Viktigt  </a:t>
            </a:r>
            <a:r>
              <a:rPr lang="en-SE" sz="1200" b="0" i="0" u="none" strike="noStrike" cap="none" dirty="0" err="1">
                <a:solidFill>
                  <a:schemeClr val="dk1"/>
                </a:solidFill>
                <a:effectLst/>
                <a:latin typeface="Calibri"/>
                <a:ea typeface="Calibri"/>
                <a:cs typeface="Calibri"/>
                <a:sym typeface="Calibri"/>
              </a:rPr>
              <a:t>att</a:t>
            </a:r>
            <a:r>
              <a:rPr lang="en-SE" sz="1200" b="0" i="0" u="none" strike="noStrike" cap="none" dirty="0">
                <a:solidFill>
                  <a:schemeClr val="dk1"/>
                </a:solidFill>
                <a:effectLst/>
                <a:latin typeface="Calibri"/>
                <a:ea typeface="Calibri"/>
                <a:cs typeface="Calibri"/>
                <a:sym typeface="Calibri"/>
              </a:rPr>
              <a:t> </a:t>
            </a:r>
            <a:r>
              <a:rPr lang="en-SE" sz="1200" b="0" i="0" u="none" strike="noStrike" cap="none" dirty="0" err="1">
                <a:solidFill>
                  <a:schemeClr val="dk1"/>
                </a:solidFill>
                <a:effectLst/>
                <a:latin typeface="Calibri"/>
                <a:ea typeface="Calibri"/>
                <a:cs typeface="Calibri"/>
                <a:sym typeface="Calibri"/>
              </a:rPr>
              <a:t>komma</a:t>
            </a:r>
            <a:r>
              <a:rPr lang="en-SE" sz="1200" b="0" i="0" u="none" strike="noStrike" cap="none" dirty="0">
                <a:solidFill>
                  <a:schemeClr val="dk1"/>
                </a:solidFill>
                <a:effectLst/>
                <a:latin typeface="Calibri"/>
                <a:ea typeface="Calibri"/>
                <a:cs typeface="Calibri"/>
                <a:sym typeface="Calibri"/>
              </a:rPr>
              <a:t> </a:t>
            </a:r>
            <a:r>
              <a:rPr lang="en-SE" sz="1200" b="0" i="0" u="none" strike="noStrike" cap="none" dirty="0" err="1">
                <a:solidFill>
                  <a:schemeClr val="dk1"/>
                </a:solidFill>
                <a:effectLst/>
                <a:latin typeface="Calibri"/>
                <a:ea typeface="Calibri"/>
                <a:cs typeface="Calibri"/>
                <a:sym typeface="Calibri"/>
              </a:rPr>
              <a:t>ihåg</a:t>
            </a:r>
            <a:r>
              <a:rPr lang="en-SE" sz="1200" b="0" i="0" u="none" strike="noStrike" cap="none" dirty="0">
                <a:solidFill>
                  <a:schemeClr val="dk1"/>
                </a:solidFill>
                <a:effectLst/>
                <a:latin typeface="Calibri"/>
                <a:ea typeface="Calibri"/>
                <a:cs typeface="Calibri"/>
                <a:sym typeface="Calibri"/>
              </a:rPr>
              <a:t> </a:t>
            </a:r>
            <a:r>
              <a:rPr lang="en-SE" sz="1200" b="0" i="0" u="none" strike="noStrike" cap="none" dirty="0" err="1">
                <a:solidFill>
                  <a:schemeClr val="dk1"/>
                </a:solidFill>
                <a:effectLst/>
                <a:latin typeface="Calibri"/>
                <a:ea typeface="Calibri"/>
                <a:cs typeface="Calibri"/>
                <a:sym typeface="Calibri"/>
              </a:rPr>
              <a:t>är</a:t>
            </a:r>
            <a:r>
              <a:rPr lang="en-SE" sz="1200" b="0" i="0" u="none" strike="noStrike" cap="none" dirty="0">
                <a:solidFill>
                  <a:schemeClr val="dk1"/>
                </a:solidFill>
                <a:effectLst/>
                <a:latin typeface="Calibri"/>
                <a:ea typeface="Calibri"/>
                <a:cs typeface="Calibri"/>
                <a:sym typeface="Calibri"/>
              </a:rPr>
              <a:t> </a:t>
            </a:r>
            <a:r>
              <a:rPr lang="en-SE" sz="1200" b="0" i="0" u="none" strike="noStrike" cap="none" dirty="0" err="1">
                <a:solidFill>
                  <a:schemeClr val="dk1"/>
                </a:solidFill>
                <a:effectLst/>
                <a:latin typeface="Calibri"/>
                <a:ea typeface="Calibri"/>
                <a:cs typeface="Calibri"/>
                <a:sym typeface="Calibri"/>
              </a:rPr>
              <a:t>att</a:t>
            </a:r>
            <a:r>
              <a:rPr lang="en-SE" sz="1200" b="0" i="0" u="none" strike="noStrike" cap="none" dirty="0">
                <a:solidFill>
                  <a:schemeClr val="dk1"/>
                </a:solidFill>
                <a:effectLst/>
                <a:latin typeface="Calibri"/>
                <a:ea typeface="Calibri"/>
                <a:cs typeface="Calibri"/>
                <a:sym typeface="Calibri"/>
              </a:rPr>
              <a:t> </a:t>
            </a:r>
            <a:r>
              <a:rPr lang="en-SE" sz="1200" b="0" i="0" u="none" strike="noStrike" cap="none" dirty="0" err="1">
                <a:solidFill>
                  <a:schemeClr val="dk1"/>
                </a:solidFill>
                <a:effectLst/>
                <a:latin typeface="Calibri"/>
                <a:ea typeface="Calibri"/>
                <a:cs typeface="Calibri"/>
                <a:sym typeface="Calibri"/>
              </a:rPr>
              <a:t>olika</a:t>
            </a:r>
            <a:r>
              <a:rPr lang="en-SE" sz="1200" b="0" i="0" u="none" strike="noStrike" cap="none" dirty="0">
                <a:solidFill>
                  <a:schemeClr val="dk1"/>
                </a:solidFill>
                <a:effectLst/>
                <a:latin typeface="Calibri"/>
                <a:ea typeface="Calibri"/>
                <a:cs typeface="Calibri"/>
                <a:sym typeface="Calibri"/>
              </a:rPr>
              <a:t> </a:t>
            </a:r>
            <a:r>
              <a:rPr lang="en-US" dirty="0" err="1"/>
              <a:t>autentiseringssätt</a:t>
            </a:r>
            <a:r>
              <a:rPr lang="en-US" dirty="0"/>
              <a:t> </a:t>
            </a:r>
            <a:r>
              <a:rPr lang="en-SE" sz="1200" b="0" i="0" u="none" strike="noStrike" cap="none" dirty="0">
                <a:solidFill>
                  <a:schemeClr val="dk1"/>
                </a:solidFill>
                <a:effectLst/>
                <a:latin typeface="Calibri"/>
                <a:ea typeface="Calibri"/>
                <a:cs typeface="Calibri"/>
                <a:sym typeface="Calibri"/>
              </a:rPr>
              <a:t>har </a:t>
            </a:r>
            <a:r>
              <a:rPr lang="en-SE" sz="1200" b="0" i="0" u="none" strike="noStrike" cap="none" dirty="0" err="1">
                <a:solidFill>
                  <a:schemeClr val="dk1"/>
                </a:solidFill>
                <a:effectLst/>
                <a:latin typeface="Calibri"/>
                <a:ea typeface="Calibri"/>
                <a:cs typeface="Calibri"/>
                <a:sym typeface="Calibri"/>
              </a:rPr>
              <a:t>olika</a:t>
            </a:r>
            <a:r>
              <a:rPr lang="en-SE" sz="1200" b="0" i="0" u="none" strike="noStrike" cap="none" dirty="0">
                <a:solidFill>
                  <a:schemeClr val="dk1"/>
                </a:solidFill>
                <a:effectLst/>
                <a:latin typeface="Calibri"/>
                <a:ea typeface="Calibri"/>
                <a:cs typeface="Calibri"/>
                <a:sym typeface="Calibri"/>
              </a:rPr>
              <a:t> </a:t>
            </a:r>
            <a:r>
              <a:rPr lang="en-SE" sz="1200" b="0" i="0" u="none" strike="noStrike" cap="none" dirty="0" err="1">
                <a:solidFill>
                  <a:schemeClr val="dk1"/>
                </a:solidFill>
                <a:effectLst/>
                <a:latin typeface="Calibri"/>
                <a:ea typeface="Calibri"/>
                <a:cs typeface="Calibri"/>
                <a:sym typeface="Calibri"/>
              </a:rPr>
              <a:t>fördelar</a:t>
            </a:r>
            <a:endParaRPr lang="en-SE" sz="1200" b="0" i="0" u="none" strike="noStrike" cap="none" dirty="0">
              <a:solidFill>
                <a:schemeClr val="dk1"/>
              </a:solidFill>
              <a:effectLst/>
              <a:latin typeface="Calibri"/>
              <a:ea typeface="Calibri"/>
              <a:cs typeface="Calibri"/>
            </a:endParaRPr>
          </a:p>
          <a:p>
            <a:pPr marL="628650" lvl="1" indent="-171450" algn="l" rtl="0">
              <a:spcBef>
                <a:spcPts val="0"/>
              </a:spcBef>
              <a:spcAft>
                <a:spcPts val="0"/>
              </a:spcAft>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Du behöver du inte homma ihåg ditt fingeravtryck, men om det i framtiden är något som stjäls så kan du inte få ett nytt.</a:t>
            </a:r>
          </a:p>
          <a:p>
            <a:pPr marL="628650" lvl="1" indent="-171450" algn="l" rtl="0">
              <a:spcBef>
                <a:spcPts val="0"/>
              </a:spcBef>
              <a:spcAft>
                <a:spcPts val="0"/>
              </a:spcAft>
              <a:buFont typeface="Arial" panose="020B0604020202020204" pitchFamily="34" charset="0"/>
              <a:buChar char="•"/>
            </a:pPr>
            <a:endParaRPr lang="en-SE" sz="1200" b="0" i="0" u="none" strike="noStrike" cap="none" dirty="0">
              <a:solidFill>
                <a:schemeClr val="dk1"/>
              </a:solidFill>
              <a:effectLst/>
              <a:latin typeface="Calibri"/>
              <a:ea typeface="Calibri"/>
              <a:cs typeface="Calibri"/>
            </a:endParaRPr>
          </a:p>
        </p:txBody>
      </p:sp>
      <p:sp>
        <p:nvSpPr>
          <p:cNvPr id="419" name="Google Shape;419;g2d47fe0b5cf_1_422:notes">
            <a:extLst>
              <a:ext uri="{FF2B5EF4-FFF2-40B4-BE49-F238E27FC236}">
                <a16:creationId xmlns:a16="http://schemas.microsoft.com/office/drawing/2014/main" id="{DB9E4FAE-DF88-B4B7-BAFC-927FE278697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11</a:t>
            </a:fld>
            <a:endParaRPr/>
          </a:p>
        </p:txBody>
      </p:sp>
    </p:spTree>
    <p:extLst>
      <p:ext uri="{BB962C8B-B14F-4D97-AF65-F5344CB8AC3E}">
        <p14:creationId xmlns:p14="http://schemas.microsoft.com/office/powerpoint/2010/main" val="4016552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a:extLst>
            <a:ext uri="{FF2B5EF4-FFF2-40B4-BE49-F238E27FC236}">
              <a16:creationId xmlns:a16="http://schemas.microsoft.com/office/drawing/2014/main" id="{C1876F73-4393-726C-E6B9-2FCCD7C49099}"/>
            </a:ext>
          </a:extLst>
        </p:cNvPr>
        <p:cNvGrpSpPr/>
        <p:nvPr/>
      </p:nvGrpSpPr>
      <p:grpSpPr>
        <a:xfrm>
          <a:off x="0" y="0"/>
          <a:ext cx="0" cy="0"/>
          <a:chOff x="0" y="0"/>
          <a:chExt cx="0" cy="0"/>
        </a:xfrm>
      </p:grpSpPr>
      <p:sp>
        <p:nvSpPr>
          <p:cNvPr id="417" name="Google Shape;417;g2d47fe0b5cf_1_422:notes">
            <a:extLst>
              <a:ext uri="{FF2B5EF4-FFF2-40B4-BE49-F238E27FC236}">
                <a16:creationId xmlns:a16="http://schemas.microsoft.com/office/drawing/2014/main" id="{222B4379-24E9-9D93-D0FC-74AD4C37B30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2d47fe0b5cf_1_422:notes">
            <a:extLst>
              <a:ext uri="{FF2B5EF4-FFF2-40B4-BE49-F238E27FC236}">
                <a16:creationId xmlns:a16="http://schemas.microsoft.com/office/drawing/2014/main" id="{2CA2351E-F44E-ECCD-E726-E75E34816C5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SE" sz="1200" b="1" i="0" u="none" strike="noStrike" cap="none" dirty="0">
                <a:solidFill>
                  <a:schemeClr val="dk1"/>
                </a:solidFill>
                <a:effectLst/>
                <a:latin typeface="Calibri"/>
                <a:ea typeface="Calibri"/>
                <a:cs typeface="Calibri"/>
                <a:sym typeface="Calibri"/>
              </a:rPr>
              <a:t>Genomskåda bedrägerier och undvik fällor 1:</a:t>
            </a:r>
            <a:br>
              <a:rPr lang="sv-SE" sz="1200" b="1" i="0" u="none" strike="noStrike" cap="none" dirty="0">
                <a:solidFill>
                  <a:schemeClr val="dk1"/>
                </a:solidFill>
                <a:effectLst/>
                <a:latin typeface="Calibri"/>
                <a:ea typeface="Calibri"/>
                <a:cs typeface="Calibri"/>
                <a:sym typeface="Calibri"/>
              </a:rPr>
            </a:br>
            <a:r>
              <a:rPr lang="en-SE" sz="1200" b="0" i="0" u="none" strike="noStrike" cap="none" dirty="0">
                <a:solidFill>
                  <a:schemeClr val="dk1"/>
                </a:solidFill>
                <a:effectLst/>
                <a:latin typeface="Calibri"/>
                <a:ea typeface="Calibri"/>
                <a:cs typeface="Calibri"/>
                <a:sym typeface="Calibri"/>
              </a:rPr>
              <a:t>Det finns många fällor och faror online. Många aktörer har specialiserat sig för att försöka lura oss. Nätbedrägerier är mycket vanligt och bästa sättet att skydda sig är att försöka genomskåda dem för att kunna “se igenom illusionen”. </a:t>
            </a:r>
            <a:endParaRPr lang="sv-SE" sz="1200" b="1"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sv-SE" sz="1200" b="1"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SE" sz="1200" b="1" i="0" u="none" strike="noStrike" cap="none" dirty="0">
                <a:solidFill>
                  <a:schemeClr val="dk1"/>
                </a:solidFill>
                <a:effectLst/>
                <a:latin typeface="Calibri"/>
                <a:ea typeface="Calibri"/>
                <a:cs typeface="Calibri"/>
                <a:sym typeface="Calibri"/>
              </a:rPr>
              <a:t>Frågeställningar: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SE" sz="1200" b="0" i="1" u="none" strike="noStrike" cap="none" dirty="0">
                <a:solidFill>
                  <a:schemeClr val="dk1"/>
                </a:solidFill>
                <a:effectLst/>
                <a:latin typeface="Calibri"/>
                <a:ea typeface="Calibri"/>
                <a:cs typeface="Calibri"/>
                <a:sym typeface="Calibri"/>
              </a:rPr>
              <a:t>1. Är jag produkten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Är "Gratistjänster" verkligen gratis?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Vilka appar eller tjänster ni använder betalar ni en månadsavgift för? Är de alltså gratis?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Hur tjänar de egentligen pengar?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1" i="0" u="none" strike="noStrike" cap="none" dirty="0">
                <a:solidFill>
                  <a:schemeClr val="dk1"/>
                </a:solidFill>
                <a:effectLst/>
                <a:latin typeface="Calibri"/>
                <a:ea typeface="Calibri"/>
                <a:cs typeface="Calibri"/>
                <a:sym typeface="Calibri"/>
              </a:rPr>
              <a:t>Svar: </a:t>
            </a:r>
            <a:r>
              <a:rPr lang="en-SE" sz="1200" b="0" i="0" u="none" strike="noStrike" cap="none" dirty="0">
                <a:solidFill>
                  <a:schemeClr val="dk1"/>
                </a:solidFill>
                <a:effectLst/>
                <a:latin typeface="Calibri"/>
                <a:ea typeface="Calibri"/>
                <a:cs typeface="Calibri"/>
                <a:sym typeface="Calibri"/>
              </a:rPr>
              <a:t>Aanvändaren blir produkten utan att veta om det helt. Det vi gör online kan samlas in och "kartläggas".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Det vi lägger ut, de vi söker på eller det vi kollar på kan sparas och användas för marknadsföring. Det kan säljas vidare och kan även hamna </a:t>
            </a:r>
            <a:r>
              <a:rPr lang="en-GB" sz="1200" b="0" i="0" u="none" strike="noStrike" cap="none" dirty="0" err="1">
                <a:solidFill>
                  <a:schemeClr val="dk1"/>
                </a:solidFill>
                <a:effectLst/>
                <a:latin typeface="Calibri"/>
                <a:ea typeface="Calibri"/>
                <a:cs typeface="Calibri"/>
                <a:sym typeface="Calibri"/>
              </a:rPr>
              <a:t>i</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oärliga</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aktörers</a:t>
            </a:r>
            <a:r>
              <a:rPr lang="en-GB" sz="1200" b="0" i="0" u="none" strike="noStrike" cap="none" dirty="0">
                <a:solidFill>
                  <a:schemeClr val="dk1"/>
                </a:solidFill>
                <a:effectLst/>
                <a:latin typeface="Calibri"/>
                <a:ea typeface="Calibri"/>
                <a:cs typeface="Calibri"/>
                <a:sym typeface="Calibri"/>
              </a:rPr>
              <a:t> </a:t>
            </a:r>
            <a:r>
              <a:rPr lang="en-SE" sz="1200" b="0" i="0" u="none" strike="noStrike" cap="none" dirty="0">
                <a:solidFill>
                  <a:schemeClr val="dk1"/>
                </a:solidFill>
                <a:effectLst/>
                <a:latin typeface="Calibri"/>
                <a:ea typeface="Calibri"/>
                <a:cs typeface="Calibri"/>
                <a:sym typeface="Calibri"/>
              </a:rPr>
              <a:t>händer.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Genom att vara uppmärksam och inte direkt klicka på "acceptera cookies”, samt att inte lägga ut allt om oss själva online så kan vi minska denna risk.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SE" sz="1200" b="0" i="1" u="none" strike="noStrike" cap="none" dirty="0">
                <a:solidFill>
                  <a:schemeClr val="dk1"/>
                </a:solidFill>
                <a:effectLst/>
                <a:latin typeface="Calibri"/>
                <a:ea typeface="Calibri"/>
                <a:cs typeface="Calibri"/>
                <a:sym typeface="Calibri"/>
              </a:rPr>
              <a:t>2. Är det för bra för att vara sant?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Om något verkar för bra för att vara sant, är det oftast just det.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Eller om magkänslan säger att det är fel så ska man lyssna.</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Det är vanligt att bedragare vill att du ska ge dem känslig information som inloggningsuppgifter genom  bluffmeddelanden (phishing) via mej, sms eller direktmeddelanden.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Stanna upp och tänk efter.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Blufflänkar genom phishing är ett annat exempel. Klicka aldrig på länkar hur som ällst, även om det ser ut att komma från banken.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Dessa kan exempelvis ladda ned virus till din dator.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Även erbjudanden eller tävlingar online som man vill klicka på kan innehålla virus som kan kapa dina konton.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SE" sz="1200" b="0" i="0" u="none" strike="noStrike" cap="none" dirty="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SE"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SE"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b="1" dirty="0"/>
          </a:p>
        </p:txBody>
      </p:sp>
      <p:sp>
        <p:nvSpPr>
          <p:cNvPr id="419" name="Google Shape;419;g2d47fe0b5cf_1_422:notes">
            <a:extLst>
              <a:ext uri="{FF2B5EF4-FFF2-40B4-BE49-F238E27FC236}">
                <a16:creationId xmlns:a16="http://schemas.microsoft.com/office/drawing/2014/main" id="{90F2BB2A-111E-4AE5-76D0-B4B03EA19C0A}"/>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12</a:t>
            </a:fld>
            <a:endParaRPr/>
          </a:p>
        </p:txBody>
      </p:sp>
    </p:spTree>
    <p:extLst>
      <p:ext uri="{BB962C8B-B14F-4D97-AF65-F5344CB8AC3E}">
        <p14:creationId xmlns:p14="http://schemas.microsoft.com/office/powerpoint/2010/main" val="2271691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74EEBD72-D48B-C70C-F343-F5509A0DD15D}"/>
            </a:ext>
          </a:extLst>
        </p:cNvPr>
        <p:cNvGrpSpPr/>
        <p:nvPr/>
      </p:nvGrpSpPr>
      <p:grpSpPr>
        <a:xfrm>
          <a:off x="0" y="0"/>
          <a:ext cx="0" cy="0"/>
          <a:chOff x="0" y="0"/>
          <a:chExt cx="0" cy="0"/>
        </a:xfrm>
      </p:grpSpPr>
      <p:sp>
        <p:nvSpPr>
          <p:cNvPr id="154" name="Google Shape;154;p13:notes">
            <a:extLst>
              <a:ext uri="{FF2B5EF4-FFF2-40B4-BE49-F238E27FC236}">
                <a16:creationId xmlns:a16="http://schemas.microsoft.com/office/drawing/2014/main" id="{1ADF5CEF-E95D-EF37-BE40-78EF5245AED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3:notes">
            <a:extLst>
              <a:ext uri="{FF2B5EF4-FFF2-40B4-BE49-F238E27FC236}">
                <a16:creationId xmlns:a16="http://schemas.microsoft.com/office/drawing/2014/main" id="{593558CB-5712-9BA9-737C-821E6F97C47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SE" sz="1200" b="1" i="0" u="none" strike="noStrike" cap="none" dirty="0">
                <a:solidFill>
                  <a:schemeClr val="dk1"/>
                </a:solidFill>
                <a:effectLst/>
                <a:latin typeface="Calibri"/>
                <a:ea typeface="Calibri"/>
                <a:cs typeface="Calibri"/>
                <a:sym typeface="Calibri"/>
              </a:rPr>
              <a:t>Genomskåda bedrägerier och undvik fällor 2:</a:t>
            </a:r>
          </a:p>
          <a:p>
            <a:pPr marL="0" lvl="0" indent="0" algn="l" rtl="0">
              <a:lnSpc>
                <a:spcPct val="115000"/>
              </a:lnSpc>
              <a:spcBef>
                <a:spcPts val="1200"/>
              </a:spcBef>
              <a:spcAft>
                <a:spcPts val="0"/>
              </a:spcAft>
              <a:buClr>
                <a:schemeClr val="dk1"/>
              </a:buClr>
              <a:buSzPts val="1100"/>
              <a:buFont typeface="Arial"/>
              <a:buNone/>
            </a:pPr>
            <a:r>
              <a:rPr lang="en-SE" sz="1200" b="1" i="0" u="none" strike="noStrike" cap="none" dirty="0">
                <a:solidFill>
                  <a:schemeClr val="dk1"/>
                </a:solidFill>
                <a:effectLst/>
                <a:latin typeface="Calibri"/>
                <a:ea typeface="Calibri"/>
                <a:cs typeface="Calibri"/>
                <a:sym typeface="Calibri"/>
              </a:rPr>
              <a:t>(Länk till videon om man vill demonstrera: </a:t>
            </a:r>
            <a:r>
              <a:rPr lang="en-SE" sz="1200" b="0" i="0" u="none" strike="noStrike" cap="none" dirty="0">
                <a:solidFill>
                  <a:schemeClr val="dk1"/>
                </a:solidFill>
                <a:effectLst/>
                <a:latin typeface="Calibri"/>
                <a:ea typeface="Calibri"/>
                <a:cs typeface="Calibri"/>
                <a:sym typeface="Calibri"/>
                <a:hlinkClick r:id="rId3"/>
              </a:rPr>
              <a:t>https://www.group-ib.com/blog/voice-deepfake-scams/</a:t>
            </a:r>
            <a:endParaRPr lang="en-SE" sz="1200" b="1" i="0" u="none" strike="noStrike" cap="none" dirty="0">
              <a:solidFill>
                <a:schemeClr val="dk1"/>
              </a:solidFill>
              <a:effectLst/>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lang="en-SE" sz="1200" b="1" i="0" u="none" strike="noStrike" cap="none" dirty="0">
              <a:solidFill>
                <a:schemeClr val="dk1"/>
              </a:solidFill>
              <a:effectLst/>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SE" sz="1200" b="0" i="0" u="none" strike="noStrike" cap="none" dirty="0">
                <a:solidFill>
                  <a:schemeClr val="dk1"/>
                </a:solidFill>
                <a:effectLst/>
                <a:latin typeface="Calibri"/>
                <a:ea typeface="Calibri"/>
                <a:cs typeface="Calibri"/>
                <a:sym typeface="Calibri"/>
              </a:rPr>
              <a:t>Filmen visar en scam deep fake av den kända youtubern mr beast som ser ut att ge ut priser </a:t>
            </a:r>
            <a:r>
              <a:rPr lang="en-GB" sz="1200" b="0" i="0" u="none" strike="noStrike" cap="none" dirty="0">
                <a:solidFill>
                  <a:schemeClr val="dk1"/>
                </a:solidFill>
                <a:effectLst/>
                <a:latin typeface="Calibri"/>
                <a:ea typeface="Calibri"/>
                <a:cs typeface="Calibri"/>
                <a:sym typeface="Calibri"/>
              </a:rPr>
              <a:t>I</a:t>
            </a:r>
            <a:r>
              <a:rPr lang="en-SE" sz="1200" b="0" i="0" u="none" strike="noStrike" cap="none" dirty="0">
                <a:solidFill>
                  <a:schemeClr val="dk1"/>
                </a:solidFill>
                <a:effectLst/>
                <a:latin typeface="Calibri"/>
                <a:ea typeface="Calibri"/>
                <a:cs typeface="Calibri"/>
                <a:sym typeface="Calibri"/>
              </a:rPr>
              <a:t> princip gratis. </a:t>
            </a: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SE" sz="1200" b="0" i="0" u="none" strike="noStrike" cap="none" dirty="0">
                <a:solidFill>
                  <a:schemeClr val="dk1"/>
                </a:solidFill>
                <a:effectLst/>
                <a:latin typeface="Calibri"/>
                <a:ea typeface="Calibri"/>
                <a:cs typeface="Calibri"/>
                <a:sym typeface="Calibri"/>
              </a:rPr>
              <a:t>Andra liknande exempel skulle kunna vara erbjudande om att du har vunnit något värdefullt via en reklambild.</a:t>
            </a: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endParaRPr lang="en-SE" sz="1200" b="0" i="0" u="none" strike="noStrike" cap="none" dirty="0">
              <a:solidFill>
                <a:schemeClr val="dk1"/>
              </a:solidFill>
              <a:effectLst/>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pPr>
            <a:endParaRPr lang="en-SE" sz="1200" b="1" i="0" u="none" strike="noStrike" cap="none" dirty="0">
              <a:solidFill>
                <a:schemeClr val="dk1"/>
              </a:solidFill>
              <a:effectLst/>
              <a:latin typeface="Calibri"/>
              <a:ea typeface="Calibri"/>
              <a:cs typeface="Calibri"/>
            </a:endParaRPr>
          </a:p>
        </p:txBody>
      </p:sp>
      <p:sp>
        <p:nvSpPr>
          <p:cNvPr id="156" name="Google Shape;156;p13:notes">
            <a:extLst>
              <a:ext uri="{FF2B5EF4-FFF2-40B4-BE49-F238E27FC236}">
                <a16:creationId xmlns:a16="http://schemas.microsoft.com/office/drawing/2014/main" id="{BC0D8334-E4C3-4856-F124-31FC506CD3E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1495524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57810487-5A97-CFCC-C9CF-930EF6DC033A}"/>
            </a:ext>
          </a:extLst>
        </p:cNvPr>
        <p:cNvGrpSpPr/>
        <p:nvPr/>
      </p:nvGrpSpPr>
      <p:grpSpPr>
        <a:xfrm>
          <a:off x="0" y="0"/>
          <a:ext cx="0" cy="0"/>
          <a:chOff x="0" y="0"/>
          <a:chExt cx="0" cy="0"/>
        </a:xfrm>
      </p:grpSpPr>
      <p:sp>
        <p:nvSpPr>
          <p:cNvPr id="154" name="Google Shape;154;p13:notes">
            <a:extLst>
              <a:ext uri="{FF2B5EF4-FFF2-40B4-BE49-F238E27FC236}">
                <a16:creationId xmlns:a16="http://schemas.microsoft.com/office/drawing/2014/main" id="{0863A76E-5D19-01D2-ACC5-B0B36B01B8F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3:notes">
            <a:extLst>
              <a:ext uri="{FF2B5EF4-FFF2-40B4-BE49-F238E27FC236}">
                <a16:creationId xmlns:a16="http://schemas.microsoft.com/office/drawing/2014/main" id="{D91AEBF9-946B-48F1-892A-3582BED2FE9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SE" sz="1200" b="1" i="0" u="none" strike="noStrike" cap="none" dirty="0">
                <a:solidFill>
                  <a:schemeClr val="dk1"/>
                </a:solidFill>
                <a:effectLst/>
                <a:latin typeface="Calibri"/>
                <a:ea typeface="Calibri"/>
                <a:cs typeface="Calibri"/>
                <a:sym typeface="Calibri"/>
              </a:rPr>
              <a:t>Genomskåda bedrägerier och undvik fällor 2: </a:t>
            </a: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SE" sz="1200" b="0" i="0" u="none" strike="noStrike" cap="none" dirty="0">
                <a:solidFill>
                  <a:schemeClr val="dk1"/>
                </a:solidFill>
                <a:effectLst/>
                <a:latin typeface="Calibri"/>
                <a:ea typeface="Calibri"/>
                <a:cs typeface="Calibri"/>
                <a:sym typeface="Calibri"/>
              </a:rPr>
              <a:t>Här är ett exempel på ett phishingmeddelande, kan ni se några varningstäcken?</a:t>
            </a: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endParaRPr lang="en-SE" sz="1400" b="0" i="0" u="none" strike="noStrike" cap="none" dirty="0">
              <a:solidFill>
                <a:schemeClr val="dk1"/>
              </a:solidFill>
              <a:effectLst/>
              <a:latin typeface="Calibri"/>
              <a:ea typeface="Calibri"/>
              <a:cs typeface="Calibri"/>
              <a:sym typeface="Calibri"/>
            </a:endParaRPr>
          </a:p>
          <a:p>
            <a:pPr marL="0" lvl="0" indent="0" algn="l" rtl="0">
              <a:lnSpc>
                <a:spcPct val="115000"/>
              </a:lnSpc>
              <a:spcBef>
                <a:spcPts val="1200"/>
              </a:spcBef>
              <a:spcAft>
                <a:spcPts val="1200"/>
              </a:spcAft>
              <a:buClr>
                <a:schemeClr val="dk1"/>
              </a:buClr>
              <a:buSzPts val="1100"/>
              <a:buFont typeface="Arial"/>
              <a:buNone/>
            </a:pPr>
            <a:endParaRPr sz="1100" dirty="0">
              <a:latin typeface="Arial"/>
              <a:ea typeface="Arial"/>
              <a:cs typeface="Arial"/>
              <a:sym typeface="Arial"/>
            </a:endParaRPr>
          </a:p>
        </p:txBody>
      </p:sp>
      <p:sp>
        <p:nvSpPr>
          <p:cNvPr id="156" name="Google Shape;156;p13:notes">
            <a:extLst>
              <a:ext uri="{FF2B5EF4-FFF2-40B4-BE49-F238E27FC236}">
                <a16:creationId xmlns:a16="http://schemas.microsoft.com/office/drawing/2014/main" id="{ADF913A3-DD12-F943-9FA5-616E948277E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3956421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B830A7ED-B4EC-D8CA-3CF5-2B03E82DB5CA}"/>
            </a:ext>
          </a:extLst>
        </p:cNvPr>
        <p:cNvGrpSpPr/>
        <p:nvPr/>
      </p:nvGrpSpPr>
      <p:grpSpPr>
        <a:xfrm>
          <a:off x="0" y="0"/>
          <a:ext cx="0" cy="0"/>
          <a:chOff x="0" y="0"/>
          <a:chExt cx="0" cy="0"/>
        </a:xfrm>
      </p:grpSpPr>
      <p:sp>
        <p:nvSpPr>
          <p:cNvPr id="154" name="Google Shape;154;p13:notes">
            <a:extLst>
              <a:ext uri="{FF2B5EF4-FFF2-40B4-BE49-F238E27FC236}">
                <a16:creationId xmlns:a16="http://schemas.microsoft.com/office/drawing/2014/main" id="{AC68C690-6BEB-F715-89A7-D729EB3F4DB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3:notes">
            <a:extLst>
              <a:ext uri="{FF2B5EF4-FFF2-40B4-BE49-F238E27FC236}">
                <a16:creationId xmlns:a16="http://schemas.microsoft.com/office/drawing/2014/main" id="{79880F3E-E8C1-D95C-F529-A2EE0DD3A55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SE" sz="1200" b="1" i="0" u="none" strike="noStrike" cap="none" dirty="0">
                <a:solidFill>
                  <a:schemeClr val="dk1"/>
                </a:solidFill>
                <a:effectLst/>
                <a:latin typeface="Calibri"/>
                <a:ea typeface="Calibri"/>
                <a:cs typeface="Calibri"/>
                <a:sym typeface="Calibri"/>
              </a:rPr>
              <a:t>Genomskåda bedrägerier och undvik fällor 2: </a:t>
            </a: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SE" sz="1200" b="0" i="0" u="none" strike="noStrike" cap="none" dirty="0">
                <a:solidFill>
                  <a:schemeClr val="dk1"/>
                </a:solidFill>
                <a:effectLst/>
                <a:latin typeface="Calibri"/>
                <a:ea typeface="Calibri"/>
                <a:cs typeface="Calibri"/>
                <a:sym typeface="Calibri"/>
              </a:rPr>
              <a:t>Exempel på varningstäcken (varje klick fram är en punkt </a:t>
            </a:r>
            <a:r>
              <a:rPr lang="en-GB" sz="1200" b="0" i="0" u="none" strike="noStrike" cap="none" dirty="0" err="1">
                <a:solidFill>
                  <a:schemeClr val="dk1"/>
                </a:solidFill>
                <a:effectLst/>
                <a:latin typeface="Calibri"/>
                <a:ea typeface="Calibri"/>
                <a:cs typeface="Calibri"/>
                <a:sym typeface="Calibri"/>
              </a:rPr>
              <a:t>på</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listan</a:t>
            </a:r>
            <a:r>
              <a:rPr lang="en-GB" sz="1200" b="0" i="0" u="none" strike="noStrike" cap="none" dirty="0">
                <a:solidFill>
                  <a:schemeClr val="dk1"/>
                </a:solidFill>
                <a:effectLst/>
                <a:latin typeface="Calibri"/>
                <a:ea typeface="Calibri"/>
                <a:cs typeface="Calibri"/>
                <a:sym typeface="Calibri"/>
              </a:rPr>
              <a:t> under)</a:t>
            </a:r>
            <a:r>
              <a:rPr lang="en-SE" sz="1200" b="0" i="0" u="none" strike="noStrike" cap="none" dirty="0">
                <a:solidFill>
                  <a:schemeClr val="dk1"/>
                </a:solidFill>
                <a:effectLst/>
                <a:latin typeface="Calibri"/>
                <a:ea typeface="Calibri"/>
                <a:cs typeface="Calibri"/>
                <a:sym typeface="Calibri"/>
              </a:rPr>
              <a:t>:</a:t>
            </a:r>
          </a:p>
          <a:p>
            <a:pPr marL="171450" indent="-171450">
              <a:lnSpc>
                <a:spcPct val="115000"/>
              </a:lnSpc>
              <a:spcBef>
                <a:spcPts val="1200"/>
              </a:spcBef>
              <a:buClr>
                <a:schemeClr val="dk1"/>
              </a:buClr>
              <a:buSzPts val="1100"/>
              <a:buFont typeface="Arial" panose="020B0604020202020204" pitchFamily="34" charset="0"/>
              <a:buChar char="•"/>
              <a:defRPr/>
            </a:pPr>
            <a:r>
              <a:rPr lang="en-SE" sz="1400" b="0" i="0" u="none" strike="noStrike" cap="none" dirty="0">
                <a:solidFill>
                  <a:schemeClr val="dk1"/>
                </a:solidFill>
                <a:effectLst/>
                <a:latin typeface="Calibri"/>
                <a:ea typeface="Calibri"/>
                <a:cs typeface="Calibri"/>
                <a:sym typeface="Calibri"/>
              </a:rPr>
              <a:t>Attraktiv identitet för bedragare att anta - Många av oss vill gärna agera om </a:t>
            </a:r>
            <a:r>
              <a:rPr lang="en-SE" sz="1400" b="0" i="0" u="none" strike="noStrike" cap="none" dirty="0" err="1">
                <a:solidFill>
                  <a:schemeClr val="dk1"/>
                </a:solidFill>
                <a:effectLst/>
                <a:latin typeface="Calibri"/>
                <a:ea typeface="Calibri"/>
                <a:cs typeface="Calibri"/>
                <a:sym typeface="Calibri"/>
              </a:rPr>
              <a:t>skolan</a:t>
            </a:r>
            <a:r>
              <a:rPr lang="en-SE" sz="1400" b="0" i="0" u="none" strike="noStrike" cap="none" dirty="0">
                <a:solidFill>
                  <a:schemeClr val="dk1"/>
                </a:solidFill>
                <a:effectLst/>
                <a:latin typeface="Calibri"/>
                <a:ea typeface="Calibri"/>
                <a:cs typeface="Calibri"/>
                <a:sym typeface="Calibri"/>
              </a:rPr>
              <a:t> </a:t>
            </a:r>
            <a:r>
              <a:rPr lang="en-SE" sz="1400" dirty="0" err="1"/>
              <a:t>att</a:t>
            </a:r>
            <a:r>
              <a:rPr lang="en-SE" sz="1400" dirty="0"/>
              <a:t> </a:t>
            </a:r>
            <a:r>
              <a:rPr lang="en-SE" sz="1400" dirty="0" err="1"/>
              <a:t>kontaktar</a:t>
            </a:r>
            <a:r>
              <a:rPr lang="en-SE" sz="1400" b="0" i="0" u="none" strike="noStrike" cap="none" dirty="0">
                <a:solidFill>
                  <a:schemeClr val="dk1"/>
                </a:solidFill>
                <a:effectLst/>
                <a:latin typeface="Calibri"/>
                <a:ea typeface="Calibri"/>
                <a:cs typeface="Calibri"/>
                <a:sym typeface="Calibri"/>
              </a:rPr>
              <a:t> </a:t>
            </a:r>
            <a:r>
              <a:rPr lang="en-SE" sz="1400" b="0" i="0" u="none" strike="noStrike" cap="none" dirty="0" err="1">
                <a:solidFill>
                  <a:schemeClr val="dk1"/>
                </a:solidFill>
                <a:effectLst/>
                <a:latin typeface="Calibri"/>
                <a:ea typeface="Calibri"/>
                <a:cs typeface="Calibri"/>
                <a:sym typeface="Calibri"/>
              </a:rPr>
              <a:t>oss</a:t>
            </a:r>
            <a:r>
              <a:rPr lang="en-SE" sz="1400" b="0" i="0" u="none" strike="noStrike" cap="none" dirty="0">
                <a:solidFill>
                  <a:schemeClr val="dk1"/>
                </a:solidFill>
                <a:effectLst/>
                <a:latin typeface="Calibri"/>
                <a:ea typeface="Calibri"/>
                <a:cs typeface="Calibri"/>
                <a:sym typeface="Calibri"/>
              </a:rPr>
              <a:t>. </a:t>
            </a:r>
            <a:endParaRPr lang="en-SE" sz="1600" b="0" i="0" u="none" strike="noStrike" cap="none" dirty="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15000"/>
              </a:lnSpc>
              <a:spcBef>
                <a:spcPts val="1200"/>
              </a:spcBef>
              <a:spcAft>
                <a:spcPts val="0"/>
              </a:spcAft>
              <a:buClr>
                <a:schemeClr val="dk1"/>
              </a:buClr>
              <a:buSzPts val="1100"/>
              <a:buFont typeface="Arial" panose="020B0604020202020204" pitchFamily="34" charset="0"/>
              <a:buChar char="•"/>
              <a:tabLst/>
              <a:defRPr/>
            </a:pPr>
            <a:r>
              <a:rPr lang="en-SE" sz="1400" b="0" i="0" u="none" strike="noStrike" cap="none" dirty="0">
                <a:solidFill>
                  <a:schemeClr val="dk1"/>
                </a:solidFill>
                <a:effectLst/>
                <a:latin typeface="Calibri"/>
                <a:ea typeface="Calibri"/>
                <a:cs typeface="Calibri"/>
                <a:sym typeface="Calibri"/>
              </a:rPr>
              <a:t>Begäran om känsliga uppgifter </a:t>
            </a:r>
            <a:endParaRPr lang="en-SE" sz="1600" b="0" i="0" u="none" strike="noStrike" cap="none" dirty="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15000"/>
              </a:lnSpc>
              <a:spcBef>
                <a:spcPts val="1200"/>
              </a:spcBef>
              <a:spcAft>
                <a:spcPts val="0"/>
              </a:spcAft>
              <a:buClr>
                <a:schemeClr val="dk1"/>
              </a:buClr>
              <a:buSzPts val="1100"/>
              <a:buFont typeface="Arial" panose="020B0604020202020204" pitchFamily="34" charset="0"/>
              <a:buChar char="•"/>
              <a:tabLst/>
              <a:defRPr/>
            </a:pPr>
            <a:r>
              <a:rPr lang="en-SE" sz="1400" b="0" i="0" u="none" strike="noStrike" cap="none" dirty="0">
                <a:solidFill>
                  <a:schemeClr val="dk1"/>
                </a:solidFill>
                <a:effectLst/>
                <a:latin typeface="Calibri"/>
                <a:ea typeface="Calibri"/>
                <a:cs typeface="Calibri"/>
                <a:sym typeface="Calibri"/>
              </a:rPr>
              <a:t>Underlig länk, skulle det verkligen skickas ut såhär? </a:t>
            </a:r>
            <a:endParaRPr lang="en-SE" sz="1600" b="0" i="0" u="none" strike="noStrike" cap="none" dirty="0">
              <a:solidFill>
                <a:schemeClr val="dk1"/>
              </a:solidFill>
              <a:effectLst/>
              <a:latin typeface="Calibri"/>
              <a:ea typeface="Calibri"/>
              <a:cs typeface="Calibri"/>
              <a:sym typeface="Calibri"/>
            </a:endParaRPr>
          </a:p>
          <a:p>
            <a:pPr marL="628650" marR="0" lvl="1" indent="-171450" algn="l" defTabSz="914400" rtl="0" eaLnBrk="1" fontAlgn="auto" latinLnBrk="0" hangingPunct="1">
              <a:lnSpc>
                <a:spcPct val="115000"/>
              </a:lnSpc>
              <a:spcBef>
                <a:spcPts val="1200"/>
              </a:spcBef>
              <a:spcAft>
                <a:spcPts val="0"/>
              </a:spcAft>
              <a:buClr>
                <a:schemeClr val="dk1"/>
              </a:buClr>
              <a:buSzPts val="1100"/>
              <a:buFont typeface="Arial" panose="020B0604020202020204" pitchFamily="34" charset="0"/>
              <a:buChar char="•"/>
              <a:tabLst/>
              <a:defRPr/>
            </a:pPr>
            <a:r>
              <a:rPr lang="en-SE" sz="1400" b="0" i="0" u="none" strike="noStrike" cap="none" dirty="0">
                <a:solidFill>
                  <a:schemeClr val="dk1"/>
                </a:solidFill>
                <a:effectLst/>
                <a:latin typeface="Calibri"/>
                <a:ea typeface="Calibri"/>
                <a:cs typeface="Calibri"/>
                <a:sym typeface="Calibri"/>
              </a:rPr>
              <a:t>Vi kan bli kanske stressade och lägger in kontouppgifter på en länkad sida som vi fått via meddelandet. </a:t>
            </a:r>
            <a:endParaRPr lang="en-SE" sz="1600" b="0" i="0" u="none" strike="noStrike" cap="none" dirty="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15000"/>
              </a:lnSpc>
              <a:spcBef>
                <a:spcPts val="1200"/>
              </a:spcBef>
              <a:spcAft>
                <a:spcPts val="0"/>
              </a:spcAft>
              <a:buClr>
                <a:schemeClr val="dk1"/>
              </a:buClr>
              <a:buSzPts val="1100"/>
              <a:buFont typeface="Arial" panose="020B0604020202020204" pitchFamily="34" charset="0"/>
              <a:buChar char="•"/>
              <a:tabLst/>
              <a:defRPr/>
            </a:pPr>
            <a:r>
              <a:rPr lang="en-SE" sz="1400" b="0" i="0" u="none" strike="noStrike" cap="none" dirty="0">
                <a:solidFill>
                  <a:schemeClr val="dk1"/>
                </a:solidFill>
                <a:effectLst/>
                <a:latin typeface="Calibri"/>
                <a:ea typeface="Calibri"/>
                <a:cs typeface="Calibri"/>
                <a:sym typeface="Calibri"/>
              </a:rPr>
              <a:t>Meddelandet och avsändaren ser inte trovärdig ut. Stavfel och underliga formuleringar</a:t>
            </a:r>
            <a:endParaRPr lang="en-SE" sz="16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endParaRPr lang="en-SE" sz="1400" b="0" i="0" u="none" strike="noStrike" cap="none" dirty="0">
              <a:solidFill>
                <a:schemeClr val="dk1"/>
              </a:solidFill>
              <a:effectLst/>
              <a:latin typeface="Calibri"/>
              <a:ea typeface="Calibri"/>
              <a:cs typeface="Calibri"/>
              <a:sym typeface="Calibri"/>
            </a:endParaRPr>
          </a:p>
          <a:p>
            <a:pPr marL="0" lvl="0" indent="0" algn="l" rtl="0">
              <a:lnSpc>
                <a:spcPct val="115000"/>
              </a:lnSpc>
              <a:spcBef>
                <a:spcPts val="1200"/>
              </a:spcBef>
              <a:spcAft>
                <a:spcPts val="1200"/>
              </a:spcAft>
              <a:buClr>
                <a:schemeClr val="dk1"/>
              </a:buClr>
              <a:buSzPts val="1100"/>
              <a:buFont typeface="Arial"/>
              <a:buNone/>
            </a:pPr>
            <a:endParaRPr sz="1100" dirty="0">
              <a:latin typeface="Arial"/>
              <a:ea typeface="Arial"/>
              <a:cs typeface="Arial"/>
              <a:sym typeface="Arial"/>
            </a:endParaRPr>
          </a:p>
        </p:txBody>
      </p:sp>
      <p:sp>
        <p:nvSpPr>
          <p:cNvPr id="156" name="Google Shape;156;p13:notes">
            <a:extLst>
              <a:ext uri="{FF2B5EF4-FFF2-40B4-BE49-F238E27FC236}">
                <a16:creationId xmlns:a16="http://schemas.microsoft.com/office/drawing/2014/main" id="{D0D32AAC-9C74-E7E0-FEA0-C8431089126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2575143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76200" lvl="0" indent="0" algn="l" rtl="0">
              <a:spcBef>
                <a:spcPts val="0"/>
              </a:spcBef>
              <a:spcAft>
                <a:spcPts val="0"/>
              </a:spcAft>
              <a:buClr>
                <a:schemeClr val="dk1"/>
              </a:buClr>
              <a:buSzPts val="1200"/>
              <a:buFont typeface="Arial"/>
              <a:buNone/>
            </a:pPr>
            <a:r>
              <a:rPr lang="sv-SE" dirty="0"/>
              <a:t>Nu ska vi göra en tipsrunda om allt vi lärt oss</a:t>
            </a:r>
            <a:endParaRPr dirty="0"/>
          </a:p>
          <a:p>
            <a:pPr marL="76200" lvl="0" indent="0" algn="l" rtl="0">
              <a:spcBef>
                <a:spcPts val="0"/>
              </a:spcBef>
              <a:spcAft>
                <a:spcPts val="0"/>
              </a:spcAft>
              <a:buClr>
                <a:schemeClr val="dk1"/>
              </a:buClr>
              <a:buSzPts val="1200"/>
              <a:buFont typeface="Arial"/>
              <a:buNone/>
            </a:pPr>
            <a:endParaRPr dirty="0"/>
          </a:p>
          <a:p>
            <a:pPr marL="76200" lvl="0" indent="0" algn="l" rtl="0">
              <a:spcBef>
                <a:spcPts val="0"/>
              </a:spcBef>
              <a:spcAft>
                <a:spcPts val="0"/>
              </a:spcAft>
              <a:buClr>
                <a:schemeClr val="dk1"/>
              </a:buClr>
              <a:buSzPts val="1200"/>
              <a:buFont typeface="Arial"/>
              <a:buNone/>
            </a:pPr>
            <a:endParaRPr dirty="0"/>
          </a:p>
        </p:txBody>
      </p:sp>
      <p:sp>
        <p:nvSpPr>
          <p:cNvPr id="179" name="Google Shape;17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1200"/>
              </a:spcBef>
              <a:spcAft>
                <a:spcPts val="0"/>
              </a:spcAft>
              <a:buClr>
                <a:schemeClr val="dk1"/>
              </a:buClr>
              <a:buSzPts val="1100"/>
              <a:buChar char="●"/>
            </a:pPr>
            <a:r>
              <a:rPr lang="en-US" sz="1100" dirty="0" err="1">
                <a:latin typeface="Arial"/>
                <a:ea typeface="Arial"/>
                <a:cs typeface="Arial"/>
                <a:sym typeface="Arial"/>
              </a:rPr>
              <a:t>Sammanfatta</a:t>
            </a:r>
            <a:r>
              <a:rPr lang="en-US" sz="1100" dirty="0">
                <a:latin typeface="Arial"/>
                <a:ea typeface="Arial"/>
                <a:cs typeface="Arial"/>
                <a:sym typeface="Arial"/>
              </a:rPr>
              <a:t> </a:t>
            </a:r>
            <a:r>
              <a:rPr lang="en-US" sz="1100" dirty="0" err="1">
                <a:latin typeface="Arial"/>
                <a:ea typeface="Arial"/>
                <a:cs typeface="Arial"/>
                <a:sym typeface="Arial"/>
              </a:rPr>
              <a:t>vad</a:t>
            </a:r>
            <a:r>
              <a:rPr lang="en-US" sz="1100" dirty="0">
                <a:latin typeface="Arial"/>
                <a:ea typeface="Arial"/>
                <a:cs typeface="Arial"/>
                <a:sym typeface="Arial"/>
              </a:rPr>
              <a:t> </a:t>
            </a:r>
            <a:r>
              <a:rPr lang="en-US" sz="1100" dirty="0" err="1">
                <a:latin typeface="Arial"/>
                <a:ea typeface="Arial"/>
                <a:cs typeface="Arial"/>
                <a:sym typeface="Arial"/>
              </a:rPr>
              <a:t>eleverna</a:t>
            </a:r>
            <a:r>
              <a:rPr lang="en-US" sz="1100" dirty="0">
                <a:latin typeface="Arial"/>
                <a:ea typeface="Arial"/>
                <a:cs typeface="Arial"/>
                <a:sym typeface="Arial"/>
              </a:rPr>
              <a:t> </a:t>
            </a:r>
            <a:r>
              <a:rPr lang="en-US" sz="1100" dirty="0" err="1">
                <a:latin typeface="Arial"/>
                <a:ea typeface="Arial"/>
                <a:cs typeface="Arial"/>
                <a:sym typeface="Arial"/>
              </a:rPr>
              <a:t>har</a:t>
            </a:r>
            <a:r>
              <a:rPr lang="en-US" sz="1100" dirty="0">
                <a:latin typeface="Arial"/>
                <a:ea typeface="Arial"/>
                <a:cs typeface="Arial"/>
                <a:sym typeface="Arial"/>
              </a:rPr>
              <a:t> </a:t>
            </a:r>
            <a:r>
              <a:rPr lang="en-US" sz="1100" dirty="0" err="1">
                <a:latin typeface="Arial"/>
                <a:ea typeface="Arial"/>
                <a:cs typeface="Arial"/>
                <a:sym typeface="Arial"/>
              </a:rPr>
              <a:t>gått</a:t>
            </a:r>
            <a:r>
              <a:rPr lang="en-US" sz="1100" dirty="0">
                <a:latin typeface="Arial"/>
                <a:ea typeface="Arial"/>
                <a:cs typeface="Arial"/>
                <a:sym typeface="Arial"/>
              </a:rPr>
              <a:t> </a:t>
            </a:r>
            <a:r>
              <a:rPr lang="en-US" sz="1100" dirty="0" err="1">
                <a:latin typeface="Arial"/>
                <a:ea typeface="Arial"/>
                <a:cs typeface="Arial"/>
                <a:sym typeface="Arial"/>
              </a:rPr>
              <a:t>igenom</a:t>
            </a:r>
            <a:r>
              <a:rPr lang="en-US" sz="1100" dirty="0">
                <a:latin typeface="Arial"/>
                <a:ea typeface="Arial"/>
                <a:cs typeface="Arial"/>
                <a:sym typeface="Arial"/>
              </a:rPr>
              <a:t> </a:t>
            </a:r>
            <a:r>
              <a:rPr lang="en-US" sz="1100" dirty="0" err="1">
                <a:latin typeface="Arial"/>
                <a:ea typeface="Arial"/>
                <a:cs typeface="Arial"/>
                <a:sym typeface="Arial"/>
              </a:rPr>
              <a:t>och</a:t>
            </a:r>
            <a:r>
              <a:rPr lang="en-US" sz="1100" dirty="0">
                <a:latin typeface="Arial"/>
                <a:ea typeface="Arial"/>
                <a:cs typeface="Arial"/>
                <a:sym typeface="Arial"/>
              </a:rPr>
              <a:t> </a:t>
            </a:r>
            <a:r>
              <a:rPr lang="en-US" sz="1100" dirty="0" err="1">
                <a:latin typeface="Arial"/>
                <a:ea typeface="Arial"/>
                <a:cs typeface="Arial"/>
                <a:sym typeface="Arial"/>
              </a:rPr>
              <a:t>vad</a:t>
            </a:r>
            <a:r>
              <a:rPr lang="en-US" sz="1100" dirty="0">
                <a:latin typeface="Arial"/>
                <a:ea typeface="Arial"/>
                <a:cs typeface="Arial"/>
                <a:sym typeface="Arial"/>
              </a:rPr>
              <a:t> de </a:t>
            </a:r>
            <a:r>
              <a:rPr lang="en-US" sz="1100" dirty="0" err="1">
                <a:latin typeface="Arial"/>
                <a:ea typeface="Arial"/>
                <a:cs typeface="Arial"/>
                <a:sym typeface="Arial"/>
              </a:rPr>
              <a:t>har</a:t>
            </a:r>
            <a:r>
              <a:rPr lang="en-US" sz="1100" dirty="0">
                <a:latin typeface="Arial"/>
                <a:ea typeface="Arial"/>
                <a:cs typeface="Arial"/>
                <a:sym typeface="Arial"/>
              </a:rPr>
              <a:t> </a:t>
            </a:r>
            <a:r>
              <a:rPr lang="en-US" sz="1100" dirty="0" err="1">
                <a:latin typeface="Arial"/>
                <a:ea typeface="Arial"/>
                <a:cs typeface="Arial"/>
                <a:sym typeface="Arial"/>
              </a:rPr>
              <a:t>lärt</a:t>
            </a:r>
            <a:r>
              <a:rPr lang="en-US" sz="1100" dirty="0">
                <a:latin typeface="Arial"/>
                <a:ea typeface="Arial"/>
                <a:cs typeface="Arial"/>
                <a:sym typeface="Arial"/>
              </a:rPr>
              <a:t> sig</a:t>
            </a:r>
            <a:endParaRPr dirty="0"/>
          </a:p>
          <a:p>
            <a:pPr marL="285750" lvl="0" indent="-209550" algn="l" rtl="0">
              <a:spcBef>
                <a:spcPts val="1200"/>
              </a:spcBef>
              <a:spcAft>
                <a:spcPts val="0"/>
              </a:spcAft>
              <a:buClr>
                <a:schemeClr val="dk1"/>
              </a:buClr>
              <a:buSzPts val="1200"/>
              <a:buFont typeface="Arial"/>
              <a:buNone/>
            </a:pPr>
            <a:endParaRPr dirty="0"/>
          </a:p>
          <a:p>
            <a:pPr marL="285750" lvl="0" indent="-209550" algn="l" rtl="0">
              <a:spcBef>
                <a:spcPts val="0"/>
              </a:spcBef>
              <a:spcAft>
                <a:spcPts val="0"/>
              </a:spcAft>
              <a:buClr>
                <a:schemeClr val="dk1"/>
              </a:buClr>
              <a:buSzPts val="1200"/>
              <a:buFont typeface="Arial"/>
              <a:buNone/>
            </a:pPr>
            <a:endParaRPr dirty="0"/>
          </a:p>
          <a:p>
            <a:pPr marL="171450" marR="0" lvl="0" indent="-95250" algn="l" rtl="0">
              <a:lnSpc>
                <a:spcPct val="100000"/>
              </a:lnSpc>
              <a:spcBef>
                <a:spcPts val="0"/>
              </a:spcBef>
              <a:spcAft>
                <a:spcPts val="0"/>
              </a:spcAft>
              <a:buClr>
                <a:schemeClr val="dk1"/>
              </a:buClr>
              <a:buSzPts val="1200"/>
              <a:buFont typeface="Arial"/>
              <a:buNone/>
            </a:pPr>
            <a:endParaRPr dirty="0"/>
          </a:p>
        </p:txBody>
      </p:sp>
      <p:sp>
        <p:nvSpPr>
          <p:cNvPr id="185" name="Google Shape;185;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CSA har även ett digitalt nätverk för ungdomar i högstadiet och gymnasiet. </a:t>
            </a:r>
            <a:endParaRPr/>
          </a:p>
          <a:p>
            <a:pPr marL="0" lvl="0" indent="0" algn="l" rtl="0">
              <a:spcBef>
                <a:spcPts val="0"/>
              </a:spcBef>
              <a:spcAft>
                <a:spcPts val="0"/>
              </a:spcAft>
              <a:buNone/>
            </a:pPr>
            <a:r>
              <a:rPr lang="en-US"/>
              <a:t>Här kan ni lära er mer om cybersäkerhet, och även om programmering. </a:t>
            </a:r>
            <a:endParaRPr/>
          </a:p>
          <a:p>
            <a:pPr marL="0" lvl="0" indent="0" algn="l" rtl="0">
              <a:spcBef>
                <a:spcPts val="0"/>
              </a:spcBef>
              <a:spcAft>
                <a:spcPts val="0"/>
              </a:spcAft>
              <a:buNone/>
            </a:pPr>
            <a:endParaRPr/>
          </a:p>
          <a:p>
            <a:pPr marL="0" lvl="0" indent="0" algn="l" rtl="0">
              <a:spcBef>
                <a:spcPts val="0"/>
              </a:spcBef>
              <a:spcAft>
                <a:spcPts val="0"/>
              </a:spcAft>
              <a:buNone/>
            </a:pPr>
            <a:r>
              <a:rPr lang="en-US"/>
              <a:t>Nätverket är helt digitalt och är på plattformen Discord. </a:t>
            </a:r>
            <a:endParaRPr/>
          </a:p>
          <a:p>
            <a:pPr marL="0" lvl="0" indent="0" algn="l" rtl="0">
              <a:spcBef>
                <a:spcPts val="0"/>
              </a:spcBef>
              <a:spcAft>
                <a:spcPts val="0"/>
              </a:spcAft>
              <a:buNone/>
            </a:pPr>
            <a:r>
              <a:rPr lang="en-US"/>
              <a:t>Här erbjuder vi olika övningar och uppgifter i cybersäkerhet och programmering, föreläsningar från bland annat Spotify, studenter på universitetet kommer berätta hur det är att vara student och vad man kan studera om man är intresserad av dessa ämnen och mycket mer!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Läs mer och anmäl er på www.cybersecurityacademy.se/fritiden/community </a:t>
            </a:r>
            <a:br>
              <a:rPr lang="en-US"/>
            </a:br>
            <a:r>
              <a:rPr lang="en-US" u="sng">
                <a:solidFill>
                  <a:schemeClr val="hlink"/>
                </a:solidFill>
                <a:hlinkClick r:id="rId3"/>
              </a:rPr>
              <a:t>Community - Cyber Security Academy</a:t>
            </a:r>
            <a:endParaRPr/>
          </a:p>
          <a:p>
            <a:pPr marL="0" lvl="0" indent="0" algn="l" rtl="0">
              <a:spcBef>
                <a:spcPts val="0"/>
              </a:spcBef>
              <a:spcAft>
                <a:spcPts val="0"/>
              </a:spcAft>
              <a:buNone/>
            </a:pPr>
            <a:endParaRPr/>
          </a:p>
        </p:txBody>
      </p:sp>
      <p:sp>
        <p:nvSpPr>
          <p:cNvPr id="195" name="Google Shape;19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ea63968492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2ea63968492_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dirty="0" err="1">
                <a:latin typeface="Arial"/>
                <a:ea typeface="Arial"/>
                <a:cs typeface="Arial"/>
                <a:sym typeface="Arial"/>
              </a:rPr>
              <a:t>Gå</a:t>
            </a:r>
            <a:r>
              <a:rPr lang="en-US" sz="1100" b="1" dirty="0">
                <a:latin typeface="Arial"/>
                <a:ea typeface="Arial"/>
                <a:cs typeface="Arial"/>
                <a:sym typeface="Arial"/>
              </a:rPr>
              <a:t> </a:t>
            </a:r>
            <a:r>
              <a:rPr lang="en-US" sz="1100" b="1" dirty="0" err="1">
                <a:latin typeface="Arial"/>
                <a:ea typeface="Arial"/>
                <a:cs typeface="Arial"/>
                <a:sym typeface="Arial"/>
              </a:rPr>
              <a:t>igenom</a:t>
            </a:r>
            <a:r>
              <a:rPr lang="en-US" sz="1100" b="1" dirty="0">
                <a:latin typeface="Arial"/>
                <a:ea typeface="Arial"/>
                <a:cs typeface="Arial"/>
                <a:sym typeface="Arial"/>
              </a:rPr>
              <a:t> </a:t>
            </a:r>
            <a:r>
              <a:rPr lang="en-US" sz="1100" b="1" dirty="0" err="1">
                <a:latin typeface="Arial"/>
                <a:ea typeface="Arial"/>
                <a:cs typeface="Arial"/>
                <a:sym typeface="Arial"/>
              </a:rPr>
              <a:t>vad</a:t>
            </a:r>
            <a:r>
              <a:rPr lang="en-US" sz="1100" b="1" dirty="0">
                <a:latin typeface="Arial"/>
                <a:ea typeface="Arial"/>
                <a:cs typeface="Arial"/>
                <a:sym typeface="Arial"/>
              </a:rPr>
              <a:t> </a:t>
            </a:r>
            <a:r>
              <a:rPr lang="en-US" sz="1100" b="1" dirty="0" err="1">
                <a:latin typeface="Arial"/>
                <a:ea typeface="Arial"/>
                <a:cs typeface="Arial"/>
                <a:sym typeface="Arial"/>
              </a:rPr>
              <a:t>eleverna</a:t>
            </a:r>
            <a:r>
              <a:rPr lang="en-US" sz="1100" b="1" dirty="0">
                <a:latin typeface="Arial"/>
                <a:ea typeface="Arial"/>
                <a:cs typeface="Arial"/>
                <a:sym typeface="Arial"/>
              </a:rPr>
              <a:t> </a:t>
            </a:r>
            <a:r>
              <a:rPr lang="en-US" sz="1100" b="1" dirty="0" err="1">
                <a:latin typeface="Arial"/>
                <a:ea typeface="Arial"/>
                <a:cs typeface="Arial"/>
                <a:sym typeface="Arial"/>
              </a:rPr>
              <a:t>kommer</a:t>
            </a:r>
            <a:r>
              <a:rPr lang="en-US" sz="1100" b="1" dirty="0">
                <a:latin typeface="Arial"/>
                <a:ea typeface="Arial"/>
                <a:cs typeface="Arial"/>
                <a:sym typeface="Arial"/>
              </a:rPr>
              <a:t> </a:t>
            </a:r>
            <a:r>
              <a:rPr lang="en-US" sz="1100" b="1" dirty="0" err="1">
                <a:latin typeface="Arial"/>
                <a:ea typeface="Arial"/>
                <a:cs typeface="Arial"/>
                <a:sym typeface="Arial"/>
              </a:rPr>
              <a:t>att</a:t>
            </a:r>
            <a:r>
              <a:rPr lang="en-US" sz="1100" b="1" dirty="0">
                <a:latin typeface="Arial"/>
                <a:ea typeface="Arial"/>
                <a:cs typeface="Arial"/>
                <a:sym typeface="Arial"/>
              </a:rPr>
              <a:t> </a:t>
            </a:r>
            <a:r>
              <a:rPr lang="en-US" sz="1100" b="1" dirty="0" err="1">
                <a:latin typeface="Arial"/>
                <a:ea typeface="Arial"/>
                <a:cs typeface="Arial"/>
                <a:sym typeface="Arial"/>
              </a:rPr>
              <a:t>få</a:t>
            </a:r>
            <a:r>
              <a:rPr lang="en-US" sz="1100" b="1" dirty="0">
                <a:latin typeface="Arial"/>
                <a:ea typeface="Arial"/>
                <a:cs typeface="Arial"/>
                <a:sym typeface="Arial"/>
              </a:rPr>
              <a:t> </a:t>
            </a:r>
            <a:r>
              <a:rPr lang="en-US" sz="1100" b="1" dirty="0" err="1">
                <a:latin typeface="Arial"/>
                <a:ea typeface="Arial"/>
                <a:cs typeface="Arial"/>
                <a:sym typeface="Arial"/>
              </a:rPr>
              <a:t>lära</a:t>
            </a:r>
            <a:r>
              <a:rPr lang="en-US" sz="1100" b="1" dirty="0">
                <a:latin typeface="Arial"/>
                <a:ea typeface="Arial"/>
                <a:cs typeface="Arial"/>
                <a:sym typeface="Arial"/>
              </a:rPr>
              <a:t> sig </a:t>
            </a:r>
            <a:r>
              <a:rPr lang="en-US" sz="1100" b="1" dirty="0" err="1">
                <a:latin typeface="Arial"/>
                <a:ea typeface="Arial"/>
                <a:cs typeface="Arial"/>
                <a:sym typeface="Arial"/>
              </a:rPr>
              <a:t>idag</a:t>
            </a:r>
            <a:r>
              <a:rPr lang="en-US" sz="1100" b="1" dirty="0">
                <a:latin typeface="Arial"/>
                <a:ea typeface="Arial"/>
                <a:cs typeface="Arial"/>
                <a:sym typeface="Arial"/>
              </a:rPr>
              <a:t> </a:t>
            </a:r>
            <a:r>
              <a:rPr lang="en-US" sz="1100" b="1" dirty="0" err="1">
                <a:latin typeface="Arial"/>
                <a:ea typeface="Arial"/>
                <a:cs typeface="Arial"/>
                <a:sym typeface="Arial"/>
              </a:rPr>
              <a:t>och</a:t>
            </a:r>
            <a:r>
              <a:rPr lang="en-US" sz="1100" b="1" dirty="0">
                <a:latin typeface="Arial"/>
                <a:ea typeface="Arial"/>
                <a:cs typeface="Arial"/>
                <a:sym typeface="Arial"/>
              </a:rPr>
              <a:t> </a:t>
            </a:r>
            <a:r>
              <a:rPr lang="en-US" sz="1100" b="1" dirty="0" err="1">
                <a:latin typeface="Arial"/>
                <a:ea typeface="Arial"/>
                <a:cs typeface="Arial"/>
                <a:sym typeface="Arial"/>
              </a:rPr>
              <a:t>hur</a:t>
            </a:r>
            <a:r>
              <a:rPr lang="en-US" sz="1100" b="1" dirty="0">
                <a:latin typeface="Arial"/>
                <a:ea typeface="Arial"/>
                <a:cs typeface="Arial"/>
                <a:sym typeface="Arial"/>
              </a:rPr>
              <a:t> </a:t>
            </a:r>
            <a:r>
              <a:rPr lang="en-US" sz="1100" b="1" dirty="0" err="1">
                <a:latin typeface="Arial"/>
                <a:ea typeface="Arial"/>
                <a:cs typeface="Arial"/>
                <a:sym typeface="Arial"/>
              </a:rPr>
              <a:t>upplägget</a:t>
            </a:r>
            <a:r>
              <a:rPr lang="en-US" sz="1100" b="1" dirty="0">
                <a:latin typeface="Arial"/>
                <a:ea typeface="Arial"/>
                <a:cs typeface="Arial"/>
                <a:sym typeface="Arial"/>
              </a:rPr>
              <a:t> ser </a:t>
            </a:r>
            <a:r>
              <a:rPr lang="en-US" sz="1100" b="1" dirty="0" err="1">
                <a:latin typeface="Arial"/>
                <a:ea typeface="Arial"/>
                <a:cs typeface="Arial"/>
                <a:sym typeface="Arial"/>
              </a:rPr>
              <a:t>ut</a:t>
            </a:r>
            <a:endParaRPr sz="1100" b="1"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dirty="0">
                <a:latin typeface="Arial"/>
                <a:ea typeface="Arial"/>
                <a:cs typeface="Arial"/>
                <a:sym typeface="Arial"/>
              </a:rPr>
              <a:t>Dagens </a:t>
            </a:r>
            <a:r>
              <a:rPr lang="en-US" sz="1100" dirty="0" err="1">
                <a:latin typeface="Arial"/>
                <a:ea typeface="Arial"/>
                <a:cs typeface="Arial"/>
                <a:sym typeface="Arial"/>
              </a:rPr>
              <a:t>lektion</a:t>
            </a:r>
            <a:r>
              <a:rPr lang="en-US" sz="1100" dirty="0">
                <a:latin typeface="Arial"/>
                <a:ea typeface="Arial"/>
                <a:cs typeface="Arial"/>
                <a:sym typeface="Arial"/>
              </a:rPr>
              <a:t> </a:t>
            </a:r>
            <a:r>
              <a:rPr lang="en-US" sz="1100" dirty="0" err="1">
                <a:latin typeface="Arial"/>
                <a:ea typeface="Arial"/>
                <a:cs typeface="Arial"/>
                <a:sym typeface="Arial"/>
              </a:rPr>
              <a:t>kommer</a:t>
            </a:r>
            <a:r>
              <a:rPr lang="en-US" sz="1100" dirty="0">
                <a:latin typeface="Arial"/>
                <a:ea typeface="Arial"/>
                <a:cs typeface="Arial"/>
                <a:sym typeface="Arial"/>
              </a:rPr>
              <a:t> </a:t>
            </a:r>
            <a:r>
              <a:rPr lang="en-US" sz="1100" dirty="0" err="1">
                <a:latin typeface="Arial"/>
                <a:ea typeface="Arial"/>
                <a:cs typeface="Arial"/>
                <a:sym typeface="Arial"/>
              </a:rPr>
              <a:t>att</a:t>
            </a:r>
            <a:r>
              <a:rPr lang="en-US" sz="1100" dirty="0">
                <a:latin typeface="Arial"/>
                <a:ea typeface="Arial"/>
                <a:cs typeface="Arial"/>
                <a:sym typeface="Arial"/>
              </a:rPr>
              <a:t> </a:t>
            </a:r>
            <a:r>
              <a:rPr lang="en-US" sz="1100" dirty="0" err="1">
                <a:latin typeface="Arial"/>
                <a:ea typeface="Arial"/>
                <a:cs typeface="Arial"/>
                <a:sym typeface="Arial"/>
              </a:rPr>
              <a:t>handla</a:t>
            </a:r>
            <a:r>
              <a:rPr lang="en-US" sz="1100" dirty="0">
                <a:latin typeface="Arial"/>
                <a:ea typeface="Arial"/>
                <a:cs typeface="Arial"/>
                <a:sym typeface="Arial"/>
              </a:rPr>
              <a:t> om …</a:t>
            </a:r>
          </a:p>
          <a:p>
            <a:pPr marL="457200" lvl="0" indent="-298450" algn="l" rtl="0">
              <a:lnSpc>
                <a:spcPct val="115000"/>
              </a:lnSpc>
              <a:spcBef>
                <a:spcPts val="0"/>
              </a:spcBef>
              <a:spcAft>
                <a:spcPts val="0"/>
              </a:spcAft>
              <a:buClr>
                <a:schemeClr val="dk1"/>
              </a:buClr>
              <a:buSzPts val="1100"/>
              <a:buChar char="●"/>
            </a:pPr>
            <a:endParaRPr lang="en-US" sz="1100" dirty="0">
              <a:latin typeface="Arial"/>
              <a:cs typeface="Arial"/>
              <a:sym typeface="Arial"/>
            </a:endParaRPr>
          </a:p>
          <a:p>
            <a:pPr marL="457200" lvl="0" indent="-298450" algn="l" rtl="0">
              <a:lnSpc>
                <a:spcPct val="115000"/>
              </a:lnSpc>
              <a:spcBef>
                <a:spcPts val="0"/>
              </a:spcBef>
              <a:spcAft>
                <a:spcPts val="0"/>
              </a:spcAft>
              <a:buClr>
                <a:schemeClr val="dk1"/>
              </a:buClr>
              <a:buSzPts val="1100"/>
              <a:buChar char="●"/>
            </a:pPr>
            <a:endParaRPr dirty="0"/>
          </a:p>
          <a:p>
            <a:pPr marL="0" lvl="0" indent="0" algn="l" rtl="0">
              <a:spcBef>
                <a:spcPts val="0"/>
              </a:spcBef>
              <a:spcAft>
                <a:spcPts val="0"/>
              </a:spcAft>
              <a:buNone/>
            </a:pPr>
            <a:endParaRPr dirty="0"/>
          </a:p>
        </p:txBody>
      </p:sp>
      <p:sp>
        <p:nvSpPr>
          <p:cNvPr id="116" name="Google Shape;116;g2ea63968492_3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28" name="Google Shape;12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f0d21a364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2f0d21a364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SE" sz="1200" b="1" i="0" u="none" strike="noStrike" cap="none" dirty="0">
                <a:solidFill>
                  <a:schemeClr val="dk1"/>
                </a:solidFill>
                <a:effectLst/>
                <a:latin typeface="Calibri"/>
                <a:ea typeface="Calibri"/>
                <a:cs typeface="Calibri"/>
                <a:sym typeface="Calibri"/>
              </a:rPr>
              <a:t>Den digitala vardagen </a:t>
            </a:r>
            <a:r>
              <a:rPr lang="sv-SE" sz="1200" b="1" i="0" u="none" strike="noStrike" cap="none" dirty="0">
                <a:solidFill>
                  <a:schemeClr val="dk1"/>
                </a:solidFill>
                <a:effectLst/>
                <a:latin typeface="Calibri"/>
                <a:ea typeface="Calibri"/>
                <a:cs typeface="Calibri"/>
                <a:sym typeface="Calibri"/>
              </a:rPr>
              <a:t>- </a:t>
            </a:r>
            <a:r>
              <a:rPr lang="en-SE" sz="1200" b="1" i="0" u="none" strike="noStrike" cap="none" dirty="0">
                <a:solidFill>
                  <a:schemeClr val="dk1"/>
                </a:solidFill>
                <a:effectLst/>
                <a:latin typeface="Calibri"/>
                <a:ea typeface="Calibri"/>
                <a:cs typeface="Calibri"/>
                <a:sym typeface="Calibri"/>
              </a:rPr>
              <a:t>en nyckelfråga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Vi ska kolla på ett filmklipp som kan introducera oss till ämnet.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SE"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SE" sz="1200" b="0" i="0" u="none" strike="noStrike" cap="none" dirty="0">
                <a:solidFill>
                  <a:schemeClr val="dk1"/>
                </a:solidFill>
                <a:effectLst/>
                <a:latin typeface="Calibri"/>
                <a:ea typeface="Calibri"/>
                <a:cs typeface="Calibri"/>
                <a:sym typeface="Calibri"/>
              </a:rPr>
              <a:t>Börja med att visa första delen 00:00-00:32 PAUSA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SE" sz="1200" b="0" i="0" u="none" strike="noStrike" cap="none" dirty="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1" i="0" u="none" strike="noStrike" cap="none" dirty="0">
                <a:solidFill>
                  <a:schemeClr val="dk1"/>
                </a:solidFill>
                <a:effectLst/>
                <a:latin typeface="Calibri"/>
                <a:ea typeface="Calibri"/>
                <a:cs typeface="Calibri"/>
                <a:sym typeface="Calibri"/>
              </a:rPr>
              <a:t>Återkoppla till det som visades, frågeställning:</a:t>
            </a:r>
            <a:r>
              <a:rPr lang="en-SE" sz="1200" b="0" i="0" u="none" strike="noStrike" cap="none" dirty="0">
                <a:solidFill>
                  <a:schemeClr val="dk1"/>
                </a:solidFill>
                <a:effectLst/>
                <a:latin typeface="Calibri"/>
                <a:ea typeface="Calibri"/>
                <a:cs typeface="Calibri"/>
                <a:sym typeface="Calibri"/>
              </a:rPr>
              <a:t> alla lever en stor del av vardagen online, vi har ett vanligt digitalt liv (sociala medier, gaming, osv).  </a:t>
            </a:r>
            <a:endParaRPr lang="en-SE" sz="1400" b="0" i="0" u="none" strike="noStrike" cap="none" dirty="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1" i="0" u="none" strike="noStrike" cap="none" dirty="0">
                <a:solidFill>
                  <a:schemeClr val="dk1"/>
                </a:solidFill>
                <a:effectLst/>
                <a:latin typeface="Calibri"/>
                <a:ea typeface="Calibri"/>
                <a:cs typeface="Calibri"/>
                <a:sym typeface="Calibri"/>
              </a:rPr>
              <a:t>Öppen fråga:</a:t>
            </a:r>
            <a:r>
              <a:rPr lang="en-SE" sz="1200" b="0" i="0" u="none" strike="noStrike" cap="none" dirty="0">
                <a:solidFill>
                  <a:schemeClr val="dk1"/>
                </a:solidFill>
                <a:effectLst/>
                <a:latin typeface="Calibri"/>
                <a:ea typeface="Calibri"/>
                <a:cs typeface="Calibri"/>
                <a:sym typeface="Calibri"/>
              </a:rPr>
              <a:t> Hur många av er använder appar som TikTok, Roblox, Instagram eller chattar med vänner online varje dag?</a:t>
            </a:r>
            <a:endParaRPr lang="en-SE" sz="1400" b="0" i="0" u="none" strike="noStrike" cap="none" dirty="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1" i="0" u="none" strike="noStrike" cap="none" dirty="0">
                <a:solidFill>
                  <a:schemeClr val="dk1"/>
                </a:solidFill>
                <a:effectLst/>
                <a:latin typeface="Calibri"/>
                <a:ea typeface="Calibri"/>
                <a:cs typeface="Calibri"/>
                <a:sym typeface="Calibri"/>
              </a:rPr>
              <a:t>Huvudbudskap</a:t>
            </a:r>
            <a:r>
              <a:rPr lang="en-SE" sz="1200" b="0" i="0" u="none" strike="noStrike" cap="none" dirty="0">
                <a:solidFill>
                  <a:schemeClr val="dk1"/>
                </a:solidFill>
                <a:effectLst/>
                <a:latin typeface="Calibri"/>
                <a:ea typeface="Calibri"/>
                <a:cs typeface="Calibri"/>
                <a:sym typeface="Calibri"/>
              </a:rPr>
              <a:t>: </a:t>
            </a:r>
            <a:r>
              <a:rPr lang="en-SE" sz="1200" b="0" i="1" u="none" strike="noStrike" cap="none" dirty="0">
                <a:solidFill>
                  <a:schemeClr val="dk1"/>
                </a:solidFill>
                <a:effectLst/>
                <a:latin typeface="Calibri"/>
                <a:ea typeface="Calibri"/>
                <a:cs typeface="Calibri"/>
                <a:sym typeface="Calibri"/>
              </a:rPr>
              <a:t>Hur skyddar du det som är ditt när halva livet är digitalt?</a:t>
            </a:r>
            <a:r>
              <a:rPr lang="en-SE" sz="1200" b="0" i="0" u="none" strike="noStrike" cap="none" dirty="0">
                <a:solidFill>
                  <a:schemeClr val="dk1"/>
                </a:solidFill>
                <a:effectLst/>
                <a:latin typeface="Calibri"/>
                <a:ea typeface="Calibri"/>
                <a:cs typeface="Calibri"/>
                <a:sym typeface="Calibri"/>
              </a:rPr>
              <a:t> Små val kan få stora konsekvenser, idag ska vi lära oss att bli "datasuperhjältar"/säkra online. </a:t>
            </a:r>
            <a:endParaRPr lang="en-SE" sz="1400" b="0" i="0" u="none" strike="noStrike" cap="none" dirty="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SE" sz="14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SE" sz="1200" b="1" i="0" u="none" strike="noStrike" cap="none" dirty="0">
                <a:solidFill>
                  <a:schemeClr val="dk1"/>
                </a:solidFill>
                <a:effectLst/>
                <a:latin typeface="Calibri"/>
                <a:ea typeface="Calibri"/>
                <a:cs typeface="Calibri"/>
                <a:sym typeface="Calibri"/>
              </a:rPr>
              <a:t>Resterande film </a:t>
            </a:r>
            <a:r>
              <a:rPr lang="en-SE" sz="1200" b="0" i="0" u="none" strike="noStrike" cap="none" dirty="0">
                <a:solidFill>
                  <a:schemeClr val="dk1"/>
                </a:solidFill>
                <a:effectLst/>
                <a:latin typeface="Calibri"/>
                <a:ea typeface="Calibri"/>
                <a:cs typeface="Calibri"/>
                <a:sym typeface="Calibri"/>
              </a:rPr>
              <a:t>(00:32-02:25).</a:t>
            </a:r>
            <a:endParaRPr lang="en-SE" sz="14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SE" sz="1200" b="1" i="0" u="none" strike="noStrike" cap="none" dirty="0">
                <a:solidFill>
                  <a:schemeClr val="dk1"/>
                </a:solidFill>
                <a:effectLst/>
                <a:latin typeface="Calibri"/>
                <a:ea typeface="Calibri"/>
                <a:cs typeface="Calibri"/>
                <a:sym typeface="Calibri"/>
              </a:rPr>
              <a:t>"När något går fel":</a:t>
            </a:r>
            <a:r>
              <a:rPr lang="en-SE" sz="1200" b="0" i="0" u="none" strike="noStrike" cap="none" dirty="0">
                <a:solidFill>
                  <a:schemeClr val="dk1"/>
                </a:solidFill>
                <a:effectLst/>
                <a:latin typeface="Calibri"/>
                <a:ea typeface="Calibri"/>
                <a:cs typeface="Calibri"/>
                <a:sym typeface="Calibri"/>
              </a:rPr>
              <a:t> Efter kan man repetera</a:t>
            </a:r>
            <a:endParaRPr lang="en-SE" sz="1400" b="0" i="0" u="none" strike="noStrike" cap="none" dirty="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 Det finns massa olika sätt som problem som kan uppstå:</a:t>
            </a:r>
            <a:endParaRPr lang="en-SE" sz="1400" b="0" i="0" u="none" strike="noStrike" cap="none" dirty="0">
              <a:solidFill>
                <a:schemeClr val="dk1"/>
              </a:solidFill>
              <a:effectLst/>
              <a:latin typeface="Calibri"/>
              <a:ea typeface="Calibri"/>
              <a:cs typeface="Calibri"/>
              <a:sym typeface="Calibri"/>
            </a:endParaRP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Ett för simpelt lösenord leder till kapat konto</a:t>
            </a:r>
            <a:endParaRPr lang="en-SE" sz="1400" b="0" i="0" u="none" strike="noStrike" cap="none" dirty="0">
              <a:solidFill>
                <a:schemeClr val="dk1"/>
              </a:solidFill>
              <a:effectLst/>
              <a:latin typeface="Calibri"/>
              <a:ea typeface="Calibri"/>
              <a:cs typeface="Calibri"/>
              <a:sym typeface="Calibri"/>
            </a:endParaRP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En blufflänk som snor din identitet </a:t>
            </a:r>
            <a:endParaRPr lang="en-SE" sz="1400" b="0" i="0" u="none" strike="noStrike" cap="none" dirty="0">
              <a:solidFill>
                <a:schemeClr val="dk1"/>
              </a:solidFill>
              <a:effectLst/>
              <a:latin typeface="Calibri"/>
              <a:ea typeface="Calibri"/>
              <a:cs typeface="Calibri"/>
              <a:sym typeface="Calibri"/>
            </a:endParaRP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Delning av lösenord som leder till att någon skriver elaka saker i ditt namn</a:t>
            </a:r>
            <a:endParaRPr lang="en-SE" sz="14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SE"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146" name="Google Shape;146;g2f0d21a364b_0_0: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g2f0d21a364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SE" sz="1200" b="0" i="0" u="none" strike="noStrike" cap="none" dirty="0">
                <a:solidFill>
                  <a:schemeClr val="dk1"/>
                </a:solidFill>
                <a:effectLst/>
                <a:latin typeface="Calibri"/>
                <a:ea typeface="Calibri"/>
                <a:cs typeface="Calibri"/>
                <a:sym typeface="Calibri"/>
              </a:rPr>
              <a:t>Det är lätt att tänka att "</a:t>
            </a:r>
            <a:r>
              <a:rPr lang="en-SE" sz="1200" b="0" i="1" u="none" strike="noStrike" cap="none" dirty="0">
                <a:solidFill>
                  <a:schemeClr val="dk1"/>
                </a:solidFill>
                <a:effectLst/>
                <a:latin typeface="Calibri"/>
                <a:ea typeface="Calibri"/>
                <a:cs typeface="Calibri"/>
                <a:sym typeface="Calibri"/>
              </a:rPr>
              <a:t>det händer inte mig"</a:t>
            </a:r>
            <a:r>
              <a:rPr lang="en-SE" sz="1200" b="0" i="0" u="none" strike="noStrike" cap="none" dirty="0">
                <a:solidFill>
                  <a:schemeClr val="dk1"/>
                </a:solidFill>
                <a:effectLst/>
                <a:latin typeface="Calibri"/>
                <a:ea typeface="Calibri"/>
                <a:cs typeface="Calibri"/>
                <a:sym typeface="Calibri"/>
              </a:rPr>
              <a:t> och att många gör så, men 1 av 3 ungdomar har fått sitt robloxkonto hackat (lälla, lilla aktuellt)</a:t>
            </a: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endParaRPr lang="en-SE" sz="1200" b="0" i="0" u="none" strike="noStrike" cap="none" dirty="0">
              <a:solidFill>
                <a:schemeClr val="dk1"/>
              </a:solidFill>
              <a:effectLst/>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sz="1100" i="1" dirty="0">
              <a:latin typeface="Arial"/>
              <a:ea typeface="Arial"/>
              <a:cs typeface="Arial"/>
              <a:sym typeface="Arial"/>
            </a:endParaRPr>
          </a:p>
        </p:txBody>
      </p:sp>
      <p:sp>
        <p:nvSpPr>
          <p:cNvPr id="134" name="Google Shape;13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a:extLst>
            <a:ext uri="{FF2B5EF4-FFF2-40B4-BE49-F238E27FC236}">
              <a16:creationId xmlns:a16="http://schemas.microsoft.com/office/drawing/2014/main" id="{A97D88D1-12E0-D8D3-9C0D-2634C193096D}"/>
            </a:ext>
          </a:extLst>
        </p:cNvPr>
        <p:cNvGrpSpPr/>
        <p:nvPr/>
      </p:nvGrpSpPr>
      <p:grpSpPr>
        <a:xfrm>
          <a:off x="0" y="0"/>
          <a:ext cx="0" cy="0"/>
          <a:chOff x="0" y="0"/>
          <a:chExt cx="0" cy="0"/>
        </a:xfrm>
      </p:grpSpPr>
      <p:sp>
        <p:nvSpPr>
          <p:cNvPr id="183" name="Google Shape;183;p28:notes">
            <a:extLst>
              <a:ext uri="{FF2B5EF4-FFF2-40B4-BE49-F238E27FC236}">
                <a16:creationId xmlns:a16="http://schemas.microsoft.com/office/drawing/2014/main" id="{A00E3434-1D8F-914E-1BEE-42AB092FA18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28:notes">
            <a:extLst>
              <a:ext uri="{FF2B5EF4-FFF2-40B4-BE49-F238E27FC236}">
                <a16:creationId xmlns:a16="http://schemas.microsoft.com/office/drawing/2014/main" id="{5A737777-2D46-741C-0DD4-14A9917E20C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85750" lvl="0" indent="-209550" algn="l" rtl="0">
              <a:spcBef>
                <a:spcPts val="1200"/>
              </a:spcBef>
              <a:spcAft>
                <a:spcPts val="0"/>
              </a:spcAft>
              <a:buClr>
                <a:schemeClr val="dk1"/>
              </a:buClr>
              <a:buSzPts val="1200"/>
              <a:buFont typeface="Arial"/>
              <a:buNone/>
            </a:pPr>
            <a:r>
              <a:rPr lang="sv-SE" dirty="0"/>
              <a:t>För att skydda oss så finns det flera verktyg vi kan ta till för att rusta oss digitalt</a:t>
            </a:r>
            <a:endParaRPr dirty="0"/>
          </a:p>
          <a:p>
            <a:pPr marL="171450" marR="0" lvl="0" indent="-95250" algn="l" rtl="0">
              <a:lnSpc>
                <a:spcPct val="100000"/>
              </a:lnSpc>
              <a:spcBef>
                <a:spcPts val="0"/>
              </a:spcBef>
              <a:spcAft>
                <a:spcPts val="0"/>
              </a:spcAft>
              <a:buClr>
                <a:schemeClr val="dk1"/>
              </a:buClr>
              <a:buSzPts val="1200"/>
              <a:buFont typeface="Arial"/>
              <a:buNone/>
            </a:pPr>
            <a:endParaRPr dirty="0"/>
          </a:p>
        </p:txBody>
      </p:sp>
      <p:sp>
        <p:nvSpPr>
          <p:cNvPr id="185" name="Google Shape;185;p28:notes">
            <a:extLst>
              <a:ext uri="{FF2B5EF4-FFF2-40B4-BE49-F238E27FC236}">
                <a16:creationId xmlns:a16="http://schemas.microsoft.com/office/drawing/2014/main" id="{8089E4AE-D942-A58F-B42C-748F1A202D5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768175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d47fe0b5cf_1_4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2d47fe0b5cf_1_4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SE" sz="1200" b="1" i="0" u="none" strike="noStrike" cap="none" dirty="0">
                <a:solidFill>
                  <a:schemeClr val="dk1"/>
                </a:solidFill>
                <a:effectLst/>
                <a:latin typeface="Calibri"/>
                <a:ea typeface="Calibri"/>
                <a:cs typeface="Calibri"/>
                <a:sym typeface="Calibri"/>
              </a:rPr>
              <a:t>Starka lösenord 1</a:t>
            </a:r>
          </a:p>
          <a:p>
            <a:pPr marL="0" lvl="0" indent="0" algn="l" rtl="0">
              <a:spcBef>
                <a:spcPts val="0"/>
              </a:spcBef>
              <a:spcAft>
                <a:spcPts val="0"/>
              </a:spcAft>
              <a:buNone/>
            </a:pPr>
            <a:r>
              <a:rPr lang="en-SE" sz="1200" b="1" i="0" u="none" strike="noStrike" cap="none" dirty="0">
                <a:solidFill>
                  <a:schemeClr val="dk1"/>
                </a:solidFill>
                <a:effectLst/>
                <a:latin typeface="Calibri"/>
                <a:ea typeface="Calibri"/>
                <a:cs typeface="Calibri"/>
                <a:sym typeface="Calibri"/>
              </a:rPr>
              <a:t>Handuppräkning: </a:t>
            </a:r>
            <a:r>
              <a:rPr lang="en-SE" sz="1200" b="0" i="0" u="none" strike="noStrike" cap="none" dirty="0">
                <a:solidFill>
                  <a:schemeClr val="dk1"/>
                </a:solidFill>
                <a:effectLst/>
                <a:latin typeface="Calibri"/>
                <a:ea typeface="Calibri"/>
                <a:cs typeface="Calibri"/>
                <a:sym typeface="Calibri"/>
              </a:rPr>
              <a:t>Vet de vad ett lösenord är? </a:t>
            </a:r>
          </a:p>
          <a:p>
            <a:pPr marL="0" lvl="0" indent="0" algn="l" rtl="0">
              <a:spcBef>
                <a:spcPts val="0"/>
              </a:spcBef>
              <a:spcAft>
                <a:spcPts val="0"/>
              </a:spcAft>
              <a:buNone/>
            </a:pPr>
            <a:endParaRPr lang="en-SE"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SE" sz="1200" b="1" i="0" u="none" strike="noStrike" cap="none" dirty="0">
                <a:solidFill>
                  <a:schemeClr val="dk1"/>
                </a:solidFill>
                <a:effectLst/>
                <a:latin typeface="Calibri"/>
                <a:ea typeface="Calibri"/>
                <a:cs typeface="Calibri"/>
                <a:sym typeface="Calibri"/>
              </a:rPr>
              <a:t>Huvudpunkter om lösenord: </a:t>
            </a:r>
          </a:p>
          <a:p>
            <a:pPr marL="171450" lvl="0" indent="-171450" algn="l" rtl="0">
              <a:spcBef>
                <a:spcPts val="0"/>
              </a:spcBef>
              <a:spcAft>
                <a:spcPts val="0"/>
              </a:spcAft>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Lösenord är som lås som bara du har nyckeln</a:t>
            </a:r>
          </a:p>
          <a:p>
            <a:pPr marL="171450" lvl="0" indent="-171450" algn="l" rtl="0">
              <a:spcBef>
                <a:spcPts val="0"/>
              </a:spcBef>
              <a:spcAft>
                <a:spcPts val="0"/>
              </a:spcAft>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De skyddar allt de gör online genom att låsa in det. </a:t>
            </a:r>
          </a:p>
          <a:p>
            <a:pPr marL="171450" lvl="0" indent="-171450" algn="l" rtl="0">
              <a:spcBef>
                <a:spcPts val="0"/>
              </a:spcBef>
              <a:spcAft>
                <a:spcPts val="0"/>
              </a:spcAft>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Exempelvis Tick-Tock. De har alla konton och videos som läggs upp på servrar hos sig. Men de har blivit "krypterade” (kan kallas hash). Man gjort all data hemlig med matematiska algoritmer så länge man inte har lösenordet. Om någon får tag på lösenordet kan de därför radera eller ta över konton och göra saker </a:t>
            </a:r>
            <a:r>
              <a:rPr lang="en-GB" sz="1200" b="0" i="0" u="none" strike="noStrike" cap="none" dirty="0">
                <a:solidFill>
                  <a:schemeClr val="dk1"/>
                </a:solidFill>
                <a:effectLst/>
                <a:latin typeface="Calibri"/>
                <a:ea typeface="Calibri"/>
                <a:cs typeface="Calibri"/>
                <a:sym typeface="Calibri"/>
              </a:rPr>
              <a:t>I</a:t>
            </a:r>
            <a:r>
              <a:rPr lang="en-SE" sz="1200" b="0" i="0" u="none" strike="noStrike" cap="none" dirty="0">
                <a:solidFill>
                  <a:schemeClr val="dk1"/>
                </a:solidFill>
                <a:effectLst/>
                <a:latin typeface="Calibri"/>
                <a:ea typeface="Calibri"/>
                <a:cs typeface="Calibri"/>
                <a:sym typeface="Calibri"/>
              </a:rPr>
              <a:t> ditt namn. </a:t>
            </a:r>
          </a:p>
          <a:p>
            <a:pPr marL="0" lvl="0" indent="0" algn="l" rtl="0">
              <a:spcBef>
                <a:spcPts val="0"/>
              </a:spcBef>
              <a:spcAft>
                <a:spcPts val="0"/>
              </a:spcAft>
              <a:buNone/>
            </a:pPr>
            <a:endParaRPr lang="en-SE"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SE" sz="1200" b="1" i="0" u="none" strike="noStrike" cap="none" dirty="0">
                <a:solidFill>
                  <a:schemeClr val="dk1"/>
                </a:solidFill>
                <a:effectLst/>
                <a:latin typeface="Calibri"/>
                <a:ea typeface="Calibri"/>
                <a:cs typeface="Calibri"/>
                <a:sym typeface="Calibri"/>
              </a:rPr>
              <a:t>Ställ frågan om de finns något de brukar tänka på för att göra ett "starkt" lösenord.  </a:t>
            </a:r>
            <a:r>
              <a:rPr lang="en-SE" b="1" dirty="0">
                <a:effectLst/>
              </a:rPr>
              <a:t> </a:t>
            </a:r>
            <a:endParaRPr b="1" dirty="0"/>
          </a:p>
        </p:txBody>
      </p:sp>
      <p:sp>
        <p:nvSpPr>
          <p:cNvPr id="419" name="Google Shape;419;g2d47fe0b5cf_1_4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211719fc68_0_3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g2211719fc68_0_3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sv-SE" i="1" dirty="0"/>
              <a:t>Om tid finns:</a:t>
            </a:r>
          </a:p>
          <a:p>
            <a:pPr marL="0" lvl="0" indent="0" algn="l" rtl="0">
              <a:spcBef>
                <a:spcPts val="0"/>
              </a:spcBef>
              <a:spcAft>
                <a:spcPts val="0"/>
              </a:spcAft>
              <a:buClr>
                <a:schemeClr val="dk1"/>
              </a:buClr>
              <a:buSzPts val="1400"/>
              <a:buFont typeface="Arial"/>
              <a:buNone/>
            </a:pPr>
            <a:r>
              <a:rPr lang="sv-SE" i="0" dirty="0"/>
              <a:t>Vi kan visa en viktig princip här</a:t>
            </a:r>
          </a:p>
          <a:p>
            <a:pPr marL="0" lvl="0" indent="0" algn="l" rtl="0">
              <a:spcBef>
                <a:spcPts val="0"/>
              </a:spcBef>
              <a:spcAft>
                <a:spcPts val="0"/>
              </a:spcAft>
              <a:buClr>
                <a:schemeClr val="dk1"/>
              </a:buClr>
              <a:buSzPts val="1400"/>
              <a:buFont typeface="Arial"/>
              <a:buNone/>
            </a:pPr>
            <a:r>
              <a:rPr lang="sv-SE" i="0" dirty="0"/>
              <a:t>Vi ska testa vilket av dessa två lösenord som är bäst mot en attack där man låter en dator testa sig fram.</a:t>
            </a:r>
          </a:p>
          <a:p>
            <a:pPr marL="0" lvl="0" indent="0" algn="l" rtl="0">
              <a:spcBef>
                <a:spcPts val="0"/>
              </a:spcBef>
              <a:spcAft>
                <a:spcPts val="0"/>
              </a:spcAft>
              <a:buClr>
                <a:schemeClr val="dk1"/>
              </a:buClr>
              <a:buSzPts val="1400"/>
              <a:buFont typeface="Arial"/>
              <a:buNone/>
            </a:pPr>
            <a:endParaRPr lang="sv-SE" i="0" dirty="0"/>
          </a:p>
          <a:p>
            <a:pPr marL="0" lvl="0" indent="0" algn="l" rtl="0">
              <a:spcBef>
                <a:spcPts val="0"/>
              </a:spcBef>
              <a:spcAft>
                <a:spcPts val="0"/>
              </a:spcAft>
              <a:buClr>
                <a:schemeClr val="dk1"/>
              </a:buClr>
              <a:buSzPts val="1400"/>
              <a:buFont typeface="Arial"/>
              <a:buNone/>
            </a:pPr>
            <a:r>
              <a:rPr lang="sv-SE" b="1" i="0" dirty="0"/>
              <a:t>Lösenord:</a:t>
            </a:r>
          </a:p>
          <a:p>
            <a:pPr marL="0" lvl="0" indent="0" algn="l" rtl="0">
              <a:lnSpc>
                <a:spcPct val="100000"/>
              </a:lnSpc>
              <a:spcBef>
                <a:spcPts val="0"/>
              </a:spcBef>
              <a:spcAft>
                <a:spcPts val="0"/>
              </a:spcAft>
              <a:buClr>
                <a:schemeClr val="dk1"/>
              </a:buClr>
              <a:buSzPts val="1200"/>
              <a:buFont typeface="Calibri"/>
              <a:buNone/>
            </a:pPr>
            <a:r>
              <a:rPr lang="sv-SE" i="1" dirty="0"/>
              <a:t>1q!#()Z</a:t>
            </a:r>
          </a:p>
          <a:p>
            <a:pPr marL="0" lvl="0" indent="0" algn="l" rtl="0">
              <a:lnSpc>
                <a:spcPct val="100000"/>
              </a:lnSpc>
              <a:spcBef>
                <a:spcPts val="0"/>
              </a:spcBef>
              <a:spcAft>
                <a:spcPts val="0"/>
              </a:spcAft>
              <a:buClr>
                <a:schemeClr val="dk1"/>
              </a:buClr>
              <a:buSzPts val="1200"/>
              <a:buFont typeface="Calibri"/>
              <a:buNone/>
            </a:pPr>
            <a:r>
              <a:rPr lang="sv-SE" i="1" dirty="0"/>
              <a:t>Jaghar3prickiga-Hundar!</a:t>
            </a:r>
          </a:p>
          <a:p>
            <a:pPr marL="0" lvl="0" indent="0" algn="l" rtl="0">
              <a:spcBef>
                <a:spcPts val="0"/>
              </a:spcBef>
              <a:spcAft>
                <a:spcPts val="0"/>
              </a:spcAft>
              <a:buClr>
                <a:schemeClr val="dk1"/>
              </a:buClr>
              <a:buSzPts val="1400"/>
              <a:buFont typeface="Arial"/>
              <a:buNone/>
            </a:pPr>
            <a:endParaRPr i="0" dirty="0"/>
          </a:p>
          <a:p>
            <a:pPr marL="0" lvl="0" indent="0" algn="l" rtl="0">
              <a:lnSpc>
                <a:spcPct val="100000"/>
              </a:lnSpc>
              <a:spcBef>
                <a:spcPts val="0"/>
              </a:spcBef>
              <a:spcAft>
                <a:spcPts val="0"/>
              </a:spcAft>
              <a:buSzPts val="1400"/>
              <a:buNone/>
            </a:pPr>
            <a:endParaRPr i="1" dirty="0"/>
          </a:p>
          <a:p>
            <a:pPr marL="0" lvl="0" indent="0" algn="l" rtl="0">
              <a:lnSpc>
                <a:spcPct val="100000"/>
              </a:lnSpc>
              <a:spcBef>
                <a:spcPts val="0"/>
              </a:spcBef>
              <a:spcAft>
                <a:spcPts val="0"/>
              </a:spcAft>
              <a:buSzPts val="1400"/>
              <a:buNone/>
            </a:pPr>
            <a:r>
              <a:rPr lang="sv-SE" i="1" dirty="0"/>
              <a:t>Demonstrera facit genom att testa båda lösenorden på </a:t>
            </a:r>
            <a:r>
              <a:rPr lang="sv-SE" i="1" u="sng" dirty="0">
                <a:solidFill>
                  <a:schemeClr val="hlink"/>
                </a:solidFill>
              </a:rPr>
              <a:t>https://ihp.csa.gov.sg/password-checker</a:t>
            </a:r>
            <a:endParaRPr i="1" dirty="0"/>
          </a:p>
          <a:p>
            <a:pPr marL="0" lvl="0" indent="0" algn="l" rtl="0">
              <a:lnSpc>
                <a:spcPct val="100000"/>
              </a:lnSpc>
              <a:spcBef>
                <a:spcPts val="0"/>
              </a:spcBef>
              <a:spcAft>
                <a:spcPts val="0"/>
              </a:spcAft>
              <a:buClr>
                <a:schemeClr val="dk1"/>
              </a:buClr>
              <a:buSzPts val="1200"/>
              <a:buFont typeface="Calibri"/>
              <a:buNone/>
            </a:pPr>
            <a:r>
              <a:rPr lang="sv-SE" i="1" dirty="0"/>
              <a:t>1q!#()Z</a:t>
            </a:r>
            <a:endParaRPr i="1" dirty="0"/>
          </a:p>
          <a:p>
            <a:r>
              <a:rPr lang="sv-SE" i="1" dirty="0"/>
              <a:t>jaghar3prickiga-Hundar</a:t>
            </a:r>
            <a:endParaRPr lang="sv-SE" dirty="0"/>
          </a:p>
          <a:p>
            <a:pPr marL="0" indent="0">
              <a:buClr>
                <a:schemeClr val="dk1"/>
              </a:buClr>
            </a:pPr>
            <a:endParaRPr lang="sv-SE" i="1" dirty="0"/>
          </a:p>
          <a:p>
            <a:pPr marL="0" indent="0"/>
            <a:r>
              <a:rPr lang="sv-SE" b="1" i="1" dirty="0"/>
              <a:t>jaghar3prickiga-Hundar</a:t>
            </a:r>
            <a:r>
              <a:rPr lang="sv-SE" b="1" dirty="0"/>
              <a:t> vinner överlägset.  </a:t>
            </a:r>
            <a:endParaRPr b="1" dirty="0"/>
          </a:p>
          <a:p>
            <a:pPr marL="285750" marR="0" lvl="0" indent="-2857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sv-SE" dirty="0"/>
              <a:t>Varför? ”</a:t>
            </a:r>
            <a:r>
              <a:rPr lang="sv-SE" i="1" dirty="0"/>
              <a:t> jaghar3prickiga-Hundar” </a:t>
            </a:r>
            <a:r>
              <a:rPr lang="sv-SE" dirty="0"/>
              <a:t>är ett bättre lösenord eftersom det är långt. </a:t>
            </a:r>
          </a:p>
          <a:p>
            <a:pPr marL="285750" marR="0" lvl="0" indent="-2857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sv-SE" dirty="0"/>
              <a:t>Det som är lätt för en dator att minnas är inte som en människa. Vi tycker det första är svårt för vi kan inte hänga upp det på något, men det gör ingen skillnad för en dator. </a:t>
            </a:r>
          </a:p>
          <a:p>
            <a:pPr marL="285750" marR="0" lvl="0" indent="-2857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sv-SE" dirty="0"/>
              <a:t>Notera att det finns flera regler som vi ska gå igenom nu</a:t>
            </a:r>
            <a:endParaRPr dirty="0"/>
          </a:p>
          <a:p>
            <a:pPr marL="0" lvl="0" indent="0" algn="l" rtl="0">
              <a:lnSpc>
                <a:spcPct val="100000"/>
              </a:lnSpc>
              <a:spcBef>
                <a:spcPts val="0"/>
              </a:spcBef>
              <a:spcAft>
                <a:spcPts val="0"/>
              </a:spcAft>
              <a:buSzPts val="1400"/>
              <a:buNone/>
            </a:pPr>
            <a:endParaRPr dirty="0"/>
          </a:p>
        </p:txBody>
      </p:sp>
      <p:sp>
        <p:nvSpPr>
          <p:cNvPr id="439" name="Google Shape;439;g2211719fc68_0_3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a:extLst>
            <a:ext uri="{FF2B5EF4-FFF2-40B4-BE49-F238E27FC236}">
              <a16:creationId xmlns:a16="http://schemas.microsoft.com/office/drawing/2014/main" id="{51C0C5E0-1145-2E44-2DED-F4FAED9464E3}"/>
            </a:ext>
          </a:extLst>
        </p:cNvPr>
        <p:cNvGrpSpPr/>
        <p:nvPr/>
      </p:nvGrpSpPr>
      <p:grpSpPr>
        <a:xfrm>
          <a:off x="0" y="0"/>
          <a:ext cx="0" cy="0"/>
          <a:chOff x="0" y="0"/>
          <a:chExt cx="0" cy="0"/>
        </a:xfrm>
      </p:grpSpPr>
      <p:sp>
        <p:nvSpPr>
          <p:cNvPr id="417" name="Google Shape;417;g2d47fe0b5cf_1_422:notes">
            <a:extLst>
              <a:ext uri="{FF2B5EF4-FFF2-40B4-BE49-F238E27FC236}">
                <a16:creationId xmlns:a16="http://schemas.microsoft.com/office/drawing/2014/main" id="{2031714C-5E38-6540-6F95-BB7BA2312BA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2d47fe0b5cf_1_422:notes">
            <a:extLst>
              <a:ext uri="{FF2B5EF4-FFF2-40B4-BE49-F238E27FC236}">
                <a16:creationId xmlns:a16="http://schemas.microsoft.com/office/drawing/2014/main" id="{29735B45-8A19-DF18-9713-C804E13296B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SE" sz="1200" b="1" i="0" u="none" strike="noStrike" cap="none" dirty="0">
                <a:solidFill>
                  <a:schemeClr val="dk1"/>
                </a:solidFill>
                <a:effectLst/>
                <a:latin typeface="Calibri"/>
                <a:ea typeface="Calibri"/>
                <a:cs typeface="Calibri"/>
                <a:sym typeface="Calibri"/>
              </a:rPr>
              <a:t>Starka lösenord 3 Vad är ett starkt lösenord?</a:t>
            </a:r>
            <a:r>
              <a:rPr lang="en-SE" sz="1200" b="0" i="0" u="none" strike="noStrike" cap="none" dirty="0">
                <a:solidFill>
                  <a:schemeClr val="dk1"/>
                </a:solidFill>
                <a:effectLst/>
                <a:latin typeface="Calibri"/>
                <a:ea typeface="Calibri"/>
                <a:cs typeface="Calibri"/>
                <a:sym typeface="Calibri"/>
              </a:rPr>
              <a: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Långt (minst 14 tecken) eftersom att en dator kan testa sig fram till krota lösenord (brute force)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Unikt (inte återanvända dina lösenord)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Lätt att minnas men svårt att gissa, så som vi såg innan. </a:t>
            </a:r>
            <a:r>
              <a:rPr lang="en-SE" sz="1200" b="1" i="1" u="none" strike="noStrike" cap="none" dirty="0">
                <a:solidFill>
                  <a:schemeClr val="dk1"/>
                </a:solidFill>
                <a:effectLst/>
                <a:latin typeface="Calibri"/>
                <a:ea typeface="Calibri"/>
                <a:cs typeface="Calibri"/>
                <a:sym typeface="Calibri"/>
              </a:rPr>
              <a:t>Klicka fram </a:t>
            </a:r>
            <a:r>
              <a:rPr lang="en-GB" sz="1200" b="1" i="1" u="none" strike="noStrike" cap="none" dirty="0">
                <a:solidFill>
                  <a:schemeClr val="dk1"/>
                </a:solidFill>
                <a:effectLst/>
                <a:latin typeface="Calibri"/>
                <a:ea typeface="Calibri"/>
                <a:cs typeface="Calibri"/>
                <a:sym typeface="Calibri"/>
              </a:rPr>
              <a:t>I</a:t>
            </a:r>
            <a:r>
              <a:rPr lang="en-SE" sz="1200" b="1" i="1" u="none" strike="noStrike" cap="none" dirty="0">
                <a:solidFill>
                  <a:schemeClr val="dk1"/>
                </a:solidFill>
                <a:effectLst/>
                <a:latin typeface="Calibri"/>
                <a:ea typeface="Calibri"/>
                <a:cs typeface="Calibri"/>
                <a:sym typeface="Calibri"/>
              </a:rPr>
              <a:t> animationen till lösenordsfrasen </a:t>
            </a:r>
            <a:r>
              <a:rPr lang="en-SE" sz="1200" b="0" i="0" u="none" strike="noStrike" cap="none" dirty="0">
                <a:solidFill>
                  <a:schemeClr val="dk1"/>
                </a:solidFill>
                <a:effectLst/>
                <a:latin typeface="Calibri"/>
                <a:ea typeface="Calibri"/>
                <a:cs typeface="Calibri"/>
                <a:sym typeface="Calibri"/>
              </a:rPr>
              <a:t>("småfågel-tassa-explosion” är mycket  säkrare än "123456" eller "qwerty"). Desutom är det lättare att minnas än ett ramdomiserat lösenord, för vi kan göra en historia kring det. </a:t>
            </a:r>
            <a:endParaRPr lang="en-SE" sz="1200" b="1" i="0" u="none" strike="noStrike" cap="none" dirty="0">
              <a:solidFill>
                <a:schemeClr val="dk1"/>
              </a:solidFill>
              <a:effectLst/>
              <a:latin typeface="Calibri"/>
              <a:ea typeface="Calibri"/>
              <a:cs typeface="Calibri"/>
              <a:sym typeface="Calibri"/>
            </a:endParaRPr>
          </a:p>
        </p:txBody>
      </p:sp>
      <p:sp>
        <p:nvSpPr>
          <p:cNvPr id="419" name="Google Shape;419;g2d47fe0b5cf_1_422:notes">
            <a:extLst>
              <a:ext uri="{FF2B5EF4-FFF2-40B4-BE49-F238E27FC236}">
                <a16:creationId xmlns:a16="http://schemas.microsoft.com/office/drawing/2014/main" id="{DF5E48FB-B8B8-33CD-4BFE-04CF5ADA334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9</a:t>
            </a:fld>
            <a:endParaRPr/>
          </a:p>
        </p:txBody>
      </p:sp>
    </p:spTree>
    <p:extLst>
      <p:ext uri="{BB962C8B-B14F-4D97-AF65-F5344CB8AC3E}">
        <p14:creationId xmlns:p14="http://schemas.microsoft.com/office/powerpoint/2010/main" val="2641399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15"/>
        <p:cNvGrpSpPr/>
        <p:nvPr/>
      </p:nvGrpSpPr>
      <p:grpSpPr>
        <a:xfrm>
          <a:off x="0" y="0"/>
          <a:ext cx="0" cy="0"/>
          <a:chOff x="0" y="0"/>
          <a:chExt cx="0" cy="0"/>
        </a:xfrm>
      </p:grpSpPr>
      <p:sp>
        <p:nvSpPr>
          <p:cNvPr id="16" name="Google Shape;16;p33"/>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3"/>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8" name="Google Shape;18;p33"/>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3"/>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3"/>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27"/>
        <p:cNvGrpSpPr/>
        <p:nvPr/>
      </p:nvGrpSpPr>
      <p:grpSpPr>
        <a:xfrm>
          <a:off x="0" y="0"/>
          <a:ext cx="0" cy="0"/>
          <a:chOff x="0" y="0"/>
          <a:chExt cx="0" cy="0"/>
        </a:xfrm>
      </p:grpSpPr>
      <p:sp>
        <p:nvSpPr>
          <p:cNvPr id="28" name="Google Shape;28;p35"/>
          <p:cNvSpPr/>
          <p:nvPr/>
        </p:nvSpPr>
        <p:spPr>
          <a:xfrm>
            <a:off x="0" y="0"/>
            <a:ext cx="6095999"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5"/>
          <p:cNvSpPr txBox="1">
            <a:spLocks noGrp="1"/>
          </p:cNvSpPr>
          <p:nvPr>
            <p:ph type="title"/>
          </p:nvPr>
        </p:nvSpPr>
        <p:spPr>
          <a:xfrm>
            <a:off x="808523" y="2243828"/>
            <a:ext cx="4494998" cy="1134640"/>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5"/>
          <p:cNvSpPr>
            <a:spLocks noGrp="1"/>
          </p:cNvSpPr>
          <p:nvPr>
            <p:ph type="pic" idx="2"/>
          </p:nvPr>
        </p:nvSpPr>
        <p:spPr>
          <a:xfrm>
            <a:off x="6095999" y="0"/>
            <a:ext cx="6102097" cy="6858000"/>
          </a:xfrm>
          <a:prstGeom prst="rect">
            <a:avLst/>
          </a:prstGeom>
          <a:solidFill>
            <a:srgbClr val="203C4B"/>
          </a:solidFill>
          <a:ln>
            <a:noFill/>
          </a:ln>
        </p:spPr>
      </p:sp>
      <p:sp>
        <p:nvSpPr>
          <p:cNvPr id="31" name="Google Shape;31;p35"/>
          <p:cNvSpPr txBox="1">
            <a:spLocks noGrp="1"/>
          </p:cNvSpPr>
          <p:nvPr>
            <p:ph type="body" idx="1"/>
          </p:nvPr>
        </p:nvSpPr>
        <p:spPr>
          <a:xfrm>
            <a:off x="1115568" y="3549918"/>
            <a:ext cx="3794760" cy="2194037"/>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32" name="Google Shape;32;p35"/>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5"/>
          <p:cNvSpPr txBox="1">
            <a:spLocks noGrp="1"/>
          </p:cNvSpPr>
          <p:nvPr>
            <p:ph type="ftr" idx="11"/>
          </p:nvPr>
        </p:nvSpPr>
        <p:spPr>
          <a:xfrm>
            <a:off x="804672" y="6236208"/>
            <a:ext cx="5124797"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5"/>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35"/>
        <p:cNvGrpSpPr/>
        <p:nvPr/>
      </p:nvGrpSpPr>
      <p:grpSpPr>
        <a:xfrm>
          <a:off x="0" y="0"/>
          <a:ext cx="0" cy="0"/>
          <a:chOff x="0" y="0"/>
          <a:chExt cx="0" cy="0"/>
        </a:xfrm>
      </p:grpSpPr>
      <p:sp>
        <p:nvSpPr>
          <p:cNvPr id="36" name="Google Shape;36;p36"/>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6"/>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6"/>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39"/>
        <p:cNvGrpSpPr/>
        <p:nvPr/>
      </p:nvGrpSpPr>
      <p:grpSpPr>
        <a:xfrm>
          <a:off x="0" y="0"/>
          <a:ext cx="0" cy="0"/>
          <a:chOff x="0" y="0"/>
          <a:chExt cx="0" cy="0"/>
        </a:xfrm>
      </p:grpSpPr>
      <p:sp>
        <p:nvSpPr>
          <p:cNvPr id="40" name="Google Shape;40;p37"/>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7"/>
          <p:cNvSpPr txBox="1">
            <a:spLocks noGrp="1"/>
          </p:cNvSpPr>
          <p:nvPr>
            <p:ph type="body" idx="1"/>
          </p:nvPr>
        </p:nvSpPr>
        <p:spPr>
          <a:xfrm>
            <a:off x="1581912" y="2638044"/>
            <a:ext cx="4271771"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2" name="Google Shape;42;p37"/>
          <p:cNvSpPr txBox="1">
            <a:spLocks noGrp="1"/>
          </p:cNvSpPr>
          <p:nvPr>
            <p:ph type="body" idx="2"/>
          </p:nvPr>
        </p:nvSpPr>
        <p:spPr>
          <a:xfrm>
            <a:off x="6338315" y="2638044"/>
            <a:ext cx="4270247"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3" name="Google Shape;43;p37"/>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7"/>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7"/>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54"/>
        <p:cNvGrpSpPr/>
        <p:nvPr/>
      </p:nvGrpSpPr>
      <p:grpSpPr>
        <a:xfrm>
          <a:off x="0" y="0"/>
          <a:ext cx="0" cy="0"/>
          <a:chOff x="0" y="0"/>
          <a:chExt cx="0" cy="0"/>
        </a:xfrm>
      </p:grpSpPr>
      <p:sp>
        <p:nvSpPr>
          <p:cNvPr id="55" name="Google Shape;55;p39"/>
          <p:cNvSpPr txBox="1">
            <a:spLocks noGrp="1"/>
          </p:cNvSpPr>
          <p:nvPr>
            <p:ph type="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9"/>
          <p:cNvSpPr txBox="1">
            <a:spLocks noGrp="1"/>
          </p:cNvSpPr>
          <p:nvPr>
            <p:ph type="body" idx="1"/>
          </p:nvPr>
        </p:nvSpPr>
        <p:spPr>
          <a:xfrm>
            <a:off x="2695194" y="4352465"/>
            <a:ext cx="6801612" cy="1265082"/>
          </a:xfrm>
          <a:prstGeom prst="rect">
            <a:avLst/>
          </a:prstGeom>
          <a:noFill/>
          <a:ln>
            <a:noFill/>
          </a:ln>
        </p:spPr>
        <p:txBody>
          <a:bodyPr spcFirstLastPara="1" wrap="square" lIns="91425" tIns="45700" rIns="91425" bIns="45700" anchor="t" anchorCtr="1">
            <a:normAutofit/>
          </a:bodyPr>
          <a:lstStyle>
            <a:lvl1pPr marL="457200" lvl="0" indent="-228600" algn="l">
              <a:lnSpc>
                <a:spcPct val="100000"/>
              </a:lnSpc>
              <a:spcBef>
                <a:spcPts val="1000"/>
              </a:spcBef>
              <a:spcAft>
                <a:spcPts val="0"/>
              </a:spcAft>
              <a:buSzPts val="2000"/>
              <a:buNone/>
              <a:defRPr sz="2000">
                <a:solidFill>
                  <a:schemeClr val="lt1"/>
                </a:solidFill>
              </a:defRPr>
            </a:lvl1pPr>
            <a:lvl2pPr marL="914400" lvl="1" indent="-228600" algn="l">
              <a:lnSpc>
                <a:spcPct val="100000"/>
              </a:lnSpc>
              <a:spcBef>
                <a:spcPts val="1000"/>
              </a:spcBef>
              <a:spcAft>
                <a:spcPts val="0"/>
              </a:spcAft>
              <a:buSzPts val="2000"/>
              <a:buNone/>
              <a:defRPr sz="2000">
                <a:solidFill>
                  <a:srgbClr val="C6D3DF"/>
                </a:solidFill>
              </a:defRPr>
            </a:lvl2pPr>
            <a:lvl3pPr marL="1371600" lvl="2" indent="-228600" algn="l">
              <a:lnSpc>
                <a:spcPct val="100000"/>
              </a:lnSpc>
              <a:spcBef>
                <a:spcPts val="1000"/>
              </a:spcBef>
              <a:spcAft>
                <a:spcPts val="0"/>
              </a:spcAft>
              <a:buSzPts val="1800"/>
              <a:buNone/>
              <a:defRPr sz="1800">
                <a:solidFill>
                  <a:srgbClr val="C6D3DF"/>
                </a:solidFill>
              </a:defRPr>
            </a:lvl3pPr>
            <a:lvl4pPr marL="1828800" lvl="3" indent="-228600" algn="l">
              <a:lnSpc>
                <a:spcPct val="100000"/>
              </a:lnSpc>
              <a:spcBef>
                <a:spcPts val="1000"/>
              </a:spcBef>
              <a:spcAft>
                <a:spcPts val="0"/>
              </a:spcAft>
              <a:buSzPts val="1600"/>
              <a:buNone/>
              <a:defRPr sz="1600">
                <a:solidFill>
                  <a:srgbClr val="C6D3DF"/>
                </a:solidFill>
              </a:defRPr>
            </a:lvl4pPr>
            <a:lvl5pPr marL="2286000" lvl="4" indent="-228600" algn="l">
              <a:lnSpc>
                <a:spcPct val="100000"/>
              </a:lnSpc>
              <a:spcBef>
                <a:spcPts val="1000"/>
              </a:spcBef>
              <a:spcAft>
                <a:spcPts val="0"/>
              </a:spcAft>
              <a:buSzPts val="1600"/>
              <a:buNone/>
              <a:defRPr sz="1600">
                <a:solidFill>
                  <a:srgbClr val="C6D3DF"/>
                </a:solidFill>
              </a:defRPr>
            </a:lvl5pPr>
            <a:lvl6pPr marL="2743200" lvl="5" indent="-228600" algn="l">
              <a:lnSpc>
                <a:spcPct val="100000"/>
              </a:lnSpc>
              <a:spcBef>
                <a:spcPts val="1000"/>
              </a:spcBef>
              <a:spcAft>
                <a:spcPts val="0"/>
              </a:spcAft>
              <a:buSzPts val="1600"/>
              <a:buNone/>
              <a:defRPr sz="1600">
                <a:solidFill>
                  <a:srgbClr val="C6D3DF"/>
                </a:solidFill>
              </a:defRPr>
            </a:lvl6pPr>
            <a:lvl7pPr marL="3200400" lvl="6" indent="-228600" algn="l">
              <a:lnSpc>
                <a:spcPct val="100000"/>
              </a:lnSpc>
              <a:spcBef>
                <a:spcPts val="1000"/>
              </a:spcBef>
              <a:spcAft>
                <a:spcPts val="0"/>
              </a:spcAft>
              <a:buSzPts val="1600"/>
              <a:buNone/>
              <a:defRPr sz="1600">
                <a:solidFill>
                  <a:srgbClr val="C6D3DF"/>
                </a:solidFill>
              </a:defRPr>
            </a:lvl7pPr>
            <a:lvl8pPr marL="3657600" lvl="7" indent="-228600" algn="l">
              <a:lnSpc>
                <a:spcPct val="100000"/>
              </a:lnSpc>
              <a:spcBef>
                <a:spcPts val="1000"/>
              </a:spcBef>
              <a:spcAft>
                <a:spcPts val="0"/>
              </a:spcAft>
              <a:buSzPts val="1600"/>
              <a:buNone/>
              <a:defRPr sz="1600">
                <a:solidFill>
                  <a:srgbClr val="C6D3DF"/>
                </a:solidFill>
              </a:defRPr>
            </a:lvl8pPr>
            <a:lvl9pPr marL="4114800" lvl="8" indent="-228600" algn="l">
              <a:lnSpc>
                <a:spcPct val="100000"/>
              </a:lnSpc>
              <a:spcBef>
                <a:spcPts val="1000"/>
              </a:spcBef>
              <a:spcAft>
                <a:spcPts val="0"/>
              </a:spcAft>
              <a:buSzPts val="1600"/>
              <a:buNone/>
              <a:defRPr sz="1600">
                <a:solidFill>
                  <a:srgbClr val="C6D3DF"/>
                </a:solidFill>
              </a:defRPr>
            </a:lvl9pPr>
          </a:lstStyle>
          <a:p>
            <a:endParaRPr/>
          </a:p>
        </p:txBody>
      </p:sp>
      <p:sp>
        <p:nvSpPr>
          <p:cNvPr id="57" name="Google Shape;57;p39"/>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9"/>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9"/>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60"/>
        <p:cNvGrpSpPr/>
        <p:nvPr/>
      </p:nvGrpSpPr>
      <p:grpSpPr>
        <a:xfrm>
          <a:off x="0" y="0"/>
          <a:ext cx="0" cy="0"/>
          <a:chOff x="0" y="0"/>
          <a:chExt cx="0" cy="0"/>
        </a:xfrm>
      </p:grpSpPr>
      <p:sp>
        <p:nvSpPr>
          <p:cNvPr id="61" name="Google Shape;61;p40"/>
          <p:cNvSpPr txBox="1">
            <a:spLocks noGrp="1"/>
          </p:cNvSpPr>
          <p:nvPr>
            <p:ph type="body" idx="1"/>
          </p:nvPr>
        </p:nvSpPr>
        <p:spPr>
          <a:xfrm>
            <a:off x="1583436" y="2313433"/>
            <a:ext cx="4270248"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rgbClr val="D31962"/>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62" name="Google Shape;62;p40"/>
          <p:cNvSpPr txBox="1">
            <a:spLocks noGrp="1"/>
          </p:cNvSpPr>
          <p:nvPr>
            <p:ph type="body" idx="2"/>
          </p:nvPr>
        </p:nvSpPr>
        <p:spPr>
          <a:xfrm>
            <a:off x="1583436" y="3143250"/>
            <a:ext cx="4270248"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3" name="Google Shape;63;p40"/>
          <p:cNvSpPr txBox="1">
            <a:spLocks noGrp="1"/>
          </p:cNvSpPr>
          <p:nvPr>
            <p:ph type="body" idx="3"/>
          </p:nvPr>
        </p:nvSpPr>
        <p:spPr>
          <a:xfrm>
            <a:off x="6338316" y="3143250"/>
            <a:ext cx="4253484"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30200" algn="l">
              <a:lnSpc>
                <a:spcPct val="100000"/>
              </a:lnSpc>
              <a:spcBef>
                <a:spcPts val="1000"/>
              </a:spcBef>
              <a:spcAft>
                <a:spcPts val="0"/>
              </a:spcAft>
              <a:buSzPts val="16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4" name="Google Shape;64;p40"/>
          <p:cNvSpPr txBox="1">
            <a:spLocks noGrp="1"/>
          </p:cNvSpPr>
          <p:nvPr>
            <p:ph type="body" idx="4"/>
          </p:nvPr>
        </p:nvSpPr>
        <p:spPr>
          <a:xfrm>
            <a:off x="6338316" y="2313433"/>
            <a:ext cx="4270248"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rgbClr val="D31962"/>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65" name="Google Shape;65;p40"/>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0"/>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0"/>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68" name="Google Shape;68;p40"/>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69"/>
        <p:cNvGrpSpPr/>
        <p:nvPr/>
      </p:nvGrpSpPr>
      <p:grpSpPr>
        <a:xfrm>
          <a:off x="0" y="0"/>
          <a:ext cx="0" cy="0"/>
          <a:chOff x="0" y="0"/>
          <a:chExt cx="0" cy="0"/>
        </a:xfrm>
      </p:grpSpPr>
      <p:sp>
        <p:nvSpPr>
          <p:cNvPr id="70" name="Google Shape;70;p41"/>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1"/>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1"/>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1"/>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74"/>
        <p:cNvGrpSpPr/>
        <p:nvPr/>
      </p:nvGrpSpPr>
      <p:grpSpPr>
        <a:xfrm>
          <a:off x="0" y="0"/>
          <a:ext cx="0" cy="0"/>
          <a:chOff x="0" y="0"/>
          <a:chExt cx="0" cy="0"/>
        </a:xfrm>
      </p:grpSpPr>
      <p:sp>
        <p:nvSpPr>
          <p:cNvPr id="75" name="Google Shape;75;p42"/>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2"/>
          <p:cNvSpPr txBox="1">
            <a:spLocks noGrp="1"/>
          </p:cNvSpPr>
          <p:nvPr>
            <p:ph type="body" idx="1"/>
          </p:nvPr>
        </p:nvSpPr>
        <p:spPr>
          <a:xfrm rot="5400000">
            <a:off x="4545009" y="324172"/>
            <a:ext cx="3101983" cy="772972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77" name="Google Shape;77;p42"/>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2"/>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2"/>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80"/>
        <p:cNvGrpSpPr/>
        <p:nvPr/>
      </p:nvGrpSpPr>
      <p:grpSpPr>
        <a:xfrm>
          <a:off x="0" y="0"/>
          <a:ext cx="0" cy="0"/>
          <a:chOff x="0" y="0"/>
          <a:chExt cx="0" cy="0"/>
        </a:xfrm>
      </p:grpSpPr>
      <p:sp>
        <p:nvSpPr>
          <p:cNvPr id="81" name="Google Shape;81;p43"/>
          <p:cNvSpPr txBox="1">
            <a:spLocks noGrp="1"/>
          </p:cNvSpPr>
          <p:nvPr>
            <p:ph type="title"/>
          </p:nvPr>
        </p:nvSpPr>
        <p:spPr>
          <a:xfrm rot="5400000">
            <a:off x="6810676" y="2779696"/>
            <a:ext cx="4983480" cy="1298608"/>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3"/>
          <p:cNvSpPr txBox="1">
            <a:spLocks noGrp="1"/>
          </p:cNvSpPr>
          <p:nvPr>
            <p:ph type="body" idx="1"/>
          </p:nvPr>
        </p:nvSpPr>
        <p:spPr>
          <a:xfrm rot="5400000">
            <a:off x="2838641" y="329756"/>
            <a:ext cx="4983480" cy="619848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83" name="Google Shape;83;p43"/>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3"/>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3"/>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800"/>
              <a:buFont typeface="Gill Sans"/>
              <a:buNone/>
              <a:defRPr sz="2800" b="0" i="0" u="none" strike="noStrike" cap="non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B9CAD9"/>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B9CAD9"/>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B9CAD9"/>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B9CAD9"/>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B9CAD9"/>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9pPr>
          </a:lstStyle>
          <a:p>
            <a:endParaRPr/>
          </a:p>
        </p:txBody>
      </p:sp>
      <p:sp>
        <p:nvSpPr>
          <p:cNvPr id="12" name="Google Shape;12;p32"/>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3" name="Google Shape;13;p32"/>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4" name="Google Shape;14;p32"/>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ctr" rtl="0">
              <a:spcBef>
                <a:spcPts val="0"/>
              </a:spcBef>
              <a:buNone/>
              <a:defRPr sz="1100" b="0" i="0" u="none" strike="noStrike" cap="none">
                <a:solidFill>
                  <a:srgbClr val="FFFFFF"/>
                </a:solidFill>
                <a:latin typeface="Gill Sans"/>
                <a:ea typeface="Gill Sans"/>
                <a:cs typeface="Gill Sans"/>
                <a:sym typeface="Gill Sans"/>
              </a:defRPr>
            </a:lvl1pPr>
            <a:lvl2pPr marL="0" marR="0" lvl="1" indent="0" algn="ctr" rtl="0">
              <a:spcBef>
                <a:spcPts val="0"/>
              </a:spcBef>
              <a:buNone/>
              <a:defRPr sz="1100" b="0" i="0" u="none" strike="noStrike" cap="none">
                <a:solidFill>
                  <a:srgbClr val="FFFFFF"/>
                </a:solidFill>
                <a:latin typeface="Gill Sans"/>
                <a:ea typeface="Gill Sans"/>
                <a:cs typeface="Gill Sans"/>
                <a:sym typeface="Gill Sans"/>
              </a:defRPr>
            </a:lvl2pPr>
            <a:lvl3pPr marL="0" marR="0" lvl="2" indent="0" algn="ctr" rtl="0">
              <a:spcBef>
                <a:spcPts val="0"/>
              </a:spcBef>
              <a:buNone/>
              <a:defRPr sz="1100" b="0" i="0" u="none" strike="noStrike" cap="none">
                <a:solidFill>
                  <a:srgbClr val="FFFFFF"/>
                </a:solidFill>
                <a:latin typeface="Gill Sans"/>
                <a:ea typeface="Gill Sans"/>
                <a:cs typeface="Gill Sans"/>
                <a:sym typeface="Gill Sans"/>
              </a:defRPr>
            </a:lvl3pPr>
            <a:lvl4pPr marL="0" marR="0" lvl="3" indent="0" algn="ctr" rtl="0">
              <a:spcBef>
                <a:spcPts val="0"/>
              </a:spcBef>
              <a:buNone/>
              <a:defRPr sz="1100" b="0" i="0" u="none" strike="noStrike" cap="none">
                <a:solidFill>
                  <a:srgbClr val="FFFFFF"/>
                </a:solidFill>
                <a:latin typeface="Gill Sans"/>
                <a:ea typeface="Gill Sans"/>
                <a:cs typeface="Gill Sans"/>
                <a:sym typeface="Gill Sans"/>
              </a:defRPr>
            </a:lvl4pPr>
            <a:lvl5pPr marL="0" marR="0" lvl="4" indent="0" algn="ctr" rtl="0">
              <a:spcBef>
                <a:spcPts val="0"/>
              </a:spcBef>
              <a:buNone/>
              <a:defRPr sz="1100" b="0" i="0" u="none" strike="noStrike" cap="none">
                <a:solidFill>
                  <a:srgbClr val="FFFFFF"/>
                </a:solidFill>
                <a:latin typeface="Gill Sans"/>
                <a:ea typeface="Gill Sans"/>
                <a:cs typeface="Gill Sans"/>
                <a:sym typeface="Gill Sans"/>
              </a:defRPr>
            </a:lvl5pPr>
            <a:lvl6pPr marL="0" marR="0" lvl="5" indent="0" algn="ctr" rtl="0">
              <a:spcBef>
                <a:spcPts val="0"/>
              </a:spcBef>
              <a:buNone/>
              <a:defRPr sz="1100" b="0" i="0" u="none" strike="noStrike" cap="none">
                <a:solidFill>
                  <a:srgbClr val="FFFFFF"/>
                </a:solidFill>
                <a:latin typeface="Gill Sans"/>
                <a:ea typeface="Gill Sans"/>
                <a:cs typeface="Gill Sans"/>
                <a:sym typeface="Gill Sans"/>
              </a:defRPr>
            </a:lvl6pPr>
            <a:lvl7pPr marL="0" marR="0" lvl="6" indent="0" algn="ctr" rtl="0">
              <a:spcBef>
                <a:spcPts val="0"/>
              </a:spcBef>
              <a:buNone/>
              <a:defRPr sz="1100" b="0" i="0" u="none" strike="noStrike" cap="none">
                <a:solidFill>
                  <a:srgbClr val="FFFFFF"/>
                </a:solidFill>
                <a:latin typeface="Gill Sans"/>
                <a:ea typeface="Gill Sans"/>
                <a:cs typeface="Gill Sans"/>
                <a:sym typeface="Gill Sans"/>
              </a:defRPr>
            </a:lvl7pPr>
            <a:lvl8pPr marL="0" marR="0" lvl="7" indent="0" algn="ctr" rtl="0">
              <a:spcBef>
                <a:spcPts val="0"/>
              </a:spcBef>
              <a:buNone/>
              <a:defRPr sz="1100" b="0" i="0" u="none" strike="noStrike" cap="none">
                <a:solidFill>
                  <a:srgbClr val="FFFFFF"/>
                </a:solidFill>
                <a:latin typeface="Gill Sans"/>
                <a:ea typeface="Gill Sans"/>
                <a:cs typeface="Gill Sans"/>
                <a:sym typeface="Gill Sans"/>
              </a:defRPr>
            </a:lvl8pPr>
            <a:lvl9pPr marL="0" marR="0" lvl="8" indent="0" algn="ctr" rtl="0">
              <a:spcBef>
                <a:spcPts val="0"/>
              </a:spcBef>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7.png"/><Relationship Id="rId7" Type="http://schemas.openxmlformats.org/officeDocument/2006/relationships/image" Target="../media/image52.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54.svg"/></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7.png"/><Relationship Id="rId7" Type="http://schemas.openxmlformats.org/officeDocument/2006/relationships/image" Target="../media/image52.svg"/><Relationship Id="rId12"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sv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svg"/></Relationships>
</file>

<file path=ppt/slides/_rels/slide12.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svg"/><Relationship Id="rId3" Type="http://schemas.openxmlformats.org/officeDocument/2006/relationships/image" Target="../media/image7.png"/><Relationship Id="rId7" Type="http://schemas.openxmlformats.org/officeDocument/2006/relationships/image" Target="../media/image61.svg"/><Relationship Id="rId12" Type="http://schemas.openxmlformats.org/officeDocument/2006/relationships/image" Target="../media/image66.png"/><Relationship Id="rId17" Type="http://schemas.openxmlformats.org/officeDocument/2006/relationships/image" Target="../media/image71.svg"/><Relationship Id="rId2" Type="http://schemas.openxmlformats.org/officeDocument/2006/relationships/notesSlide" Target="../notesSlides/notesSlide12.xml"/><Relationship Id="rId16"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60.png"/><Relationship Id="rId11" Type="http://schemas.openxmlformats.org/officeDocument/2006/relationships/image" Target="../media/image65.svg"/><Relationship Id="rId5" Type="http://schemas.openxmlformats.org/officeDocument/2006/relationships/image" Target="../media/image59.svg"/><Relationship Id="rId15" Type="http://schemas.openxmlformats.org/officeDocument/2006/relationships/image" Target="../media/image69.sv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svg"/><Relationship Id="rId14" Type="http://schemas.openxmlformats.org/officeDocument/2006/relationships/image" Target="../media/image68.png"/></Relationships>
</file>

<file path=ppt/slides/_rels/slide13.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5.svg"/><Relationship Id="rId3" Type="http://schemas.openxmlformats.org/officeDocument/2006/relationships/image" Target="../media/image7.png"/><Relationship Id="rId7" Type="http://schemas.openxmlformats.org/officeDocument/2006/relationships/image" Target="../media/image74.png"/><Relationship Id="rId12"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x.com/MrBeast/status/1709046466629554577?ref%5C_src=twsrc%5Etfw" TargetMode="External"/><Relationship Id="rId11" Type="http://schemas.openxmlformats.org/officeDocument/2006/relationships/image" Target="../media/image71.svg"/><Relationship Id="rId5" Type="http://schemas.openxmlformats.org/officeDocument/2006/relationships/image" Target="../media/image73.svg"/><Relationship Id="rId15" Type="http://schemas.openxmlformats.org/officeDocument/2006/relationships/image" Target="../media/image67.svg"/><Relationship Id="rId10" Type="http://schemas.openxmlformats.org/officeDocument/2006/relationships/image" Target="../media/image70.png"/><Relationship Id="rId4" Type="http://schemas.openxmlformats.org/officeDocument/2006/relationships/image" Target="../media/image72.png"/><Relationship Id="rId9" Type="http://schemas.openxmlformats.org/officeDocument/2006/relationships/image" Target="../media/image59.svg"/><Relationship Id="rId14" Type="http://schemas.openxmlformats.org/officeDocument/2006/relationships/image" Target="../media/image66.png"/></Relationships>
</file>

<file path=ppt/slides/_rels/slide1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7.png"/><Relationship Id="rId7" Type="http://schemas.openxmlformats.org/officeDocument/2006/relationships/image" Target="../media/image71.svg"/><Relationship Id="rId12" Type="http://schemas.openxmlformats.org/officeDocument/2006/relationships/image" Target="../media/image7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0.png"/><Relationship Id="rId11" Type="http://schemas.openxmlformats.org/officeDocument/2006/relationships/image" Target="../media/image67.svg"/><Relationship Id="rId5" Type="http://schemas.openxmlformats.org/officeDocument/2006/relationships/image" Target="../media/image59.svg"/><Relationship Id="rId10" Type="http://schemas.openxmlformats.org/officeDocument/2006/relationships/image" Target="../media/image66.png"/><Relationship Id="rId4" Type="http://schemas.openxmlformats.org/officeDocument/2006/relationships/image" Target="../media/image58.png"/><Relationship Id="rId9" Type="http://schemas.openxmlformats.org/officeDocument/2006/relationships/image" Target="../media/image65.svg"/></Relationships>
</file>

<file path=ppt/slides/_rels/slide1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7.png"/><Relationship Id="rId7" Type="http://schemas.openxmlformats.org/officeDocument/2006/relationships/image" Target="../media/image71.svg"/><Relationship Id="rId12"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0.png"/><Relationship Id="rId11" Type="http://schemas.openxmlformats.org/officeDocument/2006/relationships/image" Target="../media/image67.svg"/><Relationship Id="rId5" Type="http://schemas.openxmlformats.org/officeDocument/2006/relationships/image" Target="../media/image59.svg"/><Relationship Id="rId10" Type="http://schemas.openxmlformats.org/officeDocument/2006/relationships/image" Target="../media/image66.png"/><Relationship Id="rId4" Type="http://schemas.openxmlformats.org/officeDocument/2006/relationships/image" Target="../media/image58.png"/><Relationship Id="rId9" Type="http://schemas.openxmlformats.org/officeDocument/2006/relationships/image" Target="../media/image65.svg"/></Relationships>
</file>

<file path=ppt/slides/_rels/slide16.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8.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www.youtube.com/embed/videoseries?list=PLIk39hnHx0Lt-DBDkAmPB3x6Jl4iJaf22" TargetMode="Externa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image" Target="../media/image7.png"/><Relationship Id="rId21" Type="http://schemas.openxmlformats.org/officeDocument/2006/relationships/image" Target="../media/image26.sv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notesSlide" Target="../notesSlides/notesSlide5.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23" Type="http://schemas.openxmlformats.org/officeDocument/2006/relationships/image" Target="../media/image28.svg"/><Relationship Id="rId10" Type="http://schemas.openxmlformats.org/officeDocument/2006/relationships/image" Target="../media/image15.png"/><Relationship Id="rId19" Type="http://schemas.openxmlformats.org/officeDocument/2006/relationships/image" Target="../media/image24.sv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 Id="rId22"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5.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7.png"/><Relationship Id="rId7" Type="http://schemas.openxmlformats.org/officeDocument/2006/relationships/image" Target="../media/image35.svg"/><Relationship Id="rId12"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44.svg"/><Relationship Id="rId5" Type="http://schemas.openxmlformats.org/officeDocument/2006/relationships/image" Target="../media/image33.svg"/><Relationship Id="rId15" Type="http://schemas.openxmlformats.org/officeDocument/2006/relationships/image" Target="../media/image48.svg"/><Relationship Id="rId10" Type="http://schemas.openxmlformats.org/officeDocument/2006/relationships/image" Target="../media/image43.png"/><Relationship Id="rId4" Type="http://schemas.openxmlformats.org/officeDocument/2006/relationships/image" Target="../media/image32.png"/><Relationship Id="rId9" Type="http://schemas.openxmlformats.org/officeDocument/2006/relationships/image" Target="../media/image42.svg"/><Relationship Id="rId1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4">
          <a:extLst>
            <a:ext uri="{FF2B5EF4-FFF2-40B4-BE49-F238E27FC236}">
              <a16:creationId xmlns:a16="http://schemas.microsoft.com/office/drawing/2014/main" id="{5469FFC4-1BA7-41DD-052C-644AE45C3A82}"/>
            </a:ext>
          </a:extLst>
        </p:cNvPr>
        <p:cNvGrpSpPr/>
        <p:nvPr/>
      </p:nvGrpSpPr>
      <p:grpSpPr>
        <a:xfrm>
          <a:off x="0" y="0"/>
          <a:ext cx="0" cy="0"/>
          <a:chOff x="0" y="0"/>
          <a:chExt cx="0" cy="0"/>
        </a:xfrm>
      </p:grpSpPr>
      <p:pic>
        <p:nvPicPr>
          <p:cNvPr id="2" name="Google Shape;255;p31">
            <a:extLst>
              <a:ext uri="{FF2B5EF4-FFF2-40B4-BE49-F238E27FC236}">
                <a16:creationId xmlns:a16="http://schemas.microsoft.com/office/drawing/2014/main" id="{873C0894-9965-E81D-4176-05B1538FF2DA}"/>
              </a:ext>
            </a:extLst>
          </p:cNvPr>
          <p:cNvPicPr preferRelativeResize="0"/>
          <p:nvPr/>
        </p:nvPicPr>
        <p:blipFill rotWithShape="1">
          <a:blip r:embed="rId4">
            <a:alphaModFix/>
          </a:blip>
          <a:srcRect/>
          <a:stretch/>
        </p:blipFill>
        <p:spPr>
          <a:xfrm>
            <a:off x="8279060" y="1446415"/>
            <a:ext cx="3349804" cy="1983713"/>
          </a:xfrm>
          <a:prstGeom prst="rect">
            <a:avLst/>
          </a:prstGeom>
          <a:noFill/>
          <a:ln>
            <a:noFill/>
          </a:ln>
        </p:spPr>
      </p:pic>
      <p:pic>
        <p:nvPicPr>
          <p:cNvPr id="3" name="Picture 2" descr="A black rectangular sign with red text&#10;&#10;AI-generated content may be incorrect.">
            <a:extLst>
              <a:ext uri="{FF2B5EF4-FFF2-40B4-BE49-F238E27FC236}">
                <a16:creationId xmlns:a16="http://schemas.microsoft.com/office/drawing/2014/main" id="{4D2C89F2-384E-D7C1-B490-EEC02BFD0771}"/>
              </a:ext>
            </a:extLst>
          </p:cNvPr>
          <p:cNvPicPr>
            <a:picLocks noChangeAspect="1"/>
          </p:cNvPicPr>
          <p:nvPr/>
        </p:nvPicPr>
        <p:blipFill>
          <a:blip r:embed="rId5"/>
          <a:stretch>
            <a:fillRect/>
          </a:stretch>
        </p:blipFill>
        <p:spPr>
          <a:xfrm>
            <a:off x="8084728" y="3966848"/>
            <a:ext cx="3726272" cy="2216031"/>
          </a:xfrm>
          <a:prstGeom prst="rect">
            <a:avLst/>
          </a:prstGeom>
        </p:spPr>
      </p:pic>
      <p:sp>
        <p:nvSpPr>
          <p:cNvPr id="4" name="Google Shape;98;p2">
            <a:extLst>
              <a:ext uri="{FF2B5EF4-FFF2-40B4-BE49-F238E27FC236}">
                <a16:creationId xmlns:a16="http://schemas.microsoft.com/office/drawing/2014/main" id="{9392AD97-F7DD-0992-F46B-8CD0330446EB}"/>
              </a:ext>
            </a:extLst>
          </p:cNvPr>
          <p:cNvSpPr txBox="1">
            <a:spLocks/>
          </p:cNvSpPr>
          <p:nvPr/>
        </p:nvSpPr>
        <p:spPr>
          <a:xfrm>
            <a:off x="1243199" y="3971404"/>
            <a:ext cx="4878227" cy="205765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2000"/>
            </a:pPr>
            <a:r>
              <a:rPr lang="en-US" sz="4800" b="1" dirty="0">
                <a:solidFill>
                  <a:srgbClr val="1A283C"/>
                </a:solidFill>
                <a:latin typeface="Work Sans"/>
              </a:rPr>
              <a:t>Digital Rustning</a:t>
            </a:r>
          </a:p>
        </p:txBody>
      </p:sp>
      <p:pic>
        <p:nvPicPr>
          <p:cNvPr id="5" name="Bildobjekt 4">
            <a:extLst>
              <a:ext uri="{FF2B5EF4-FFF2-40B4-BE49-F238E27FC236}">
                <a16:creationId xmlns:a16="http://schemas.microsoft.com/office/drawing/2014/main" id="{E5BBDA4C-3521-3EAF-BE59-EAE1D9BFD43C}"/>
              </a:ext>
            </a:extLst>
          </p:cNvPr>
          <p:cNvPicPr>
            <a:picLocks noChangeAspect="1"/>
          </p:cNvPicPr>
          <p:nvPr/>
        </p:nvPicPr>
        <p:blipFill>
          <a:blip r:embed="rId6"/>
          <a:srcRect/>
          <a:stretch/>
        </p:blipFill>
        <p:spPr>
          <a:xfrm>
            <a:off x="2157366" y="828940"/>
            <a:ext cx="3059403" cy="3056911"/>
          </a:xfrm>
          <a:prstGeom prst="rect">
            <a:avLst/>
          </a:prstGeom>
        </p:spPr>
      </p:pic>
    </p:spTree>
    <p:extLst>
      <p:ext uri="{BB962C8B-B14F-4D97-AF65-F5344CB8AC3E}">
        <p14:creationId xmlns:p14="http://schemas.microsoft.com/office/powerpoint/2010/main" val="2679028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0">
          <a:extLst>
            <a:ext uri="{FF2B5EF4-FFF2-40B4-BE49-F238E27FC236}">
              <a16:creationId xmlns:a16="http://schemas.microsoft.com/office/drawing/2014/main" id="{24D58D29-7240-C345-B9D0-BFBB1CFE9EEC}"/>
            </a:ext>
          </a:extLst>
        </p:cNvPr>
        <p:cNvGrpSpPr/>
        <p:nvPr/>
      </p:nvGrpSpPr>
      <p:grpSpPr>
        <a:xfrm>
          <a:off x="0" y="0"/>
          <a:ext cx="0" cy="0"/>
          <a:chOff x="0" y="0"/>
          <a:chExt cx="0" cy="0"/>
        </a:xfrm>
      </p:grpSpPr>
      <p:sp>
        <p:nvSpPr>
          <p:cNvPr id="421" name="Google Shape;421;g2d47fe0b5cf_1_422">
            <a:extLst>
              <a:ext uri="{FF2B5EF4-FFF2-40B4-BE49-F238E27FC236}">
                <a16:creationId xmlns:a16="http://schemas.microsoft.com/office/drawing/2014/main" id="{9638E546-A156-9B6B-21D9-CAEE30C14BA6}"/>
              </a:ext>
            </a:extLst>
          </p:cNvPr>
          <p:cNvSpPr/>
          <p:nvPr/>
        </p:nvSpPr>
        <p:spPr>
          <a:xfrm>
            <a:off x="5315100" y="-11031"/>
            <a:ext cx="68769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3">
                  <a:lumMod val="90000"/>
                  <a:lumOff val="10000"/>
                </a:schemeClr>
              </a:solidFill>
              <a:latin typeface="Gill Sans"/>
              <a:ea typeface="Gill Sans"/>
              <a:cs typeface="Gill Sans"/>
              <a:sym typeface="Gill Sans"/>
            </a:endParaRPr>
          </a:p>
        </p:txBody>
      </p:sp>
      <p:sp>
        <p:nvSpPr>
          <p:cNvPr id="422" name="Google Shape;422;g2d47fe0b5cf_1_422">
            <a:extLst>
              <a:ext uri="{FF2B5EF4-FFF2-40B4-BE49-F238E27FC236}">
                <a16:creationId xmlns:a16="http://schemas.microsoft.com/office/drawing/2014/main" id="{DF0CE2AE-5CB6-5B07-F3C6-A18BD3028E1F}"/>
              </a:ext>
            </a:extLst>
          </p:cNvPr>
          <p:cNvSpPr txBox="1"/>
          <p:nvPr/>
        </p:nvSpPr>
        <p:spPr>
          <a:xfrm>
            <a:off x="7169228" y="663810"/>
            <a:ext cx="3718971" cy="1150099"/>
          </a:xfrm>
          <a:prstGeom prst="rect">
            <a:avLst/>
          </a:prstGeom>
          <a:noFill/>
          <a:ln>
            <a:noFill/>
          </a:ln>
        </p:spPr>
        <p:txBody>
          <a:bodyPr spcFirstLastPara="1" wrap="square" lIns="91425" tIns="45700" rIns="91425" bIns="45700" anchor="t" anchorCtr="0">
            <a:normAutofit/>
          </a:bodyPr>
          <a:lstStyle/>
          <a:p>
            <a:pPr lvl="0" algn="ctr">
              <a:lnSpc>
                <a:spcPct val="90000"/>
              </a:lnSpc>
              <a:buClr>
                <a:schemeClr val="accent3"/>
              </a:buClr>
              <a:buSzPts val="3000"/>
            </a:pPr>
            <a:r>
              <a:rPr lang="sv-SE" sz="3200" b="1" dirty="0">
                <a:solidFill>
                  <a:schemeClr val="accent1">
                    <a:lumMod val="20000"/>
                    <a:lumOff val="80000"/>
                  </a:schemeClr>
                </a:solidFill>
                <a:latin typeface="Work Sans"/>
                <a:sym typeface="Work Sans"/>
              </a:rPr>
              <a:t>Nr:2 Tvåfaktors-autentisering</a:t>
            </a:r>
            <a:endParaRPr sz="1600" b="1" i="0" u="none" strike="noStrike" cap="none" dirty="0">
              <a:solidFill>
                <a:schemeClr val="accent1">
                  <a:lumMod val="20000"/>
                  <a:lumOff val="80000"/>
                </a:schemeClr>
              </a:solidFill>
              <a:latin typeface="Arial"/>
              <a:ea typeface="Arial"/>
              <a:cs typeface="Arial"/>
              <a:sym typeface="Arial"/>
            </a:endParaRPr>
          </a:p>
        </p:txBody>
      </p:sp>
      <p:sp>
        <p:nvSpPr>
          <p:cNvPr id="426" name="Google Shape;426;g2d47fe0b5cf_1_422">
            <a:extLst>
              <a:ext uri="{FF2B5EF4-FFF2-40B4-BE49-F238E27FC236}">
                <a16:creationId xmlns:a16="http://schemas.microsoft.com/office/drawing/2014/main" id="{55318980-A5D7-E278-0056-7F40F83EC0B4}"/>
              </a:ext>
            </a:extLst>
          </p:cNvPr>
          <p:cNvSpPr/>
          <p:nvPr/>
        </p:nvSpPr>
        <p:spPr>
          <a:xfrm>
            <a:off x="5520285" y="2272553"/>
            <a:ext cx="5060043" cy="3565823"/>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tx1"/>
              </a:buClr>
              <a:buSzPts val="3200"/>
              <a:buFont typeface="System Font Regular"/>
              <a:buChar char="★"/>
            </a:pPr>
            <a:r>
              <a:rPr lang="sv-SE" sz="3200" b="0" i="0" u="none" strike="noStrike" cap="none" dirty="0">
                <a:solidFill>
                  <a:schemeClr val="tx1"/>
                </a:solidFill>
                <a:latin typeface="Work Sans"/>
                <a:ea typeface="Work Sans"/>
                <a:cs typeface="Work Sans"/>
                <a:sym typeface="Work Sans"/>
              </a:rPr>
              <a:t>Det extra låset</a:t>
            </a:r>
          </a:p>
          <a:p>
            <a:pPr marL="457200" marR="0" lvl="0" indent="-457200" algn="l" rtl="0">
              <a:lnSpc>
                <a:spcPct val="100000"/>
              </a:lnSpc>
              <a:spcBef>
                <a:spcPts val="0"/>
              </a:spcBef>
              <a:spcAft>
                <a:spcPts val="0"/>
              </a:spcAft>
              <a:buClr>
                <a:schemeClr val="tx1"/>
              </a:buClr>
              <a:buSzPts val="3200"/>
              <a:buFont typeface="System Font Regular"/>
              <a:buChar char="★"/>
            </a:pPr>
            <a:endParaRPr lang="sv-SE" sz="3200" dirty="0">
              <a:solidFill>
                <a:schemeClr val="tx1"/>
              </a:solidFill>
              <a:latin typeface="Work Sans"/>
              <a:ea typeface="Work Sans"/>
              <a:cs typeface="Work Sans"/>
              <a:sym typeface="Work Sans"/>
            </a:endParaRPr>
          </a:p>
          <a:p>
            <a:pPr marL="457200" indent="-457200">
              <a:buClr>
                <a:schemeClr val="tx1"/>
              </a:buClr>
              <a:buSzPts val="3200"/>
              <a:buFont typeface="System Font Regular"/>
              <a:buChar char="★"/>
            </a:pPr>
            <a:r>
              <a:rPr lang="sv-SE" sz="3200" dirty="0">
                <a:solidFill>
                  <a:schemeClr val="tx1"/>
                </a:solidFill>
                <a:latin typeface="Work Sans"/>
                <a:sym typeface="Work Sans"/>
              </a:rPr>
              <a:t>En ytterligare teknik gör det extra säkert.</a:t>
            </a:r>
            <a:endParaRPr b="0" i="0" u="none" strike="noStrike" cap="none" dirty="0">
              <a:solidFill>
                <a:schemeClr val="tx1"/>
              </a:solidFill>
              <a:latin typeface="Arial"/>
              <a:ea typeface="Arial"/>
              <a:cs typeface="Arial"/>
              <a:sym typeface="Arial"/>
            </a:endParaRPr>
          </a:p>
          <a:p>
            <a:pPr marL="457200" marR="0" lvl="0" indent="-457200" algn="l" rtl="0">
              <a:lnSpc>
                <a:spcPct val="100000"/>
              </a:lnSpc>
              <a:spcBef>
                <a:spcPts val="0"/>
              </a:spcBef>
              <a:spcAft>
                <a:spcPts val="0"/>
              </a:spcAft>
              <a:buClr>
                <a:schemeClr val="tx1"/>
              </a:buClr>
              <a:buSzPts val="3200"/>
              <a:buFont typeface="System Font Regular"/>
              <a:buChar char="★"/>
            </a:pPr>
            <a:endParaRPr sz="3200" b="0" i="0" u="none" strike="noStrike" cap="none" dirty="0">
              <a:solidFill>
                <a:schemeClr val="accent3"/>
              </a:solidFill>
              <a:latin typeface="Work Sans"/>
              <a:ea typeface="Work Sans"/>
              <a:cs typeface="Work Sans"/>
              <a:sym typeface="Work Sans"/>
            </a:endParaRPr>
          </a:p>
          <a:p>
            <a:pPr marR="0" lvl="0" algn="l" rtl="0">
              <a:lnSpc>
                <a:spcPct val="100000"/>
              </a:lnSpc>
              <a:spcBef>
                <a:spcPts val="0"/>
              </a:spcBef>
              <a:spcAft>
                <a:spcPts val="0"/>
              </a:spcAft>
              <a:buClr>
                <a:schemeClr val="tx1"/>
              </a:buClr>
              <a:buSzPts val="3200"/>
            </a:pPr>
            <a:r>
              <a:rPr lang="sv-SE" sz="3200" b="0" i="0" u="none" strike="noStrike" cap="none" dirty="0">
                <a:solidFill>
                  <a:schemeClr val="accent3"/>
                </a:solidFill>
                <a:latin typeface="Work Sans"/>
                <a:ea typeface="Work Sans"/>
                <a:cs typeface="Work Sans"/>
                <a:sym typeface="Work Sans"/>
              </a:rPr>
              <a:t> </a:t>
            </a:r>
            <a:endParaRPr b="0" i="0" u="none" strike="noStrike" cap="none" dirty="0">
              <a:latin typeface="Arial"/>
              <a:ea typeface="Arial"/>
              <a:cs typeface="Arial"/>
              <a:sym typeface="Arial"/>
            </a:endParaRPr>
          </a:p>
        </p:txBody>
      </p:sp>
      <p:sp>
        <p:nvSpPr>
          <p:cNvPr id="433" name="Google Shape;433;g2d47fe0b5cf_1_422">
            <a:extLst>
              <a:ext uri="{FF2B5EF4-FFF2-40B4-BE49-F238E27FC236}">
                <a16:creationId xmlns:a16="http://schemas.microsoft.com/office/drawing/2014/main" id="{8B3715A3-935C-D188-32E9-CE5D1C4582C3}"/>
              </a:ext>
            </a:extLst>
          </p:cNvPr>
          <p:cNvSpPr txBox="1"/>
          <p:nvPr/>
        </p:nvSpPr>
        <p:spPr>
          <a:xfrm>
            <a:off x="9830150" y="6242734"/>
            <a:ext cx="1119009"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b="0" i="0" u="none" strike="noStrike" cap="none" dirty="0">
                <a:solidFill>
                  <a:schemeClr val="accent3"/>
                </a:solidFill>
                <a:latin typeface="Work Sans"/>
                <a:ea typeface="Work Sans"/>
                <a:cs typeface="Work Sans"/>
                <a:sym typeface="Work Sans"/>
              </a:rPr>
              <a:t>2FW</a:t>
            </a:r>
            <a:endParaRPr sz="1400" b="0" i="0" u="none" strike="noStrike" cap="none" dirty="0">
              <a:solidFill>
                <a:srgbClr val="000000"/>
              </a:solidFill>
              <a:latin typeface="Arial"/>
              <a:ea typeface="Arial"/>
              <a:cs typeface="Arial"/>
              <a:sym typeface="Arial"/>
            </a:endParaRPr>
          </a:p>
        </p:txBody>
      </p:sp>
      <p:sp>
        <p:nvSpPr>
          <p:cNvPr id="434" name="Google Shape;434;g2d47fe0b5cf_1_422">
            <a:extLst>
              <a:ext uri="{FF2B5EF4-FFF2-40B4-BE49-F238E27FC236}">
                <a16:creationId xmlns:a16="http://schemas.microsoft.com/office/drawing/2014/main" id="{30EA030E-E00D-FC88-54CE-CA1DC2F8BD55}"/>
              </a:ext>
            </a:extLst>
          </p:cNvPr>
          <p:cNvSpPr/>
          <p:nvPr/>
        </p:nvSpPr>
        <p:spPr>
          <a:xfrm>
            <a:off x="9905752" y="6605319"/>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accent2">
                  <a:lumMod val="20000"/>
                  <a:lumOff val="80000"/>
                </a:schemeClr>
              </a:solidFill>
              <a:latin typeface="Gill Sans"/>
              <a:ea typeface="Gill Sans"/>
              <a:cs typeface="Gill Sans"/>
              <a:sym typeface="Gill Sans"/>
            </a:endParaRPr>
          </a:p>
        </p:txBody>
      </p:sp>
      <p:pic>
        <p:nvPicPr>
          <p:cNvPr id="435" name="Google Shape;435;g2d47fe0b5cf_1_422">
            <a:extLst>
              <a:ext uri="{FF2B5EF4-FFF2-40B4-BE49-F238E27FC236}">
                <a16:creationId xmlns:a16="http://schemas.microsoft.com/office/drawing/2014/main" id="{C0AF7A5F-62A8-5663-5CA4-7D6F701FFEED}"/>
              </a:ext>
            </a:extLst>
          </p:cNvPr>
          <p:cNvPicPr preferRelativeResize="0"/>
          <p:nvPr/>
        </p:nvPicPr>
        <p:blipFill rotWithShape="1">
          <a:blip r:embed="rId3">
            <a:alphaModFix/>
          </a:blip>
          <a:srcRect/>
          <a:stretch/>
        </p:blipFill>
        <p:spPr>
          <a:xfrm>
            <a:off x="125250" y="83973"/>
            <a:ext cx="2873196" cy="357208"/>
          </a:xfrm>
          <a:prstGeom prst="rect">
            <a:avLst/>
          </a:prstGeom>
          <a:noFill/>
          <a:ln>
            <a:noFill/>
          </a:ln>
        </p:spPr>
      </p:pic>
      <p:pic>
        <p:nvPicPr>
          <p:cNvPr id="11" name="Graphic 10" descr="Magic Wand Auto outline">
            <a:extLst>
              <a:ext uri="{FF2B5EF4-FFF2-40B4-BE49-F238E27FC236}">
                <a16:creationId xmlns:a16="http://schemas.microsoft.com/office/drawing/2014/main" id="{7AD52050-C550-B6C7-BA2C-64F13AAC16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11671" y="2222794"/>
            <a:ext cx="2412412" cy="2412412"/>
          </a:xfrm>
          <a:prstGeom prst="rect">
            <a:avLst/>
          </a:prstGeom>
        </p:spPr>
      </p:pic>
      <p:pic>
        <p:nvPicPr>
          <p:cNvPr id="14" name="Graphic 13" descr="Lock with solid fill">
            <a:extLst>
              <a:ext uri="{FF2B5EF4-FFF2-40B4-BE49-F238E27FC236}">
                <a16:creationId xmlns:a16="http://schemas.microsoft.com/office/drawing/2014/main" id="{DC80A6BE-6A20-72C1-832E-B71F8705A75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5464" y="1689017"/>
            <a:ext cx="2339666" cy="2339666"/>
          </a:xfrm>
          <a:prstGeom prst="rect">
            <a:avLst/>
          </a:prstGeom>
        </p:spPr>
      </p:pic>
      <p:pic>
        <p:nvPicPr>
          <p:cNvPr id="13" name="Graphic 12" descr="Lock with solid fill">
            <a:extLst>
              <a:ext uri="{FF2B5EF4-FFF2-40B4-BE49-F238E27FC236}">
                <a16:creationId xmlns:a16="http://schemas.microsoft.com/office/drawing/2014/main" id="{2C179C3C-70B0-B698-90A1-0CB69868510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9090" y="1652643"/>
            <a:ext cx="2412413" cy="2412413"/>
          </a:xfrm>
          <a:prstGeom prst="rect">
            <a:avLst/>
          </a:prstGeom>
        </p:spPr>
      </p:pic>
    </p:spTree>
    <p:extLst>
      <p:ext uri="{BB962C8B-B14F-4D97-AF65-F5344CB8AC3E}">
        <p14:creationId xmlns:p14="http://schemas.microsoft.com/office/powerpoint/2010/main" val="372970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50" fill="hold">
                                          <p:stCondLst>
                                            <p:cond delay="0"/>
                                          </p:stCondLst>
                                        </p:cTn>
                                        <p:tgtEl>
                                          <p:spTgt spid="11"/>
                                        </p:tgtEl>
                                        <p:attrNameLst>
                                          <p:attrName>r</p:attrName>
                                        </p:attrNameLst>
                                      </p:cBhvr>
                                    </p:animRot>
                                    <p:animRot by="-240000">
                                      <p:cBhvr>
                                        <p:cTn id="7" dur="100" fill="hold">
                                          <p:stCondLst>
                                            <p:cond delay="100"/>
                                          </p:stCondLst>
                                        </p:cTn>
                                        <p:tgtEl>
                                          <p:spTgt spid="11"/>
                                        </p:tgtEl>
                                        <p:attrNameLst>
                                          <p:attrName>r</p:attrName>
                                        </p:attrNameLst>
                                      </p:cBhvr>
                                    </p:animRot>
                                    <p:animRot by="240000">
                                      <p:cBhvr>
                                        <p:cTn id="8" dur="100" fill="hold">
                                          <p:stCondLst>
                                            <p:cond delay="200"/>
                                          </p:stCondLst>
                                        </p:cTn>
                                        <p:tgtEl>
                                          <p:spTgt spid="11"/>
                                        </p:tgtEl>
                                        <p:attrNameLst>
                                          <p:attrName>r</p:attrName>
                                        </p:attrNameLst>
                                      </p:cBhvr>
                                    </p:animRot>
                                    <p:animRot by="-240000">
                                      <p:cBhvr>
                                        <p:cTn id="9" dur="100" fill="hold">
                                          <p:stCondLst>
                                            <p:cond delay="300"/>
                                          </p:stCondLst>
                                        </p:cTn>
                                        <p:tgtEl>
                                          <p:spTgt spid="11"/>
                                        </p:tgtEl>
                                        <p:attrNameLst>
                                          <p:attrName>r</p:attrName>
                                        </p:attrNameLst>
                                      </p:cBhvr>
                                    </p:animRot>
                                    <p:animRot by="120000">
                                      <p:cBhvr>
                                        <p:cTn id="10" dur="100" fill="hold">
                                          <p:stCondLst>
                                            <p:cond delay="400"/>
                                          </p:stCondLst>
                                        </p:cTn>
                                        <p:tgtEl>
                                          <p:spTgt spid="11"/>
                                        </p:tgtEl>
                                        <p:attrNameLst>
                                          <p:attrName>r</p:attrName>
                                        </p:attrNameLst>
                                      </p:cBhvr>
                                    </p:animRo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500"/>
                            </p:stCondLst>
                            <p:childTnLst>
                              <p:par>
                                <p:cTn id="15" presetID="0" presetClass="path" presetSubtype="0" accel="50000" decel="50000" fill="hold" nodeType="afterEffect">
                                  <p:stCondLst>
                                    <p:cond delay="0"/>
                                  </p:stCondLst>
                                  <p:childTnLst>
                                    <p:animMotion origin="layout" path="M 3.33333E-6 1.85185E-6 L 0.13424 0.24838 " pathEditMode="relative" rAng="0" ptsTypes="AA">
                                      <p:cBhvr>
                                        <p:cTn id="16" dur="1000" fill="hold"/>
                                        <p:tgtEl>
                                          <p:spTgt spid="14"/>
                                        </p:tgtEl>
                                        <p:attrNameLst>
                                          <p:attrName>ppt_x</p:attrName>
                                          <p:attrName>ppt_y</p:attrName>
                                        </p:attrNameLst>
                                      </p:cBhvr>
                                      <p:rCtr x="6706" y="124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0">
          <a:extLst>
            <a:ext uri="{FF2B5EF4-FFF2-40B4-BE49-F238E27FC236}">
              <a16:creationId xmlns:a16="http://schemas.microsoft.com/office/drawing/2014/main" id="{13573C25-3B41-123E-898E-D9138EC016AF}"/>
            </a:ext>
          </a:extLst>
        </p:cNvPr>
        <p:cNvGrpSpPr/>
        <p:nvPr/>
      </p:nvGrpSpPr>
      <p:grpSpPr>
        <a:xfrm>
          <a:off x="0" y="0"/>
          <a:ext cx="0" cy="0"/>
          <a:chOff x="0" y="0"/>
          <a:chExt cx="0" cy="0"/>
        </a:xfrm>
      </p:grpSpPr>
      <p:sp>
        <p:nvSpPr>
          <p:cNvPr id="421" name="Google Shape;421;g2d47fe0b5cf_1_422">
            <a:extLst>
              <a:ext uri="{FF2B5EF4-FFF2-40B4-BE49-F238E27FC236}">
                <a16:creationId xmlns:a16="http://schemas.microsoft.com/office/drawing/2014/main" id="{464B30B5-1BA8-D315-38D2-B6B29C75E1C6}"/>
              </a:ext>
            </a:extLst>
          </p:cNvPr>
          <p:cNvSpPr/>
          <p:nvPr/>
        </p:nvSpPr>
        <p:spPr>
          <a:xfrm>
            <a:off x="6934200" y="0"/>
            <a:ext cx="52578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3">
                  <a:lumMod val="90000"/>
                  <a:lumOff val="10000"/>
                </a:schemeClr>
              </a:solidFill>
              <a:latin typeface="Gill Sans"/>
              <a:ea typeface="Gill Sans"/>
              <a:cs typeface="Gill Sans"/>
              <a:sym typeface="Gill Sans"/>
            </a:endParaRPr>
          </a:p>
        </p:txBody>
      </p:sp>
      <p:sp>
        <p:nvSpPr>
          <p:cNvPr id="422" name="Google Shape;422;g2d47fe0b5cf_1_422">
            <a:extLst>
              <a:ext uri="{FF2B5EF4-FFF2-40B4-BE49-F238E27FC236}">
                <a16:creationId xmlns:a16="http://schemas.microsoft.com/office/drawing/2014/main" id="{151EFE06-C60E-BDF5-6381-9AC85EA90530}"/>
              </a:ext>
            </a:extLst>
          </p:cNvPr>
          <p:cNvSpPr txBox="1"/>
          <p:nvPr/>
        </p:nvSpPr>
        <p:spPr>
          <a:xfrm>
            <a:off x="7169228" y="663810"/>
            <a:ext cx="3718971" cy="1150099"/>
          </a:xfrm>
          <a:prstGeom prst="rect">
            <a:avLst/>
          </a:prstGeom>
          <a:noFill/>
          <a:ln>
            <a:noFill/>
          </a:ln>
        </p:spPr>
        <p:txBody>
          <a:bodyPr spcFirstLastPara="1" wrap="square" lIns="91425" tIns="45700" rIns="91425" bIns="45700" anchor="t" anchorCtr="0">
            <a:normAutofit/>
          </a:bodyPr>
          <a:lstStyle/>
          <a:p>
            <a:pPr lvl="0" algn="ctr">
              <a:lnSpc>
                <a:spcPct val="90000"/>
              </a:lnSpc>
              <a:buClr>
                <a:schemeClr val="accent3"/>
              </a:buClr>
              <a:buSzPts val="3000"/>
            </a:pPr>
            <a:r>
              <a:rPr lang="sv-SE" sz="3200" b="1" dirty="0">
                <a:solidFill>
                  <a:schemeClr val="accent1">
                    <a:lumMod val="20000"/>
                    <a:lumOff val="80000"/>
                  </a:schemeClr>
                </a:solidFill>
                <a:latin typeface="Work Sans"/>
                <a:sym typeface="Work Sans"/>
              </a:rPr>
              <a:t>Nr:2 Tvåfaktors-autentisering</a:t>
            </a:r>
            <a:endParaRPr sz="1600" b="1" i="0" u="none" strike="noStrike" cap="none" dirty="0">
              <a:solidFill>
                <a:schemeClr val="accent1">
                  <a:lumMod val="20000"/>
                  <a:lumOff val="80000"/>
                </a:schemeClr>
              </a:solidFill>
              <a:latin typeface="Arial"/>
              <a:ea typeface="Arial"/>
              <a:cs typeface="Arial"/>
              <a:sym typeface="Arial"/>
            </a:endParaRPr>
          </a:p>
        </p:txBody>
      </p:sp>
      <p:sp>
        <p:nvSpPr>
          <p:cNvPr id="426" name="Google Shape;426;g2d47fe0b5cf_1_422">
            <a:extLst>
              <a:ext uri="{FF2B5EF4-FFF2-40B4-BE49-F238E27FC236}">
                <a16:creationId xmlns:a16="http://schemas.microsoft.com/office/drawing/2014/main" id="{8B215A44-1C9B-4815-4124-BF2A1521993B}"/>
              </a:ext>
            </a:extLst>
          </p:cNvPr>
          <p:cNvSpPr/>
          <p:nvPr/>
        </p:nvSpPr>
        <p:spPr>
          <a:xfrm>
            <a:off x="7019308" y="1850071"/>
            <a:ext cx="5060043" cy="3565823"/>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tx1"/>
              </a:buClr>
              <a:buSzPts val="3200"/>
              <a:buFont typeface="System Font Regular"/>
              <a:buChar char="★"/>
            </a:pPr>
            <a:r>
              <a:rPr lang="sv-SE" sz="2800" b="0" i="0" u="none" strike="noStrike" cap="none" dirty="0">
                <a:solidFill>
                  <a:schemeClr val="tx1"/>
                </a:solidFill>
                <a:latin typeface="Work Sans"/>
                <a:ea typeface="Work Sans"/>
                <a:cs typeface="Work Sans"/>
                <a:sym typeface="Work Sans"/>
              </a:rPr>
              <a:t>Man kan använda </a:t>
            </a:r>
            <a:r>
              <a:rPr lang="sv-SE" sz="2800" b="0" i="0" u="none" strike="noStrike" cap="none" dirty="0" err="1">
                <a:solidFill>
                  <a:schemeClr val="tx1"/>
                </a:solidFill>
                <a:latin typeface="Work Sans"/>
                <a:ea typeface="Work Sans"/>
                <a:cs typeface="Work Sans"/>
                <a:sym typeface="Work Sans"/>
              </a:rPr>
              <a:t>autentiseringsappar</a:t>
            </a:r>
            <a:endParaRPr lang="sv-SE" sz="2800" b="0" i="0" u="none" strike="noStrike" cap="none" dirty="0">
              <a:solidFill>
                <a:schemeClr val="tx1"/>
              </a:solidFill>
              <a:latin typeface="Work Sans"/>
              <a:ea typeface="Work Sans"/>
              <a:cs typeface="Work Sans"/>
              <a:sym typeface="Work Sans"/>
            </a:endParaRPr>
          </a:p>
          <a:p>
            <a:pPr marL="457200" marR="0" lvl="0" indent="-457200" algn="l" rtl="0">
              <a:lnSpc>
                <a:spcPct val="100000"/>
              </a:lnSpc>
              <a:spcBef>
                <a:spcPts val="0"/>
              </a:spcBef>
              <a:spcAft>
                <a:spcPts val="0"/>
              </a:spcAft>
              <a:buClr>
                <a:schemeClr val="tx1"/>
              </a:buClr>
              <a:buSzPts val="3200"/>
              <a:buFont typeface="System Font Regular"/>
              <a:buChar char="★"/>
            </a:pPr>
            <a:endParaRPr lang="sv-SE" sz="2800" dirty="0">
              <a:solidFill>
                <a:schemeClr val="tx1"/>
              </a:solidFill>
              <a:latin typeface="Work Sans"/>
              <a:ea typeface="Work Sans"/>
              <a:cs typeface="Work Sans"/>
              <a:sym typeface="Work Sans"/>
            </a:endParaRPr>
          </a:p>
          <a:p>
            <a:pPr marL="457200" marR="0" lvl="0" indent="-457200" algn="l" rtl="0">
              <a:lnSpc>
                <a:spcPct val="100000"/>
              </a:lnSpc>
              <a:spcBef>
                <a:spcPts val="0"/>
              </a:spcBef>
              <a:spcAft>
                <a:spcPts val="0"/>
              </a:spcAft>
              <a:buClr>
                <a:schemeClr val="tx1"/>
              </a:buClr>
              <a:buSzPts val="3200"/>
              <a:buFont typeface="System Font Regular"/>
              <a:buChar char="★"/>
            </a:pPr>
            <a:r>
              <a:rPr lang="sv-SE" sz="2800" dirty="0">
                <a:solidFill>
                  <a:schemeClr val="tx1"/>
                </a:solidFill>
                <a:latin typeface="Work Sans"/>
                <a:sym typeface="Work Sans"/>
              </a:rPr>
              <a:t>Engångskod krävs ofta</a:t>
            </a:r>
          </a:p>
          <a:p>
            <a:pPr marR="0" lvl="0" algn="l" rtl="0">
              <a:lnSpc>
                <a:spcPct val="100000"/>
              </a:lnSpc>
              <a:spcBef>
                <a:spcPts val="0"/>
              </a:spcBef>
              <a:spcAft>
                <a:spcPts val="0"/>
              </a:spcAft>
              <a:buClr>
                <a:schemeClr val="tx1"/>
              </a:buClr>
              <a:buSzPts val="3200"/>
            </a:pPr>
            <a:endParaRPr lang="sv-SE" sz="2800" dirty="0">
              <a:solidFill>
                <a:schemeClr val="tx1"/>
              </a:solidFill>
              <a:latin typeface="Work Sans"/>
              <a:sym typeface="Work Sans"/>
            </a:endParaRPr>
          </a:p>
          <a:p>
            <a:pPr marL="457200" marR="0" lvl="0" indent="-457200" algn="l" rtl="0">
              <a:lnSpc>
                <a:spcPct val="100000"/>
              </a:lnSpc>
              <a:spcBef>
                <a:spcPts val="0"/>
              </a:spcBef>
              <a:spcAft>
                <a:spcPts val="0"/>
              </a:spcAft>
              <a:buClr>
                <a:schemeClr val="tx1"/>
              </a:buClr>
              <a:buSzPts val="3200"/>
              <a:buFont typeface="System Font Regular"/>
              <a:buChar char="★"/>
            </a:pPr>
            <a:r>
              <a:rPr lang="sv-SE" sz="2800" b="0" i="0" u="none" strike="noStrike" cap="none" dirty="0">
                <a:solidFill>
                  <a:schemeClr val="tx1"/>
                </a:solidFill>
                <a:latin typeface="Work Sans"/>
                <a:sym typeface="Work Sans"/>
              </a:rPr>
              <a:t>Olika autentiseringssätt har olika fördelar</a:t>
            </a:r>
            <a:endParaRPr sz="1200" b="0" i="0" u="none" strike="noStrike" cap="none" dirty="0">
              <a:solidFill>
                <a:schemeClr val="tx1"/>
              </a:solidFill>
              <a:latin typeface="Arial"/>
              <a:ea typeface="Arial"/>
              <a:cs typeface="Arial"/>
              <a:sym typeface="Arial"/>
            </a:endParaRPr>
          </a:p>
          <a:p>
            <a:pPr marL="457200" marR="0" lvl="0" indent="-457200" algn="l" rtl="0">
              <a:lnSpc>
                <a:spcPct val="100000"/>
              </a:lnSpc>
              <a:spcBef>
                <a:spcPts val="0"/>
              </a:spcBef>
              <a:spcAft>
                <a:spcPts val="0"/>
              </a:spcAft>
              <a:buClr>
                <a:schemeClr val="tx1"/>
              </a:buClr>
              <a:buSzPts val="3200"/>
              <a:buFont typeface="System Font Regular"/>
              <a:buChar char="★"/>
            </a:pPr>
            <a:endParaRPr sz="2800" b="0" i="0" u="none" strike="noStrike" cap="none" dirty="0">
              <a:solidFill>
                <a:schemeClr val="accent3"/>
              </a:solidFill>
              <a:latin typeface="Work Sans"/>
              <a:ea typeface="Work Sans"/>
              <a:cs typeface="Work Sans"/>
              <a:sym typeface="Work Sans"/>
            </a:endParaRPr>
          </a:p>
          <a:p>
            <a:pPr marR="0" lvl="0" algn="l" rtl="0">
              <a:lnSpc>
                <a:spcPct val="100000"/>
              </a:lnSpc>
              <a:spcBef>
                <a:spcPts val="0"/>
              </a:spcBef>
              <a:spcAft>
                <a:spcPts val="0"/>
              </a:spcAft>
              <a:buClr>
                <a:schemeClr val="tx1"/>
              </a:buClr>
              <a:buSzPts val="3200"/>
            </a:pPr>
            <a:r>
              <a:rPr lang="sv-SE" sz="2800" b="0" i="0" u="none" strike="noStrike" cap="none" dirty="0">
                <a:solidFill>
                  <a:schemeClr val="accent3"/>
                </a:solidFill>
                <a:latin typeface="Work Sans"/>
                <a:ea typeface="Work Sans"/>
                <a:cs typeface="Work Sans"/>
                <a:sym typeface="Work Sans"/>
              </a:rPr>
              <a:t> </a:t>
            </a:r>
            <a:endParaRPr sz="1200" b="0" i="0" u="none" strike="noStrike" cap="none" dirty="0">
              <a:latin typeface="Arial"/>
              <a:ea typeface="Arial"/>
              <a:cs typeface="Arial"/>
              <a:sym typeface="Arial"/>
            </a:endParaRPr>
          </a:p>
        </p:txBody>
      </p:sp>
      <p:sp>
        <p:nvSpPr>
          <p:cNvPr id="433" name="Google Shape;433;g2d47fe0b5cf_1_422">
            <a:extLst>
              <a:ext uri="{FF2B5EF4-FFF2-40B4-BE49-F238E27FC236}">
                <a16:creationId xmlns:a16="http://schemas.microsoft.com/office/drawing/2014/main" id="{46FBE13C-CE2A-17BC-DDEC-1D3E8B90B1E5}"/>
              </a:ext>
            </a:extLst>
          </p:cNvPr>
          <p:cNvSpPr txBox="1"/>
          <p:nvPr/>
        </p:nvSpPr>
        <p:spPr>
          <a:xfrm>
            <a:off x="9830150" y="6242734"/>
            <a:ext cx="1119009"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b="0" i="0" u="none" strike="noStrike" cap="none" dirty="0">
                <a:solidFill>
                  <a:schemeClr val="accent3"/>
                </a:solidFill>
                <a:latin typeface="Work Sans"/>
                <a:ea typeface="Work Sans"/>
                <a:cs typeface="Work Sans"/>
                <a:sym typeface="Work Sans"/>
              </a:rPr>
              <a:t>2FW</a:t>
            </a:r>
            <a:endParaRPr sz="1400" b="0" i="0" u="none" strike="noStrike" cap="none" dirty="0">
              <a:solidFill>
                <a:srgbClr val="000000"/>
              </a:solidFill>
              <a:latin typeface="Arial"/>
              <a:ea typeface="Arial"/>
              <a:cs typeface="Arial"/>
              <a:sym typeface="Arial"/>
            </a:endParaRPr>
          </a:p>
        </p:txBody>
      </p:sp>
      <p:sp>
        <p:nvSpPr>
          <p:cNvPr id="434" name="Google Shape;434;g2d47fe0b5cf_1_422">
            <a:extLst>
              <a:ext uri="{FF2B5EF4-FFF2-40B4-BE49-F238E27FC236}">
                <a16:creationId xmlns:a16="http://schemas.microsoft.com/office/drawing/2014/main" id="{E65E7C68-B574-AFDD-24D7-93BDB33902DF}"/>
              </a:ext>
            </a:extLst>
          </p:cNvPr>
          <p:cNvSpPr/>
          <p:nvPr/>
        </p:nvSpPr>
        <p:spPr>
          <a:xfrm>
            <a:off x="9905752" y="6605319"/>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accent2">
                  <a:lumMod val="20000"/>
                  <a:lumOff val="80000"/>
                </a:schemeClr>
              </a:solidFill>
              <a:latin typeface="Gill Sans"/>
              <a:ea typeface="Gill Sans"/>
              <a:cs typeface="Gill Sans"/>
              <a:sym typeface="Gill Sans"/>
            </a:endParaRPr>
          </a:p>
        </p:txBody>
      </p:sp>
      <p:pic>
        <p:nvPicPr>
          <p:cNvPr id="435" name="Google Shape;435;g2d47fe0b5cf_1_422">
            <a:extLst>
              <a:ext uri="{FF2B5EF4-FFF2-40B4-BE49-F238E27FC236}">
                <a16:creationId xmlns:a16="http://schemas.microsoft.com/office/drawing/2014/main" id="{DA14B89A-45DF-F3FF-FD5B-A570716F6E4A}"/>
              </a:ext>
            </a:extLst>
          </p:cNvPr>
          <p:cNvPicPr preferRelativeResize="0"/>
          <p:nvPr/>
        </p:nvPicPr>
        <p:blipFill rotWithShape="1">
          <a:blip r:embed="rId3">
            <a:alphaModFix/>
          </a:blip>
          <a:srcRect/>
          <a:stretch/>
        </p:blipFill>
        <p:spPr>
          <a:xfrm>
            <a:off x="125250" y="83973"/>
            <a:ext cx="2873196" cy="357208"/>
          </a:xfrm>
          <a:prstGeom prst="rect">
            <a:avLst/>
          </a:prstGeom>
          <a:noFill/>
          <a:ln>
            <a:noFill/>
          </a:ln>
        </p:spPr>
      </p:pic>
      <p:grpSp>
        <p:nvGrpSpPr>
          <p:cNvPr id="3" name="Group 2">
            <a:extLst>
              <a:ext uri="{FF2B5EF4-FFF2-40B4-BE49-F238E27FC236}">
                <a16:creationId xmlns:a16="http://schemas.microsoft.com/office/drawing/2014/main" id="{B51E3D88-8472-7CC8-1B8C-8153F462808D}"/>
              </a:ext>
            </a:extLst>
          </p:cNvPr>
          <p:cNvGrpSpPr/>
          <p:nvPr/>
        </p:nvGrpSpPr>
        <p:grpSpPr>
          <a:xfrm>
            <a:off x="427896" y="663810"/>
            <a:ext cx="1751810" cy="1776357"/>
            <a:chOff x="369090" y="1652643"/>
            <a:chExt cx="3988271" cy="4058513"/>
          </a:xfrm>
        </p:grpSpPr>
        <p:pic>
          <p:nvPicPr>
            <p:cNvPr id="11" name="Graphic 10" descr="Magic Wand Auto outline">
              <a:extLst>
                <a:ext uri="{FF2B5EF4-FFF2-40B4-BE49-F238E27FC236}">
                  <a16:creationId xmlns:a16="http://schemas.microsoft.com/office/drawing/2014/main" id="{D0B99325-4221-7C5B-E720-289196A2D6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11671" y="2222794"/>
              <a:ext cx="2412412" cy="2412412"/>
            </a:xfrm>
            <a:prstGeom prst="rect">
              <a:avLst/>
            </a:prstGeom>
          </p:spPr>
        </p:pic>
        <p:pic>
          <p:nvPicPr>
            <p:cNvPr id="14" name="Graphic 13" descr="Lock with solid fill">
              <a:extLst>
                <a:ext uri="{FF2B5EF4-FFF2-40B4-BE49-F238E27FC236}">
                  <a16:creationId xmlns:a16="http://schemas.microsoft.com/office/drawing/2014/main" id="{FD960926-1D94-7C42-5DDD-6012B7A9CE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17695" y="3371490"/>
              <a:ext cx="2339666" cy="2339666"/>
            </a:xfrm>
            <a:prstGeom prst="rect">
              <a:avLst/>
            </a:prstGeom>
          </p:spPr>
        </p:pic>
        <p:pic>
          <p:nvPicPr>
            <p:cNvPr id="2" name="Graphic 1" descr="Lock with solid fill">
              <a:extLst>
                <a:ext uri="{FF2B5EF4-FFF2-40B4-BE49-F238E27FC236}">
                  <a16:creationId xmlns:a16="http://schemas.microsoft.com/office/drawing/2014/main" id="{8B1175FC-FC6E-1A34-3D5D-3FB390DF3D9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9090" y="1652643"/>
              <a:ext cx="2412413" cy="2412413"/>
            </a:xfrm>
            <a:prstGeom prst="rect">
              <a:avLst/>
            </a:prstGeom>
          </p:spPr>
        </p:pic>
      </p:grpSp>
      <p:pic>
        <p:nvPicPr>
          <p:cNvPr id="4" name="Picture 3">
            <a:extLst>
              <a:ext uri="{FF2B5EF4-FFF2-40B4-BE49-F238E27FC236}">
                <a16:creationId xmlns:a16="http://schemas.microsoft.com/office/drawing/2014/main" id="{EBE330FD-D866-8D85-0DCB-8E4DCC9ADE78}"/>
              </a:ext>
            </a:extLst>
          </p:cNvPr>
          <p:cNvPicPr>
            <a:picLocks noChangeAspect="1"/>
          </p:cNvPicPr>
          <p:nvPr/>
        </p:nvPicPr>
        <p:blipFill>
          <a:blip r:embed="rId10"/>
          <a:stretch>
            <a:fillRect/>
          </a:stretch>
        </p:blipFill>
        <p:spPr>
          <a:xfrm>
            <a:off x="3294993" y="842029"/>
            <a:ext cx="3365894" cy="2354092"/>
          </a:xfrm>
          <a:prstGeom prst="rect">
            <a:avLst/>
          </a:prstGeom>
        </p:spPr>
      </p:pic>
      <p:pic>
        <p:nvPicPr>
          <p:cNvPr id="5" name="Picture 4">
            <a:extLst>
              <a:ext uri="{FF2B5EF4-FFF2-40B4-BE49-F238E27FC236}">
                <a16:creationId xmlns:a16="http://schemas.microsoft.com/office/drawing/2014/main" id="{67D0F83C-BF97-903C-734D-2CDDDECEF0AB}"/>
              </a:ext>
            </a:extLst>
          </p:cNvPr>
          <p:cNvPicPr>
            <a:picLocks noChangeAspect="1"/>
          </p:cNvPicPr>
          <p:nvPr/>
        </p:nvPicPr>
        <p:blipFill>
          <a:blip r:embed="rId11"/>
          <a:stretch>
            <a:fillRect/>
          </a:stretch>
        </p:blipFill>
        <p:spPr>
          <a:xfrm>
            <a:off x="3342020" y="3469833"/>
            <a:ext cx="3333714" cy="2354092"/>
          </a:xfrm>
          <a:prstGeom prst="rect">
            <a:avLst/>
          </a:prstGeom>
        </p:spPr>
      </p:pic>
      <p:pic>
        <p:nvPicPr>
          <p:cNvPr id="9" name="Picture 8">
            <a:extLst>
              <a:ext uri="{FF2B5EF4-FFF2-40B4-BE49-F238E27FC236}">
                <a16:creationId xmlns:a16="http://schemas.microsoft.com/office/drawing/2014/main" id="{850DE55A-A256-5696-132F-5C7D6477CDB6}"/>
              </a:ext>
            </a:extLst>
          </p:cNvPr>
          <p:cNvPicPr>
            <a:picLocks noChangeAspect="1"/>
          </p:cNvPicPr>
          <p:nvPr/>
        </p:nvPicPr>
        <p:blipFill>
          <a:blip r:embed="rId12"/>
          <a:stretch>
            <a:fillRect/>
          </a:stretch>
        </p:blipFill>
        <p:spPr>
          <a:xfrm>
            <a:off x="210358" y="3469833"/>
            <a:ext cx="2873196" cy="2231402"/>
          </a:xfrm>
          <a:prstGeom prst="rect">
            <a:avLst/>
          </a:prstGeom>
        </p:spPr>
      </p:pic>
    </p:spTree>
    <p:extLst>
      <p:ext uri="{BB962C8B-B14F-4D97-AF65-F5344CB8AC3E}">
        <p14:creationId xmlns:p14="http://schemas.microsoft.com/office/powerpoint/2010/main" val="43511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0">
          <a:extLst>
            <a:ext uri="{FF2B5EF4-FFF2-40B4-BE49-F238E27FC236}">
              <a16:creationId xmlns:a16="http://schemas.microsoft.com/office/drawing/2014/main" id="{AF398FBD-B7A9-7DB8-784E-D414F38D9E61}"/>
            </a:ext>
          </a:extLst>
        </p:cNvPr>
        <p:cNvGrpSpPr/>
        <p:nvPr/>
      </p:nvGrpSpPr>
      <p:grpSpPr>
        <a:xfrm>
          <a:off x="0" y="0"/>
          <a:ext cx="0" cy="0"/>
          <a:chOff x="0" y="0"/>
          <a:chExt cx="0" cy="0"/>
        </a:xfrm>
      </p:grpSpPr>
      <p:sp>
        <p:nvSpPr>
          <p:cNvPr id="421" name="Google Shape;421;g2d47fe0b5cf_1_422">
            <a:extLst>
              <a:ext uri="{FF2B5EF4-FFF2-40B4-BE49-F238E27FC236}">
                <a16:creationId xmlns:a16="http://schemas.microsoft.com/office/drawing/2014/main" id="{6D56DBAE-70EB-48BA-7E29-8A506267B2DD}"/>
              </a:ext>
            </a:extLst>
          </p:cNvPr>
          <p:cNvSpPr/>
          <p:nvPr/>
        </p:nvSpPr>
        <p:spPr>
          <a:xfrm>
            <a:off x="5315100" y="0"/>
            <a:ext cx="6876900" cy="6858000"/>
          </a:xfrm>
          <a:prstGeom prst="rect">
            <a:avLst/>
          </a:prstGeom>
          <a:solidFill>
            <a:srgbClr val="BDC7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3">
                  <a:lumMod val="90000"/>
                  <a:lumOff val="10000"/>
                </a:schemeClr>
              </a:solidFill>
              <a:latin typeface="Gill Sans"/>
              <a:ea typeface="Gill Sans"/>
              <a:cs typeface="Gill Sans"/>
              <a:sym typeface="Gill Sans"/>
            </a:endParaRPr>
          </a:p>
        </p:txBody>
      </p:sp>
      <p:sp>
        <p:nvSpPr>
          <p:cNvPr id="422" name="Google Shape;422;g2d47fe0b5cf_1_422">
            <a:extLst>
              <a:ext uri="{FF2B5EF4-FFF2-40B4-BE49-F238E27FC236}">
                <a16:creationId xmlns:a16="http://schemas.microsoft.com/office/drawing/2014/main" id="{015952AC-910F-9196-16C8-0ABE8FCFA946}"/>
              </a:ext>
            </a:extLst>
          </p:cNvPr>
          <p:cNvSpPr txBox="1"/>
          <p:nvPr/>
        </p:nvSpPr>
        <p:spPr>
          <a:xfrm>
            <a:off x="7169228" y="663810"/>
            <a:ext cx="3718971" cy="1150099"/>
          </a:xfrm>
          <a:prstGeom prst="rect">
            <a:avLst/>
          </a:prstGeom>
          <a:noFill/>
          <a:ln>
            <a:noFill/>
          </a:ln>
        </p:spPr>
        <p:txBody>
          <a:bodyPr spcFirstLastPara="1" wrap="square" lIns="91425" tIns="45700" rIns="91425" bIns="45700" anchor="t" anchorCtr="0">
            <a:normAutofit fontScale="92500"/>
          </a:bodyPr>
          <a:lstStyle/>
          <a:p>
            <a:pPr lvl="0" algn="ctr">
              <a:lnSpc>
                <a:spcPct val="90000"/>
              </a:lnSpc>
              <a:buClr>
                <a:schemeClr val="accent3"/>
              </a:buClr>
              <a:buSzPts val="3000"/>
            </a:pPr>
            <a:r>
              <a:rPr lang="sv-SE" sz="3200" b="1" dirty="0">
                <a:solidFill>
                  <a:srgbClr val="F7FCFF"/>
                </a:solidFill>
                <a:latin typeface="Work Sans"/>
                <a:sym typeface="Work Sans"/>
              </a:rPr>
              <a:t>Nr:3 Genomskåda bedrägerier</a:t>
            </a:r>
            <a:endParaRPr sz="1600" b="1" i="0" u="none" strike="noStrike" cap="none" dirty="0">
              <a:solidFill>
                <a:srgbClr val="F7FCFF"/>
              </a:solidFill>
              <a:sym typeface="Arial"/>
            </a:endParaRPr>
          </a:p>
        </p:txBody>
      </p:sp>
      <p:sp>
        <p:nvSpPr>
          <p:cNvPr id="426" name="Google Shape;426;g2d47fe0b5cf_1_422">
            <a:extLst>
              <a:ext uri="{FF2B5EF4-FFF2-40B4-BE49-F238E27FC236}">
                <a16:creationId xmlns:a16="http://schemas.microsoft.com/office/drawing/2014/main" id="{324B1865-1790-52D3-6480-3B6D617B7AC9}"/>
              </a:ext>
            </a:extLst>
          </p:cNvPr>
          <p:cNvSpPr/>
          <p:nvPr/>
        </p:nvSpPr>
        <p:spPr>
          <a:xfrm>
            <a:off x="6288190" y="1370983"/>
            <a:ext cx="5060043" cy="3565823"/>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chemeClr val="accent5"/>
              </a:buClr>
              <a:buSzPts val="3200"/>
            </a:pPr>
            <a:endParaRPr lang="sv-SE" sz="3200" dirty="0">
              <a:solidFill>
                <a:schemeClr val="accent5"/>
              </a:solidFill>
              <a:latin typeface="Work Sans"/>
              <a:ea typeface="Work Sans"/>
              <a:cs typeface="Work Sans"/>
              <a:sym typeface="Work Sans"/>
            </a:endParaRPr>
          </a:p>
          <a:p>
            <a:pPr marL="457200" marR="0" lvl="0" indent="-457200" algn="l" rtl="0">
              <a:lnSpc>
                <a:spcPct val="100000"/>
              </a:lnSpc>
              <a:spcBef>
                <a:spcPts val="0"/>
              </a:spcBef>
              <a:spcAft>
                <a:spcPts val="0"/>
              </a:spcAft>
              <a:buClr>
                <a:schemeClr val="accent5"/>
              </a:buClr>
              <a:buSzPts val="3200"/>
              <a:buFont typeface="System Font Regular"/>
              <a:buChar char="★"/>
            </a:pPr>
            <a:r>
              <a:rPr lang="sv-SE" sz="3200" dirty="0">
                <a:solidFill>
                  <a:schemeClr val="accent5"/>
                </a:solidFill>
                <a:latin typeface="Work Sans"/>
                <a:sym typeface="Work Sans"/>
              </a:rPr>
              <a:t>Är du produkten?</a:t>
            </a:r>
          </a:p>
          <a:p>
            <a:pPr marL="457200" marR="0" lvl="0" indent="-457200" algn="l" rtl="0">
              <a:lnSpc>
                <a:spcPct val="100000"/>
              </a:lnSpc>
              <a:spcBef>
                <a:spcPts val="0"/>
              </a:spcBef>
              <a:spcAft>
                <a:spcPts val="0"/>
              </a:spcAft>
              <a:buClr>
                <a:schemeClr val="accent5"/>
              </a:buClr>
              <a:buSzPts val="3200"/>
              <a:buFont typeface="System Font Regular"/>
              <a:buChar char="★"/>
            </a:pPr>
            <a:endParaRPr lang="sv-SE" sz="3200" dirty="0">
              <a:solidFill>
                <a:schemeClr val="accent5"/>
              </a:solidFill>
              <a:latin typeface="Work Sans"/>
              <a:sym typeface="Work Sans"/>
            </a:endParaRPr>
          </a:p>
          <a:p>
            <a:pPr marL="457200" marR="0" lvl="0" indent="-457200" algn="l" rtl="0">
              <a:lnSpc>
                <a:spcPct val="100000"/>
              </a:lnSpc>
              <a:spcBef>
                <a:spcPts val="0"/>
              </a:spcBef>
              <a:spcAft>
                <a:spcPts val="0"/>
              </a:spcAft>
              <a:buClr>
                <a:schemeClr val="accent5"/>
              </a:buClr>
              <a:buSzPts val="3200"/>
              <a:buFont typeface="System Font Regular"/>
              <a:buChar char="★"/>
            </a:pPr>
            <a:r>
              <a:rPr lang="sv-SE" sz="3200" dirty="0">
                <a:solidFill>
                  <a:schemeClr val="accent5"/>
                </a:solidFill>
                <a:latin typeface="Work Sans"/>
                <a:sym typeface="Work Sans"/>
              </a:rPr>
              <a:t>Är det för bra för att vara sant </a:t>
            </a:r>
          </a:p>
          <a:p>
            <a:pPr marL="457200" marR="0" lvl="0" indent="-457200" algn="l" rtl="0">
              <a:lnSpc>
                <a:spcPct val="100000"/>
              </a:lnSpc>
              <a:spcBef>
                <a:spcPts val="0"/>
              </a:spcBef>
              <a:spcAft>
                <a:spcPts val="0"/>
              </a:spcAft>
              <a:buClr>
                <a:schemeClr val="accent5"/>
              </a:buClr>
              <a:buSzPts val="3200"/>
              <a:buFont typeface="System Font Regular"/>
              <a:buChar char="★"/>
            </a:pPr>
            <a:endParaRPr lang="sv-SE" sz="3200" dirty="0">
              <a:solidFill>
                <a:schemeClr val="accent5"/>
              </a:solidFill>
              <a:latin typeface="Work Sans"/>
              <a:sym typeface="Work Sans"/>
            </a:endParaRPr>
          </a:p>
          <a:p>
            <a:pPr marL="457200" marR="0" lvl="0" indent="-457200" algn="l" rtl="0">
              <a:lnSpc>
                <a:spcPct val="100000"/>
              </a:lnSpc>
              <a:spcBef>
                <a:spcPts val="0"/>
              </a:spcBef>
              <a:spcAft>
                <a:spcPts val="0"/>
              </a:spcAft>
              <a:buClr>
                <a:schemeClr val="accent5"/>
              </a:buClr>
              <a:buSzPts val="3200"/>
              <a:buFont typeface="System Font Regular"/>
              <a:buChar char="★"/>
            </a:pPr>
            <a:endParaRPr lang="sv-SE" sz="3200" b="0" i="0" u="none" strike="noStrike" cap="none" dirty="0">
              <a:solidFill>
                <a:schemeClr val="accent5"/>
              </a:solidFill>
              <a:latin typeface="Work Sans"/>
              <a:sym typeface="Work Sans"/>
            </a:endParaRPr>
          </a:p>
          <a:p>
            <a:pPr marL="457200" marR="0" lvl="0" indent="-457200" algn="l" rtl="0">
              <a:lnSpc>
                <a:spcPct val="100000"/>
              </a:lnSpc>
              <a:spcBef>
                <a:spcPts val="0"/>
              </a:spcBef>
              <a:spcAft>
                <a:spcPts val="0"/>
              </a:spcAft>
              <a:buClr>
                <a:schemeClr val="accent5"/>
              </a:buClr>
              <a:buSzPts val="3200"/>
              <a:buFont typeface="System Font Regular"/>
              <a:buChar char="★"/>
            </a:pPr>
            <a:endParaRPr b="0" i="0" u="none" strike="noStrike" cap="none" dirty="0">
              <a:solidFill>
                <a:schemeClr val="accent5"/>
              </a:solidFill>
              <a:sym typeface="Arial"/>
            </a:endParaRPr>
          </a:p>
          <a:p>
            <a:pPr marL="457200" marR="0" lvl="0" indent="-457200" algn="l" rtl="0">
              <a:lnSpc>
                <a:spcPct val="100000"/>
              </a:lnSpc>
              <a:spcBef>
                <a:spcPts val="0"/>
              </a:spcBef>
              <a:spcAft>
                <a:spcPts val="0"/>
              </a:spcAft>
              <a:buClr>
                <a:schemeClr val="tx1"/>
              </a:buClr>
              <a:buSzPts val="3200"/>
              <a:buFont typeface="System Font Regular"/>
              <a:buChar char="★"/>
            </a:pPr>
            <a:endParaRPr sz="3200" b="0" i="0" u="none" strike="noStrike" cap="none" dirty="0">
              <a:solidFill>
                <a:schemeClr val="accent3"/>
              </a:solidFill>
              <a:latin typeface="Work Sans"/>
              <a:ea typeface="Work Sans"/>
              <a:cs typeface="Work Sans"/>
              <a:sym typeface="Work Sans"/>
            </a:endParaRPr>
          </a:p>
          <a:p>
            <a:pPr marR="0" lvl="0" algn="l" rtl="0">
              <a:lnSpc>
                <a:spcPct val="100000"/>
              </a:lnSpc>
              <a:spcBef>
                <a:spcPts val="0"/>
              </a:spcBef>
              <a:spcAft>
                <a:spcPts val="0"/>
              </a:spcAft>
              <a:buClr>
                <a:schemeClr val="tx1"/>
              </a:buClr>
              <a:buSzPts val="3200"/>
            </a:pPr>
            <a:r>
              <a:rPr lang="sv-SE" sz="3200" b="0" i="0" u="none" strike="noStrike" cap="none" dirty="0">
                <a:solidFill>
                  <a:schemeClr val="accent3"/>
                </a:solidFill>
                <a:latin typeface="Work Sans"/>
                <a:ea typeface="Work Sans"/>
                <a:cs typeface="Work Sans"/>
                <a:sym typeface="Work Sans"/>
              </a:rPr>
              <a:t> </a:t>
            </a:r>
            <a:endParaRPr b="0" i="0" u="none" strike="noStrike" cap="none" dirty="0">
              <a:latin typeface="Arial"/>
              <a:ea typeface="Arial"/>
              <a:cs typeface="Arial"/>
              <a:sym typeface="Arial"/>
            </a:endParaRPr>
          </a:p>
        </p:txBody>
      </p:sp>
      <p:sp>
        <p:nvSpPr>
          <p:cNvPr id="433" name="Google Shape;433;g2d47fe0b5cf_1_422">
            <a:extLst>
              <a:ext uri="{FF2B5EF4-FFF2-40B4-BE49-F238E27FC236}">
                <a16:creationId xmlns:a16="http://schemas.microsoft.com/office/drawing/2014/main" id="{D575185C-2E56-5959-6921-F4FE725E1B20}"/>
              </a:ext>
            </a:extLst>
          </p:cNvPr>
          <p:cNvSpPr txBox="1"/>
          <p:nvPr/>
        </p:nvSpPr>
        <p:spPr>
          <a:xfrm>
            <a:off x="9583956" y="6030131"/>
            <a:ext cx="1764277" cy="5847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dirty="0">
                <a:solidFill>
                  <a:schemeClr val="accent3"/>
                </a:solidFill>
                <a:latin typeface="Work Sans"/>
                <a:sym typeface="Work Sans"/>
              </a:rPr>
              <a:t>Genomskåda bedrägerier</a:t>
            </a:r>
            <a:endParaRPr sz="1400" b="0" i="0" u="none" strike="noStrike" cap="none" dirty="0">
              <a:solidFill>
                <a:srgbClr val="000000"/>
              </a:solidFill>
              <a:latin typeface="Arial"/>
              <a:ea typeface="Arial"/>
              <a:cs typeface="Arial"/>
              <a:sym typeface="Arial"/>
            </a:endParaRPr>
          </a:p>
        </p:txBody>
      </p:sp>
      <p:sp>
        <p:nvSpPr>
          <p:cNvPr id="434" name="Google Shape;434;g2d47fe0b5cf_1_422">
            <a:extLst>
              <a:ext uri="{FF2B5EF4-FFF2-40B4-BE49-F238E27FC236}">
                <a16:creationId xmlns:a16="http://schemas.microsoft.com/office/drawing/2014/main" id="{6960F3A4-7F6E-134F-BAE9-F55BBB33C09B}"/>
              </a:ext>
            </a:extLst>
          </p:cNvPr>
          <p:cNvSpPr/>
          <p:nvPr/>
        </p:nvSpPr>
        <p:spPr>
          <a:xfrm>
            <a:off x="9905752" y="6605319"/>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accent2">
                  <a:lumMod val="20000"/>
                  <a:lumOff val="80000"/>
                </a:schemeClr>
              </a:solidFill>
              <a:latin typeface="Gill Sans"/>
              <a:ea typeface="Gill Sans"/>
              <a:cs typeface="Gill Sans"/>
              <a:sym typeface="Gill Sans"/>
            </a:endParaRPr>
          </a:p>
        </p:txBody>
      </p:sp>
      <p:pic>
        <p:nvPicPr>
          <p:cNvPr id="435" name="Google Shape;435;g2d47fe0b5cf_1_422">
            <a:extLst>
              <a:ext uri="{FF2B5EF4-FFF2-40B4-BE49-F238E27FC236}">
                <a16:creationId xmlns:a16="http://schemas.microsoft.com/office/drawing/2014/main" id="{BF68D7F9-6CE5-BBAF-81B2-459BD8870849}"/>
              </a:ext>
            </a:extLst>
          </p:cNvPr>
          <p:cNvPicPr preferRelativeResize="0"/>
          <p:nvPr/>
        </p:nvPicPr>
        <p:blipFill rotWithShape="1">
          <a:blip r:embed="rId3">
            <a:alphaModFix/>
          </a:blip>
          <a:srcRect/>
          <a:stretch/>
        </p:blipFill>
        <p:spPr>
          <a:xfrm>
            <a:off x="125250" y="83973"/>
            <a:ext cx="2873196" cy="357208"/>
          </a:xfrm>
          <a:prstGeom prst="rect">
            <a:avLst/>
          </a:prstGeom>
          <a:noFill/>
          <a:ln>
            <a:noFill/>
          </a:ln>
        </p:spPr>
      </p:pic>
      <p:pic>
        <p:nvPicPr>
          <p:cNvPr id="12" name="Graphic 11" descr="Eyes with solid fill">
            <a:extLst>
              <a:ext uri="{FF2B5EF4-FFF2-40B4-BE49-F238E27FC236}">
                <a16:creationId xmlns:a16="http://schemas.microsoft.com/office/drawing/2014/main" id="{3E188002-D501-F872-BA2A-C706353093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9629" y="1314301"/>
            <a:ext cx="3624514" cy="3624514"/>
          </a:xfrm>
          <a:prstGeom prst="rect">
            <a:avLst/>
          </a:prstGeom>
        </p:spPr>
      </p:pic>
      <p:pic>
        <p:nvPicPr>
          <p:cNvPr id="16" name="Graphic 15" descr="High voltage with solid fill">
            <a:extLst>
              <a:ext uri="{FF2B5EF4-FFF2-40B4-BE49-F238E27FC236}">
                <a16:creationId xmlns:a16="http://schemas.microsoft.com/office/drawing/2014/main" id="{F5CFD81A-EFF1-075E-AFEF-B5E18CD9F0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72936" y="823779"/>
            <a:ext cx="1430200" cy="1430200"/>
          </a:xfrm>
          <a:prstGeom prst="rect">
            <a:avLst/>
          </a:prstGeom>
        </p:spPr>
      </p:pic>
      <p:pic>
        <p:nvPicPr>
          <p:cNvPr id="18" name="Graphic 17" descr="Robber outline">
            <a:extLst>
              <a:ext uri="{FF2B5EF4-FFF2-40B4-BE49-F238E27FC236}">
                <a16:creationId xmlns:a16="http://schemas.microsoft.com/office/drawing/2014/main" id="{298F54AA-19CA-3A8D-84E1-B5791195967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01718" y="4739651"/>
            <a:ext cx="1582848" cy="1582848"/>
          </a:xfrm>
          <a:prstGeom prst="rect">
            <a:avLst/>
          </a:prstGeom>
        </p:spPr>
      </p:pic>
      <p:grpSp>
        <p:nvGrpSpPr>
          <p:cNvPr id="52" name="Group 51">
            <a:extLst>
              <a:ext uri="{FF2B5EF4-FFF2-40B4-BE49-F238E27FC236}">
                <a16:creationId xmlns:a16="http://schemas.microsoft.com/office/drawing/2014/main" id="{D160EB8C-3E04-6847-D8F1-B1476918D45F}"/>
              </a:ext>
            </a:extLst>
          </p:cNvPr>
          <p:cNvGrpSpPr/>
          <p:nvPr/>
        </p:nvGrpSpPr>
        <p:grpSpPr>
          <a:xfrm>
            <a:off x="285348" y="4798385"/>
            <a:ext cx="1914985" cy="1561129"/>
            <a:chOff x="381965" y="4773593"/>
            <a:chExt cx="1914985" cy="1561129"/>
          </a:xfrm>
        </p:grpSpPr>
        <p:sp>
          <p:nvSpPr>
            <p:cNvPr id="28" name="Freeform 27">
              <a:extLst>
                <a:ext uri="{FF2B5EF4-FFF2-40B4-BE49-F238E27FC236}">
                  <a16:creationId xmlns:a16="http://schemas.microsoft.com/office/drawing/2014/main" id="{4944E06E-5168-FD45-86D2-63C4D96C60CC}"/>
                </a:ext>
              </a:extLst>
            </p:cNvPr>
            <p:cNvSpPr/>
            <p:nvPr/>
          </p:nvSpPr>
          <p:spPr>
            <a:xfrm>
              <a:off x="1058454" y="5210709"/>
              <a:ext cx="603636" cy="603636"/>
            </a:xfrm>
            <a:custGeom>
              <a:avLst/>
              <a:gdLst>
                <a:gd name="connsiteX0" fmla="*/ 0 w 603636"/>
                <a:gd name="connsiteY0" fmla="*/ 301818 h 603636"/>
                <a:gd name="connsiteX1" fmla="*/ 301818 w 603636"/>
                <a:gd name="connsiteY1" fmla="*/ 603637 h 603636"/>
                <a:gd name="connsiteX2" fmla="*/ 603637 w 603636"/>
                <a:gd name="connsiteY2" fmla="*/ 301818 h 603636"/>
                <a:gd name="connsiteX3" fmla="*/ 301818 w 603636"/>
                <a:gd name="connsiteY3" fmla="*/ 0 h 603636"/>
                <a:gd name="connsiteX4" fmla="*/ 0 w 603636"/>
                <a:gd name="connsiteY4" fmla="*/ 301818 h 603636"/>
                <a:gd name="connsiteX5" fmla="*/ 470420 w 603636"/>
                <a:gd name="connsiteY5" fmla="*/ 391323 h 603636"/>
                <a:gd name="connsiteX6" fmla="*/ 470420 w 603636"/>
                <a:gd name="connsiteY6" fmla="*/ 455850 h 603636"/>
                <a:gd name="connsiteX7" fmla="*/ 131135 w 603636"/>
                <a:gd name="connsiteY7" fmla="*/ 455850 h 603636"/>
                <a:gd name="connsiteX8" fmla="*/ 131135 w 603636"/>
                <a:gd name="connsiteY8" fmla="*/ 391323 h 603636"/>
                <a:gd name="connsiteX9" fmla="*/ 147787 w 603636"/>
                <a:gd name="connsiteY9" fmla="*/ 358019 h 603636"/>
                <a:gd name="connsiteX10" fmla="*/ 231047 w 603636"/>
                <a:gd name="connsiteY10" fmla="*/ 318470 h 603636"/>
                <a:gd name="connsiteX11" fmla="*/ 301818 w 603636"/>
                <a:gd name="connsiteY11" fmla="*/ 308063 h 603636"/>
                <a:gd name="connsiteX12" fmla="*/ 372590 w 603636"/>
                <a:gd name="connsiteY12" fmla="*/ 318470 h 603636"/>
                <a:gd name="connsiteX13" fmla="*/ 455850 w 603636"/>
                <a:gd name="connsiteY13" fmla="*/ 358019 h 603636"/>
                <a:gd name="connsiteX14" fmla="*/ 470420 w 603636"/>
                <a:gd name="connsiteY14" fmla="*/ 391323 h 603636"/>
                <a:gd name="connsiteX15" fmla="*/ 301818 w 603636"/>
                <a:gd name="connsiteY15" fmla="*/ 116564 h 603636"/>
                <a:gd name="connsiteX16" fmla="*/ 387160 w 603636"/>
                <a:gd name="connsiteY16" fmla="*/ 201906 h 603636"/>
                <a:gd name="connsiteX17" fmla="*/ 387160 w 603636"/>
                <a:gd name="connsiteY17" fmla="*/ 201906 h 603636"/>
                <a:gd name="connsiteX18" fmla="*/ 301818 w 603636"/>
                <a:gd name="connsiteY18" fmla="*/ 287248 h 603636"/>
                <a:gd name="connsiteX19" fmla="*/ 216477 w 603636"/>
                <a:gd name="connsiteY19" fmla="*/ 201906 h 603636"/>
                <a:gd name="connsiteX20" fmla="*/ 301818 w 603636"/>
                <a:gd name="connsiteY20" fmla="*/ 116564 h 60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3636" h="603636">
                  <a:moveTo>
                    <a:pt x="0" y="301818"/>
                  </a:moveTo>
                  <a:cubicBezTo>
                    <a:pt x="0" y="468339"/>
                    <a:pt x="135298" y="603637"/>
                    <a:pt x="301818" y="603637"/>
                  </a:cubicBezTo>
                  <a:cubicBezTo>
                    <a:pt x="468339" y="603637"/>
                    <a:pt x="603637" y="468339"/>
                    <a:pt x="603637" y="301818"/>
                  </a:cubicBezTo>
                  <a:cubicBezTo>
                    <a:pt x="603637" y="135298"/>
                    <a:pt x="468339" y="0"/>
                    <a:pt x="301818" y="0"/>
                  </a:cubicBezTo>
                  <a:cubicBezTo>
                    <a:pt x="135298" y="0"/>
                    <a:pt x="0" y="135298"/>
                    <a:pt x="0" y="301818"/>
                  </a:cubicBezTo>
                  <a:close/>
                  <a:moveTo>
                    <a:pt x="470420" y="391323"/>
                  </a:moveTo>
                  <a:lnTo>
                    <a:pt x="470420" y="455850"/>
                  </a:lnTo>
                  <a:lnTo>
                    <a:pt x="131135" y="455850"/>
                  </a:lnTo>
                  <a:lnTo>
                    <a:pt x="131135" y="391323"/>
                  </a:lnTo>
                  <a:cubicBezTo>
                    <a:pt x="131135" y="378834"/>
                    <a:pt x="137379" y="366345"/>
                    <a:pt x="147787" y="358019"/>
                  </a:cubicBezTo>
                  <a:cubicBezTo>
                    <a:pt x="172765" y="339286"/>
                    <a:pt x="199825" y="326797"/>
                    <a:pt x="231047" y="318470"/>
                  </a:cubicBezTo>
                  <a:cubicBezTo>
                    <a:pt x="253944" y="312226"/>
                    <a:pt x="276840" y="308063"/>
                    <a:pt x="301818" y="308063"/>
                  </a:cubicBezTo>
                  <a:cubicBezTo>
                    <a:pt x="324715" y="308063"/>
                    <a:pt x="349693" y="312226"/>
                    <a:pt x="372590" y="318470"/>
                  </a:cubicBezTo>
                  <a:cubicBezTo>
                    <a:pt x="401731" y="326797"/>
                    <a:pt x="430872" y="339286"/>
                    <a:pt x="455850" y="358019"/>
                  </a:cubicBezTo>
                  <a:cubicBezTo>
                    <a:pt x="464176" y="366345"/>
                    <a:pt x="470420" y="378834"/>
                    <a:pt x="470420" y="391323"/>
                  </a:cubicBezTo>
                  <a:close/>
                  <a:moveTo>
                    <a:pt x="301818" y="116564"/>
                  </a:moveTo>
                  <a:cubicBezTo>
                    <a:pt x="347612" y="116564"/>
                    <a:pt x="387160" y="154032"/>
                    <a:pt x="387160" y="201906"/>
                  </a:cubicBezTo>
                  <a:lnTo>
                    <a:pt x="387160" y="201906"/>
                  </a:lnTo>
                  <a:cubicBezTo>
                    <a:pt x="387160" y="247699"/>
                    <a:pt x="349693" y="287248"/>
                    <a:pt x="301818" y="287248"/>
                  </a:cubicBezTo>
                  <a:cubicBezTo>
                    <a:pt x="256025" y="287248"/>
                    <a:pt x="216477" y="249781"/>
                    <a:pt x="216477" y="201906"/>
                  </a:cubicBezTo>
                  <a:cubicBezTo>
                    <a:pt x="216477" y="154032"/>
                    <a:pt x="253944" y="116564"/>
                    <a:pt x="301818" y="116564"/>
                  </a:cubicBezTo>
                  <a:close/>
                </a:path>
              </a:pathLst>
            </a:custGeom>
            <a:solidFill>
              <a:srgbClr val="F7FCFF"/>
            </a:solidFill>
            <a:ln w="20737" cap="flat">
              <a:noFill/>
              <a:prstDash val="solid"/>
              <a:miter/>
            </a:ln>
          </p:spPr>
          <p:txBody>
            <a:bodyPr rtlCol="0" anchor="ctr"/>
            <a:lstStyle/>
            <a:p>
              <a:endParaRPr lang="en-SE"/>
            </a:p>
          </p:txBody>
        </p:sp>
        <p:sp>
          <p:nvSpPr>
            <p:cNvPr id="29" name="Freeform 28">
              <a:extLst>
                <a:ext uri="{FF2B5EF4-FFF2-40B4-BE49-F238E27FC236}">
                  <a16:creationId xmlns:a16="http://schemas.microsoft.com/office/drawing/2014/main" id="{B3DD440E-E995-25AA-FD67-42F6C3A7D7B4}"/>
                </a:ext>
              </a:extLst>
            </p:cNvPr>
            <p:cNvSpPr/>
            <p:nvPr/>
          </p:nvSpPr>
          <p:spPr>
            <a:xfrm>
              <a:off x="2234505" y="5273155"/>
              <a:ext cx="62445" cy="62445"/>
            </a:xfrm>
            <a:custGeom>
              <a:avLst/>
              <a:gdLst>
                <a:gd name="connsiteX0" fmla="*/ 0 w 62445"/>
                <a:gd name="connsiteY0" fmla="*/ 0 h 62445"/>
                <a:gd name="connsiteX1" fmla="*/ 62445 w 62445"/>
                <a:gd name="connsiteY1" fmla="*/ 0 h 62445"/>
                <a:gd name="connsiteX2" fmla="*/ 62445 w 62445"/>
                <a:gd name="connsiteY2" fmla="*/ 62445 h 62445"/>
                <a:gd name="connsiteX3" fmla="*/ 0 w 62445"/>
                <a:gd name="connsiteY3" fmla="*/ 62445 h 62445"/>
              </a:gdLst>
              <a:ahLst/>
              <a:cxnLst>
                <a:cxn ang="0">
                  <a:pos x="connsiteX0" y="connsiteY0"/>
                </a:cxn>
                <a:cxn ang="0">
                  <a:pos x="connsiteX1" y="connsiteY1"/>
                </a:cxn>
                <a:cxn ang="0">
                  <a:pos x="connsiteX2" y="connsiteY2"/>
                </a:cxn>
                <a:cxn ang="0">
                  <a:pos x="connsiteX3" y="connsiteY3"/>
                </a:cxn>
              </a:cxnLst>
              <a:rect l="l" t="t" r="r" b="b"/>
              <a:pathLst>
                <a:path w="62445" h="62445">
                  <a:moveTo>
                    <a:pt x="0" y="0"/>
                  </a:moveTo>
                  <a:lnTo>
                    <a:pt x="62445" y="0"/>
                  </a:lnTo>
                  <a:lnTo>
                    <a:pt x="62445"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30" name="Freeform 29">
              <a:extLst>
                <a:ext uri="{FF2B5EF4-FFF2-40B4-BE49-F238E27FC236}">
                  <a16:creationId xmlns:a16="http://schemas.microsoft.com/office/drawing/2014/main" id="{8CF5DD8E-444E-BDAD-F404-248863D7BF53}"/>
                </a:ext>
              </a:extLst>
            </p:cNvPr>
            <p:cNvSpPr/>
            <p:nvPr/>
          </p:nvSpPr>
          <p:spPr>
            <a:xfrm>
              <a:off x="1878568" y="5273155"/>
              <a:ext cx="60363" cy="62445"/>
            </a:xfrm>
            <a:custGeom>
              <a:avLst/>
              <a:gdLst>
                <a:gd name="connsiteX0" fmla="*/ 0 w 60363"/>
                <a:gd name="connsiteY0" fmla="*/ 0 h 62445"/>
                <a:gd name="connsiteX1" fmla="*/ 60364 w 60363"/>
                <a:gd name="connsiteY1" fmla="*/ 0 h 62445"/>
                <a:gd name="connsiteX2" fmla="*/ 60364 w 60363"/>
                <a:gd name="connsiteY2" fmla="*/ 62445 h 62445"/>
                <a:gd name="connsiteX3" fmla="*/ 0 w 60363"/>
                <a:gd name="connsiteY3" fmla="*/ 62445 h 62445"/>
              </a:gdLst>
              <a:ahLst/>
              <a:cxnLst>
                <a:cxn ang="0">
                  <a:pos x="connsiteX0" y="connsiteY0"/>
                </a:cxn>
                <a:cxn ang="0">
                  <a:pos x="connsiteX1" y="connsiteY1"/>
                </a:cxn>
                <a:cxn ang="0">
                  <a:pos x="connsiteX2" y="connsiteY2"/>
                </a:cxn>
                <a:cxn ang="0">
                  <a:pos x="connsiteX3" y="connsiteY3"/>
                </a:cxn>
              </a:cxnLst>
              <a:rect l="l" t="t" r="r" b="b"/>
              <a:pathLst>
                <a:path w="60363" h="62445">
                  <a:moveTo>
                    <a:pt x="0" y="0"/>
                  </a:moveTo>
                  <a:lnTo>
                    <a:pt x="60364" y="0"/>
                  </a:lnTo>
                  <a:lnTo>
                    <a:pt x="60364"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31" name="Freeform 30">
              <a:extLst>
                <a:ext uri="{FF2B5EF4-FFF2-40B4-BE49-F238E27FC236}">
                  <a16:creationId xmlns:a16="http://schemas.microsoft.com/office/drawing/2014/main" id="{F87BF878-017E-6431-4878-0553BAAEC43E}"/>
                </a:ext>
              </a:extLst>
            </p:cNvPr>
            <p:cNvSpPr/>
            <p:nvPr/>
          </p:nvSpPr>
          <p:spPr>
            <a:xfrm>
              <a:off x="1999295" y="5273155"/>
              <a:ext cx="60363" cy="62445"/>
            </a:xfrm>
            <a:custGeom>
              <a:avLst/>
              <a:gdLst>
                <a:gd name="connsiteX0" fmla="*/ 0 w 60363"/>
                <a:gd name="connsiteY0" fmla="*/ 0 h 62445"/>
                <a:gd name="connsiteX1" fmla="*/ 60364 w 60363"/>
                <a:gd name="connsiteY1" fmla="*/ 0 h 62445"/>
                <a:gd name="connsiteX2" fmla="*/ 60364 w 60363"/>
                <a:gd name="connsiteY2" fmla="*/ 62445 h 62445"/>
                <a:gd name="connsiteX3" fmla="*/ 0 w 60363"/>
                <a:gd name="connsiteY3" fmla="*/ 62445 h 62445"/>
              </a:gdLst>
              <a:ahLst/>
              <a:cxnLst>
                <a:cxn ang="0">
                  <a:pos x="connsiteX0" y="connsiteY0"/>
                </a:cxn>
                <a:cxn ang="0">
                  <a:pos x="connsiteX1" y="connsiteY1"/>
                </a:cxn>
                <a:cxn ang="0">
                  <a:pos x="connsiteX2" y="connsiteY2"/>
                </a:cxn>
                <a:cxn ang="0">
                  <a:pos x="connsiteX3" y="connsiteY3"/>
                </a:cxn>
              </a:cxnLst>
              <a:rect l="l" t="t" r="r" b="b"/>
              <a:pathLst>
                <a:path w="60363" h="62445">
                  <a:moveTo>
                    <a:pt x="0" y="0"/>
                  </a:moveTo>
                  <a:lnTo>
                    <a:pt x="60364" y="0"/>
                  </a:lnTo>
                  <a:lnTo>
                    <a:pt x="60364"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32" name="Freeform 31">
              <a:extLst>
                <a:ext uri="{FF2B5EF4-FFF2-40B4-BE49-F238E27FC236}">
                  <a16:creationId xmlns:a16="http://schemas.microsoft.com/office/drawing/2014/main" id="{D29681AD-C753-DACA-B006-0E82704AB022}"/>
                </a:ext>
              </a:extLst>
            </p:cNvPr>
            <p:cNvSpPr/>
            <p:nvPr/>
          </p:nvSpPr>
          <p:spPr>
            <a:xfrm>
              <a:off x="2117941" y="5273155"/>
              <a:ext cx="60363" cy="62445"/>
            </a:xfrm>
            <a:custGeom>
              <a:avLst/>
              <a:gdLst>
                <a:gd name="connsiteX0" fmla="*/ 0 w 60363"/>
                <a:gd name="connsiteY0" fmla="*/ 0 h 62445"/>
                <a:gd name="connsiteX1" fmla="*/ 60364 w 60363"/>
                <a:gd name="connsiteY1" fmla="*/ 0 h 62445"/>
                <a:gd name="connsiteX2" fmla="*/ 60364 w 60363"/>
                <a:gd name="connsiteY2" fmla="*/ 62445 h 62445"/>
                <a:gd name="connsiteX3" fmla="*/ 0 w 60363"/>
                <a:gd name="connsiteY3" fmla="*/ 62445 h 62445"/>
              </a:gdLst>
              <a:ahLst/>
              <a:cxnLst>
                <a:cxn ang="0">
                  <a:pos x="connsiteX0" y="connsiteY0"/>
                </a:cxn>
                <a:cxn ang="0">
                  <a:pos x="connsiteX1" y="connsiteY1"/>
                </a:cxn>
                <a:cxn ang="0">
                  <a:pos x="connsiteX2" y="connsiteY2"/>
                </a:cxn>
                <a:cxn ang="0">
                  <a:pos x="connsiteX3" y="connsiteY3"/>
                </a:cxn>
              </a:cxnLst>
              <a:rect l="l" t="t" r="r" b="b"/>
              <a:pathLst>
                <a:path w="60363" h="62445">
                  <a:moveTo>
                    <a:pt x="0" y="0"/>
                  </a:moveTo>
                  <a:lnTo>
                    <a:pt x="60364" y="0"/>
                  </a:lnTo>
                  <a:lnTo>
                    <a:pt x="60364"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33" name="Freeform 32">
              <a:extLst>
                <a:ext uri="{FF2B5EF4-FFF2-40B4-BE49-F238E27FC236}">
                  <a16:creationId xmlns:a16="http://schemas.microsoft.com/office/drawing/2014/main" id="{9E6FC06C-085B-9F40-6CCD-7873E7B8DF02}"/>
                </a:ext>
              </a:extLst>
            </p:cNvPr>
            <p:cNvSpPr/>
            <p:nvPr/>
          </p:nvSpPr>
          <p:spPr>
            <a:xfrm>
              <a:off x="1755759" y="5273155"/>
              <a:ext cx="62445" cy="62445"/>
            </a:xfrm>
            <a:custGeom>
              <a:avLst/>
              <a:gdLst>
                <a:gd name="connsiteX0" fmla="*/ 0 w 62445"/>
                <a:gd name="connsiteY0" fmla="*/ 0 h 62445"/>
                <a:gd name="connsiteX1" fmla="*/ 62445 w 62445"/>
                <a:gd name="connsiteY1" fmla="*/ 0 h 62445"/>
                <a:gd name="connsiteX2" fmla="*/ 62445 w 62445"/>
                <a:gd name="connsiteY2" fmla="*/ 62445 h 62445"/>
                <a:gd name="connsiteX3" fmla="*/ 0 w 62445"/>
                <a:gd name="connsiteY3" fmla="*/ 62445 h 62445"/>
              </a:gdLst>
              <a:ahLst/>
              <a:cxnLst>
                <a:cxn ang="0">
                  <a:pos x="connsiteX0" y="connsiteY0"/>
                </a:cxn>
                <a:cxn ang="0">
                  <a:pos x="connsiteX1" y="connsiteY1"/>
                </a:cxn>
                <a:cxn ang="0">
                  <a:pos x="connsiteX2" y="connsiteY2"/>
                </a:cxn>
                <a:cxn ang="0">
                  <a:pos x="connsiteX3" y="connsiteY3"/>
                </a:cxn>
              </a:cxnLst>
              <a:rect l="l" t="t" r="r" b="b"/>
              <a:pathLst>
                <a:path w="62445" h="62445">
                  <a:moveTo>
                    <a:pt x="0" y="0"/>
                  </a:moveTo>
                  <a:lnTo>
                    <a:pt x="62445" y="0"/>
                  </a:lnTo>
                  <a:lnTo>
                    <a:pt x="62445"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34" name="Freeform 33">
              <a:extLst>
                <a:ext uri="{FF2B5EF4-FFF2-40B4-BE49-F238E27FC236}">
                  <a16:creationId xmlns:a16="http://schemas.microsoft.com/office/drawing/2014/main" id="{941D1640-31F3-0BE7-5332-7C0E63759008}"/>
                </a:ext>
              </a:extLst>
            </p:cNvPr>
            <p:cNvSpPr/>
            <p:nvPr/>
          </p:nvSpPr>
          <p:spPr>
            <a:xfrm>
              <a:off x="1755759" y="5023374"/>
              <a:ext cx="62445" cy="62445"/>
            </a:xfrm>
            <a:custGeom>
              <a:avLst/>
              <a:gdLst>
                <a:gd name="connsiteX0" fmla="*/ 0 w 62445"/>
                <a:gd name="connsiteY0" fmla="*/ 0 h 62445"/>
                <a:gd name="connsiteX1" fmla="*/ 62445 w 62445"/>
                <a:gd name="connsiteY1" fmla="*/ 0 h 62445"/>
                <a:gd name="connsiteX2" fmla="*/ 62445 w 62445"/>
                <a:gd name="connsiteY2" fmla="*/ 62445 h 62445"/>
                <a:gd name="connsiteX3" fmla="*/ 0 w 62445"/>
                <a:gd name="connsiteY3" fmla="*/ 62445 h 62445"/>
              </a:gdLst>
              <a:ahLst/>
              <a:cxnLst>
                <a:cxn ang="0">
                  <a:pos x="connsiteX0" y="connsiteY0"/>
                </a:cxn>
                <a:cxn ang="0">
                  <a:pos x="connsiteX1" y="connsiteY1"/>
                </a:cxn>
                <a:cxn ang="0">
                  <a:pos x="connsiteX2" y="connsiteY2"/>
                </a:cxn>
                <a:cxn ang="0">
                  <a:pos x="connsiteX3" y="connsiteY3"/>
                </a:cxn>
              </a:cxnLst>
              <a:rect l="l" t="t" r="r" b="b"/>
              <a:pathLst>
                <a:path w="62445" h="62445">
                  <a:moveTo>
                    <a:pt x="0" y="0"/>
                  </a:moveTo>
                  <a:lnTo>
                    <a:pt x="62445" y="0"/>
                  </a:lnTo>
                  <a:lnTo>
                    <a:pt x="62445"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35" name="Freeform 34">
              <a:extLst>
                <a:ext uri="{FF2B5EF4-FFF2-40B4-BE49-F238E27FC236}">
                  <a16:creationId xmlns:a16="http://schemas.microsoft.com/office/drawing/2014/main" id="{F0A0FEAE-467D-212C-54C9-9B03BFF95F49}"/>
                </a:ext>
              </a:extLst>
            </p:cNvPr>
            <p:cNvSpPr/>
            <p:nvPr/>
          </p:nvSpPr>
          <p:spPr>
            <a:xfrm>
              <a:off x="1755759" y="5148264"/>
              <a:ext cx="62445" cy="62445"/>
            </a:xfrm>
            <a:custGeom>
              <a:avLst/>
              <a:gdLst>
                <a:gd name="connsiteX0" fmla="*/ 0 w 62445"/>
                <a:gd name="connsiteY0" fmla="*/ 0 h 62445"/>
                <a:gd name="connsiteX1" fmla="*/ 62445 w 62445"/>
                <a:gd name="connsiteY1" fmla="*/ 0 h 62445"/>
                <a:gd name="connsiteX2" fmla="*/ 62445 w 62445"/>
                <a:gd name="connsiteY2" fmla="*/ 62445 h 62445"/>
                <a:gd name="connsiteX3" fmla="*/ 0 w 62445"/>
                <a:gd name="connsiteY3" fmla="*/ 62445 h 62445"/>
              </a:gdLst>
              <a:ahLst/>
              <a:cxnLst>
                <a:cxn ang="0">
                  <a:pos x="connsiteX0" y="connsiteY0"/>
                </a:cxn>
                <a:cxn ang="0">
                  <a:pos x="connsiteX1" y="connsiteY1"/>
                </a:cxn>
                <a:cxn ang="0">
                  <a:pos x="connsiteX2" y="connsiteY2"/>
                </a:cxn>
                <a:cxn ang="0">
                  <a:pos x="connsiteX3" y="connsiteY3"/>
                </a:cxn>
              </a:cxnLst>
              <a:rect l="l" t="t" r="r" b="b"/>
              <a:pathLst>
                <a:path w="62445" h="62445">
                  <a:moveTo>
                    <a:pt x="0" y="0"/>
                  </a:moveTo>
                  <a:lnTo>
                    <a:pt x="62445" y="0"/>
                  </a:lnTo>
                  <a:lnTo>
                    <a:pt x="62445"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36" name="Freeform 35">
              <a:extLst>
                <a:ext uri="{FF2B5EF4-FFF2-40B4-BE49-F238E27FC236}">
                  <a16:creationId xmlns:a16="http://schemas.microsoft.com/office/drawing/2014/main" id="{34A8AE7C-DD3F-04CD-C158-D5D047FAC81D}"/>
                </a:ext>
              </a:extLst>
            </p:cNvPr>
            <p:cNvSpPr/>
            <p:nvPr/>
          </p:nvSpPr>
          <p:spPr>
            <a:xfrm>
              <a:off x="1755759" y="4898483"/>
              <a:ext cx="62445" cy="62445"/>
            </a:xfrm>
            <a:custGeom>
              <a:avLst/>
              <a:gdLst>
                <a:gd name="connsiteX0" fmla="*/ 0 w 62445"/>
                <a:gd name="connsiteY0" fmla="*/ 0 h 62445"/>
                <a:gd name="connsiteX1" fmla="*/ 62445 w 62445"/>
                <a:gd name="connsiteY1" fmla="*/ 0 h 62445"/>
                <a:gd name="connsiteX2" fmla="*/ 62445 w 62445"/>
                <a:gd name="connsiteY2" fmla="*/ 62445 h 62445"/>
                <a:gd name="connsiteX3" fmla="*/ 0 w 62445"/>
                <a:gd name="connsiteY3" fmla="*/ 62445 h 62445"/>
              </a:gdLst>
              <a:ahLst/>
              <a:cxnLst>
                <a:cxn ang="0">
                  <a:pos x="connsiteX0" y="connsiteY0"/>
                </a:cxn>
                <a:cxn ang="0">
                  <a:pos x="connsiteX1" y="connsiteY1"/>
                </a:cxn>
                <a:cxn ang="0">
                  <a:pos x="connsiteX2" y="connsiteY2"/>
                </a:cxn>
                <a:cxn ang="0">
                  <a:pos x="connsiteX3" y="connsiteY3"/>
                </a:cxn>
              </a:cxnLst>
              <a:rect l="l" t="t" r="r" b="b"/>
              <a:pathLst>
                <a:path w="62445" h="62445">
                  <a:moveTo>
                    <a:pt x="0" y="0"/>
                  </a:moveTo>
                  <a:lnTo>
                    <a:pt x="62445" y="0"/>
                  </a:lnTo>
                  <a:lnTo>
                    <a:pt x="62445"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37" name="Freeform 36">
              <a:extLst>
                <a:ext uri="{FF2B5EF4-FFF2-40B4-BE49-F238E27FC236}">
                  <a16:creationId xmlns:a16="http://schemas.microsoft.com/office/drawing/2014/main" id="{43E3E06D-6D2D-1064-32D1-826755B194DD}"/>
                </a:ext>
              </a:extLst>
            </p:cNvPr>
            <p:cNvSpPr/>
            <p:nvPr/>
          </p:nvSpPr>
          <p:spPr>
            <a:xfrm>
              <a:off x="1755759" y="4773593"/>
              <a:ext cx="62445" cy="62445"/>
            </a:xfrm>
            <a:custGeom>
              <a:avLst/>
              <a:gdLst>
                <a:gd name="connsiteX0" fmla="*/ 0 w 62445"/>
                <a:gd name="connsiteY0" fmla="*/ 0 h 62445"/>
                <a:gd name="connsiteX1" fmla="*/ 62445 w 62445"/>
                <a:gd name="connsiteY1" fmla="*/ 0 h 62445"/>
                <a:gd name="connsiteX2" fmla="*/ 62445 w 62445"/>
                <a:gd name="connsiteY2" fmla="*/ 62445 h 62445"/>
                <a:gd name="connsiteX3" fmla="*/ 0 w 62445"/>
                <a:gd name="connsiteY3" fmla="*/ 62445 h 62445"/>
              </a:gdLst>
              <a:ahLst/>
              <a:cxnLst>
                <a:cxn ang="0">
                  <a:pos x="connsiteX0" y="connsiteY0"/>
                </a:cxn>
                <a:cxn ang="0">
                  <a:pos x="connsiteX1" y="connsiteY1"/>
                </a:cxn>
                <a:cxn ang="0">
                  <a:pos x="connsiteX2" y="connsiteY2"/>
                </a:cxn>
                <a:cxn ang="0">
                  <a:pos x="connsiteX3" y="connsiteY3"/>
                </a:cxn>
              </a:cxnLst>
              <a:rect l="l" t="t" r="r" b="b"/>
              <a:pathLst>
                <a:path w="62445" h="62445">
                  <a:moveTo>
                    <a:pt x="0" y="0"/>
                  </a:moveTo>
                  <a:lnTo>
                    <a:pt x="62445" y="0"/>
                  </a:lnTo>
                  <a:lnTo>
                    <a:pt x="62445"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38" name="Freeform 37">
              <a:extLst>
                <a:ext uri="{FF2B5EF4-FFF2-40B4-BE49-F238E27FC236}">
                  <a16:creationId xmlns:a16="http://schemas.microsoft.com/office/drawing/2014/main" id="{A9C4B581-2C89-D858-BE12-6711CB03F055}"/>
                </a:ext>
              </a:extLst>
            </p:cNvPr>
            <p:cNvSpPr/>
            <p:nvPr/>
          </p:nvSpPr>
          <p:spPr>
            <a:xfrm>
              <a:off x="1999295" y="4773593"/>
              <a:ext cx="60363" cy="62445"/>
            </a:xfrm>
            <a:custGeom>
              <a:avLst/>
              <a:gdLst>
                <a:gd name="connsiteX0" fmla="*/ 0 w 60363"/>
                <a:gd name="connsiteY0" fmla="*/ 0 h 62445"/>
                <a:gd name="connsiteX1" fmla="*/ 60364 w 60363"/>
                <a:gd name="connsiteY1" fmla="*/ 0 h 62445"/>
                <a:gd name="connsiteX2" fmla="*/ 60364 w 60363"/>
                <a:gd name="connsiteY2" fmla="*/ 62445 h 62445"/>
                <a:gd name="connsiteX3" fmla="*/ 0 w 60363"/>
                <a:gd name="connsiteY3" fmla="*/ 62445 h 62445"/>
              </a:gdLst>
              <a:ahLst/>
              <a:cxnLst>
                <a:cxn ang="0">
                  <a:pos x="connsiteX0" y="connsiteY0"/>
                </a:cxn>
                <a:cxn ang="0">
                  <a:pos x="connsiteX1" y="connsiteY1"/>
                </a:cxn>
                <a:cxn ang="0">
                  <a:pos x="connsiteX2" y="connsiteY2"/>
                </a:cxn>
                <a:cxn ang="0">
                  <a:pos x="connsiteX3" y="connsiteY3"/>
                </a:cxn>
              </a:cxnLst>
              <a:rect l="l" t="t" r="r" b="b"/>
              <a:pathLst>
                <a:path w="60363" h="62445">
                  <a:moveTo>
                    <a:pt x="0" y="0"/>
                  </a:moveTo>
                  <a:lnTo>
                    <a:pt x="60364" y="0"/>
                  </a:lnTo>
                  <a:lnTo>
                    <a:pt x="60364"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39" name="Freeform 38">
              <a:extLst>
                <a:ext uri="{FF2B5EF4-FFF2-40B4-BE49-F238E27FC236}">
                  <a16:creationId xmlns:a16="http://schemas.microsoft.com/office/drawing/2014/main" id="{93A41301-A28D-BBE0-40FE-07966852A902}"/>
                </a:ext>
              </a:extLst>
            </p:cNvPr>
            <p:cNvSpPr/>
            <p:nvPr/>
          </p:nvSpPr>
          <p:spPr>
            <a:xfrm>
              <a:off x="2117941" y="4773593"/>
              <a:ext cx="60363" cy="62445"/>
            </a:xfrm>
            <a:custGeom>
              <a:avLst/>
              <a:gdLst>
                <a:gd name="connsiteX0" fmla="*/ 0 w 60363"/>
                <a:gd name="connsiteY0" fmla="*/ 0 h 62445"/>
                <a:gd name="connsiteX1" fmla="*/ 60364 w 60363"/>
                <a:gd name="connsiteY1" fmla="*/ 0 h 62445"/>
                <a:gd name="connsiteX2" fmla="*/ 60364 w 60363"/>
                <a:gd name="connsiteY2" fmla="*/ 62445 h 62445"/>
                <a:gd name="connsiteX3" fmla="*/ 0 w 60363"/>
                <a:gd name="connsiteY3" fmla="*/ 62445 h 62445"/>
              </a:gdLst>
              <a:ahLst/>
              <a:cxnLst>
                <a:cxn ang="0">
                  <a:pos x="connsiteX0" y="connsiteY0"/>
                </a:cxn>
                <a:cxn ang="0">
                  <a:pos x="connsiteX1" y="connsiteY1"/>
                </a:cxn>
                <a:cxn ang="0">
                  <a:pos x="connsiteX2" y="connsiteY2"/>
                </a:cxn>
                <a:cxn ang="0">
                  <a:pos x="connsiteX3" y="connsiteY3"/>
                </a:cxn>
              </a:cxnLst>
              <a:rect l="l" t="t" r="r" b="b"/>
              <a:pathLst>
                <a:path w="60363" h="62445">
                  <a:moveTo>
                    <a:pt x="0" y="0"/>
                  </a:moveTo>
                  <a:lnTo>
                    <a:pt x="60364" y="0"/>
                  </a:lnTo>
                  <a:lnTo>
                    <a:pt x="60364"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40" name="Freeform 39">
              <a:extLst>
                <a:ext uri="{FF2B5EF4-FFF2-40B4-BE49-F238E27FC236}">
                  <a16:creationId xmlns:a16="http://schemas.microsoft.com/office/drawing/2014/main" id="{AFEEDFF1-ECB2-32C2-08AC-10201AEFC127}"/>
                </a:ext>
              </a:extLst>
            </p:cNvPr>
            <p:cNvSpPr/>
            <p:nvPr/>
          </p:nvSpPr>
          <p:spPr>
            <a:xfrm>
              <a:off x="1878568" y="4773593"/>
              <a:ext cx="60363" cy="62445"/>
            </a:xfrm>
            <a:custGeom>
              <a:avLst/>
              <a:gdLst>
                <a:gd name="connsiteX0" fmla="*/ 0 w 60363"/>
                <a:gd name="connsiteY0" fmla="*/ 0 h 62445"/>
                <a:gd name="connsiteX1" fmla="*/ 60364 w 60363"/>
                <a:gd name="connsiteY1" fmla="*/ 0 h 62445"/>
                <a:gd name="connsiteX2" fmla="*/ 60364 w 60363"/>
                <a:gd name="connsiteY2" fmla="*/ 62445 h 62445"/>
                <a:gd name="connsiteX3" fmla="*/ 0 w 60363"/>
                <a:gd name="connsiteY3" fmla="*/ 62445 h 62445"/>
              </a:gdLst>
              <a:ahLst/>
              <a:cxnLst>
                <a:cxn ang="0">
                  <a:pos x="connsiteX0" y="connsiteY0"/>
                </a:cxn>
                <a:cxn ang="0">
                  <a:pos x="connsiteX1" y="connsiteY1"/>
                </a:cxn>
                <a:cxn ang="0">
                  <a:pos x="connsiteX2" y="connsiteY2"/>
                </a:cxn>
                <a:cxn ang="0">
                  <a:pos x="connsiteX3" y="connsiteY3"/>
                </a:cxn>
              </a:cxnLst>
              <a:rect l="l" t="t" r="r" b="b"/>
              <a:pathLst>
                <a:path w="60363" h="62445">
                  <a:moveTo>
                    <a:pt x="0" y="0"/>
                  </a:moveTo>
                  <a:lnTo>
                    <a:pt x="60364" y="0"/>
                  </a:lnTo>
                  <a:lnTo>
                    <a:pt x="60364"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41" name="Freeform 40">
              <a:extLst>
                <a:ext uri="{FF2B5EF4-FFF2-40B4-BE49-F238E27FC236}">
                  <a16:creationId xmlns:a16="http://schemas.microsoft.com/office/drawing/2014/main" id="{F47A4CA8-86A4-4991-EE4D-4673DC635943}"/>
                </a:ext>
              </a:extLst>
            </p:cNvPr>
            <p:cNvSpPr/>
            <p:nvPr/>
          </p:nvSpPr>
          <p:spPr>
            <a:xfrm>
              <a:off x="2234505" y="4773593"/>
              <a:ext cx="62445" cy="62445"/>
            </a:xfrm>
            <a:custGeom>
              <a:avLst/>
              <a:gdLst>
                <a:gd name="connsiteX0" fmla="*/ 0 w 62445"/>
                <a:gd name="connsiteY0" fmla="*/ 0 h 62445"/>
                <a:gd name="connsiteX1" fmla="*/ 62445 w 62445"/>
                <a:gd name="connsiteY1" fmla="*/ 0 h 62445"/>
                <a:gd name="connsiteX2" fmla="*/ 62445 w 62445"/>
                <a:gd name="connsiteY2" fmla="*/ 62445 h 62445"/>
                <a:gd name="connsiteX3" fmla="*/ 0 w 62445"/>
                <a:gd name="connsiteY3" fmla="*/ 62445 h 62445"/>
              </a:gdLst>
              <a:ahLst/>
              <a:cxnLst>
                <a:cxn ang="0">
                  <a:pos x="connsiteX0" y="connsiteY0"/>
                </a:cxn>
                <a:cxn ang="0">
                  <a:pos x="connsiteX1" y="connsiteY1"/>
                </a:cxn>
                <a:cxn ang="0">
                  <a:pos x="connsiteX2" y="connsiteY2"/>
                </a:cxn>
                <a:cxn ang="0">
                  <a:pos x="connsiteX3" y="connsiteY3"/>
                </a:cxn>
              </a:cxnLst>
              <a:rect l="l" t="t" r="r" b="b"/>
              <a:pathLst>
                <a:path w="62445" h="62445">
                  <a:moveTo>
                    <a:pt x="0" y="0"/>
                  </a:moveTo>
                  <a:lnTo>
                    <a:pt x="62445" y="0"/>
                  </a:lnTo>
                  <a:lnTo>
                    <a:pt x="62445"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42" name="Freeform 41">
              <a:extLst>
                <a:ext uri="{FF2B5EF4-FFF2-40B4-BE49-F238E27FC236}">
                  <a16:creationId xmlns:a16="http://schemas.microsoft.com/office/drawing/2014/main" id="{DB86A429-D33A-E58A-9E78-1FB83C12828B}"/>
                </a:ext>
              </a:extLst>
            </p:cNvPr>
            <p:cNvSpPr/>
            <p:nvPr/>
          </p:nvSpPr>
          <p:spPr>
            <a:xfrm>
              <a:off x="2234505" y="4898483"/>
              <a:ext cx="62445" cy="62445"/>
            </a:xfrm>
            <a:custGeom>
              <a:avLst/>
              <a:gdLst>
                <a:gd name="connsiteX0" fmla="*/ 0 w 62445"/>
                <a:gd name="connsiteY0" fmla="*/ 0 h 62445"/>
                <a:gd name="connsiteX1" fmla="*/ 62445 w 62445"/>
                <a:gd name="connsiteY1" fmla="*/ 0 h 62445"/>
                <a:gd name="connsiteX2" fmla="*/ 62445 w 62445"/>
                <a:gd name="connsiteY2" fmla="*/ 62445 h 62445"/>
                <a:gd name="connsiteX3" fmla="*/ 0 w 62445"/>
                <a:gd name="connsiteY3" fmla="*/ 62445 h 62445"/>
              </a:gdLst>
              <a:ahLst/>
              <a:cxnLst>
                <a:cxn ang="0">
                  <a:pos x="connsiteX0" y="connsiteY0"/>
                </a:cxn>
                <a:cxn ang="0">
                  <a:pos x="connsiteX1" y="connsiteY1"/>
                </a:cxn>
                <a:cxn ang="0">
                  <a:pos x="connsiteX2" y="connsiteY2"/>
                </a:cxn>
                <a:cxn ang="0">
                  <a:pos x="connsiteX3" y="connsiteY3"/>
                </a:cxn>
              </a:cxnLst>
              <a:rect l="l" t="t" r="r" b="b"/>
              <a:pathLst>
                <a:path w="62445" h="62445">
                  <a:moveTo>
                    <a:pt x="0" y="0"/>
                  </a:moveTo>
                  <a:lnTo>
                    <a:pt x="62445" y="0"/>
                  </a:lnTo>
                  <a:lnTo>
                    <a:pt x="62445"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43" name="Freeform 42">
              <a:extLst>
                <a:ext uri="{FF2B5EF4-FFF2-40B4-BE49-F238E27FC236}">
                  <a16:creationId xmlns:a16="http://schemas.microsoft.com/office/drawing/2014/main" id="{FD0CA3DD-BDF1-C5C0-7154-9D9F256FA058}"/>
                </a:ext>
              </a:extLst>
            </p:cNvPr>
            <p:cNvSpPr/>
            <p:nvPr/>
          </p:nvSpPr>
          <p:spPr>
            <a:xfrm>
              <a:off x="2234505" y="5023374"/>
              <a:ext cx="62445" cy="62445"/>
            </a:xfrm>
            <a:custGeom>
              <a:avLst/>
              <a:gdLst>
                <a:gd name="connsiteX0" fmla="*/ 0 w 62445"/>
                <a:gd name="connsiteY0" fmla="*/ 0 h 62445"/>
                <a:gd name="connsiteX1" fmla="*/ 62445 w 62445"/>
                <a:gd name="connsiteY1" fmla="*/ 0 h 62445"/>
                <a:gd name="connsiteX2" fmla="*/ 62445 w 62445"/>
                <a:gd name="connsiteY2" fmla="*/ 62445 h 62445"/>
                <a:gd name="connsiteX3" fmla="*/ 0 w 62445"/>
                <a:gd name="connsiteY3" fmla="*/ 62445 h 62445"/>
              </a:gdLst>
              <a:ahLst/>
              <a:cxnLst>
                <a:cxn ang="0">
                  <a:pos x="connsiteX0" y="connsiteY0"/>
                </a:cxn>
                <a:cxn ang="0">
                  <a:pos x="connsiteX1" y="connsiteY1"/>
                </a:cxn>
                <a:cxn ang="0">
                  <a:pos x="connsiteX2" y="connsiteY2"/>
                </a:cxn>
                <a:cxn ang="0">
                  <a:pos x="connsiteX3" y="connsiteY3"/>
                </a:cxn>
              </a:cxnLst>
              <a:rect l="l" t="t" r="r" b="b"/>
              <a:pathLst>
                <a:path w="62445" h="62445">
                  <a:moveTo>
                    <a:pt x="0" y="0"/>
                  </a:moveTo>
                  <a:lnTo>
                    <a:pt x="62445" y="0"/>
                  </a:lnTo>
                  <a:lnTo>
                    <a:pt x="62445"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44" name="Freeform 43">
              <a:extLst>
                <a:ext uri="{FF2B5EF4-FFF2-40B4-BE49-F238E27FC236}">
                  <a16:creationId xmlns:a16="http://schemas.microsoft.com/office/drawing/2014/main" id="{6EDEDE98-4A75-94AD-B79C-4760DE10F873}"/>
                </a:ext>
              </a:extLst>
            </p:cNvPr>
            <p:cNvSpPr/>
            <p:nvPr/>
          </p:nvSpPr>
          <p:spPr>
            <a:xfrm>
              <a:off x="2234505" y="5148264"/>
              <a:ext cx="62445" cy="62445"/>
            </a:xfrm>
            <a:custGeom>
              <a:avLst/>
              <a:gdLst>
                <a:gd name="connsiteX0" fmla="*/ 0 w 62445"/>
                <a:gd name="connsiteY0" fmla="*/ 0 h 62445"/>
                <a:gd name="connsiteX1" fmla="*/ 62445 w 62445"/>
                <a:gd name="connsiteY1" fmla="*/ 0 h 62445"/>
                <a:gd name="connsiteX2" fmla="*/ 62445 w 62445"/>
                <a:gd name="connsiteY2" fmla="*/ 62445 h 62445"/>
                <a:gd name="connsiteX3" fmla="*/ 0 w 62445"/>
                <a:gd name="connsiteY3" fmla="*/ 62445 h 62445"/>
              </a:gdLst>
              <a:ahLst/>
              <a:cxnLst>
                <a:cxn ang="0">
                  <a:pos x="connsiteX0" y="connsiteY0"/>
                </a:cxn>
                <a:cxn ang="0">
                  <a:pos x="connsiteX1" y="connsiteY1"/>
                </a:cxn>
                <a:cxn ang="0">
                  <a:pos x="connsiteX2" y="connsiteY2"/>
                </a:cxn>
                <a:cxn ang="0">
                  <a:pos x="connsiteX3" y="connsiteY3"/>
                </a:cxn>
              </a:cxnLst>
              <a:rect l="l" t="t" r="r" b="b"/>
              <a:pathLst>
                <a:path w="62445" h="62445">
                  <a:moveTo>
                    <a:pt x="0" y="0"/>
                  </a:moveTo>
                  <a:lnTo>
                    <a:pt x="62445" y="0"/>
                  </a:lnTo>
                  <a:lnTo>
                    <a:pt x="62445"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45" name="Freeform 44">
              <a:extLst>
                <a:ext uri="{FF2B5EF4-FFF2-40B4-BE49-F238E27FC236}">
                  <a16:creationId xmlns:a16="http://schemas.microsoft.com/office/drawing/2014/main" id="{BFB96C5C-296B-12B9-03AE-630FE43EF4C7}"/>
                </a:ext>
              </a:extLst>
            </p:cNvPr>
            <p:cNvSpPr/>
            <p:nvPr/>
          </p:nvSpPr>
          <p:spPr>
            <a:xfrm>
              <a:off x="1716210" y="5606196"/>
              <a:ext cx="270595" cy="272677"/>
            </a:xfrm>
            <a:custGeom>
              <a:avLst/>
              <a:gdLst>
                <a:gd name="connsiteX0" fmla="*/ 81179 w 270595"/>
                <a:gd name="connsiteY0" fmla="*/ 260188 h 272677"/>
                <a:gd name="connsiteX1" fmla="*/ 91586 w 270595"/>
                <a:gd name="connsiteY1" fmla="*/ 266433 h 272677"/>
                <a:gd name="connsiteX2" fmla="*/ 97831 w 270595"/>
                <a:gd name="connsiteY2" fmla="*/ 260188 h 272677"/>
                <a:gd name="connsiteX3" fmla="*/ 129053 w 270595"/>
                <a:gd name="connsiteY3" fmla="*/ 174847 h 272677"/>
                <a:gd name="connsiteX4" fmla="*/ 226884 w 270595"/>
                <a:gd name="connsiteY4" fmla="*/ 272677 h 272677"/>
                <a:gd name="connsiteX5" fmla="*/ 270596 w 270595"/>
                <a:gd name="connsiteY5" fmla="*/ 228966 h 272677"/>
                <a:gd name="connsiteX6" fmla="*/ 172765 w 270595"/>
                <a:gd name="connsiteY6" fmla="*/ 131135 h 272677"/>
                <a:gd name="connsiteX7" fmla="*/ 258107 w 270595"/>
                <a:gd name="connsiteY7" fmla="*/ 99912 h 272677"/>
                <a:gd name="connsiteX8" fmla="*/ 264351 w 270595"/>
                <a:gd name="connsiteY8" fmla="*/ 89505 h 272677"/>
                <a:gd name="connsiteX9" fmla="*/ 258107 w 270595"/>
                <a:gd name="connsiteY9" fmla="*/ 83260 h 272677"/>
                <a:gd name="connsiteX10" fmla="*/ 10408 w 270595"/>
                <a:gd name="connsiteY10" fmla="*/ 0 h 272677"/>
                <a:gd name="connsiteX11" fmla="*/ 8326 w 270595"/>
                <a:gd name="connsiteY11" fmla="*/ 0 h 272677"/>
                <a:gd name="connsiteX12" fmla="*/ 8326 w 270595"/>
                <a:gd name="connsiteY12" fmla="*/ 0 h 272677"/>
                <a:gd name="connsiteX13" fmla="*/ 0 w 270595"/>
                <a:gd name="connsiteY13" fmla="*/ 8326 h 272677"/>
                <a:gd name="connsiteX14" fmla="*/ 0 w 270595"/>
                <a:gd name="connsiteY14" fmla="*/ 10408 h 272677"/>
                <a:gd name="connsiteX15" fmla="*/ 81179 w 270595"/>
                <a:gd name="connsiteY15" fmla="*/ 260188 h 27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0595" h="272677">
                  <a:moveTo>
                    <a:pt x="81179" y="260188"/>
                  </a:moveTo>
                  <a:cubicBezTo>
                    <a:pt x="83260" y="264351"/>
                    <a:pt x="87423" y="266433"/>
                    <a:pt x="91586" y="266433"/>
                  </a:cubicBezTo>
                  <a:cubicBezTo>
                    <a:pt x="93668" y="266433"/>
                    <a:pt x="95749" y="264351"/>
                    <a:pt x="97831" y="260188"/>
                  </a:cubicBezTo>
                  <a:lnTo>
                    <a:pt x="129053" y="174847"/>
                  </a:lnTo>
                  <a:lnTo>
                    <a:pt x="226884" y="272677"/>
                  </a:lnTo>
                  <a:lnTo>
                    <a:pt x="270596" y="228966"/>
                  </a:lnTo>
                  <a:lnTo>
                    <a:pt x="172765" y="131135"/>
                  </a:lnTo>
                  <a:lnTo>
                    <a:pt x="258107" y="99912"/>
                  </a:lnTo>
                  <a:cubicBezTo>
                    <a:pt x="262270" y="97831"/>
                    <a:pt x="264351" y="93668"/>
                    <a:pt x="264351" y="89505"/>
                  </a:cubicBezTo>
                  <a:cubicBezTo>
                    <a:pt x="264351" y="87423"/>
                    <a:pt x="262270" y="85342"/>
                    <a:pt x="258107" y="83260"/>
                  </a:cubicBezTo>
                  <a:lnTo>
                    <a:pt x="10408" y="0"/>
                  </a:lnTo>
                  <a:cubicBezTo>
                    <a:pt x="10408" y="0"/>
                    <a:pt x="8326" y="0"/>
                    <a:pt x="8326" y="0"/>
                  </a:cubicBezTo>
                  <a:lnTo>
                    <a:pt x="8326" y="0"/>
                  </a:lnTo>
                  <a:cubicBezTo>
                    <a:pt x="4163" y="0"/>
                    <a:pt x="0" y="4163"/>
                    <a:pt x="0" y="8326"/>
                  </a:cubicBezTo>
                  <a:cubicBezTo>
                    <a:pt x="0" y="8326"/>
                    <a:pt x="0" y="10408"/>
                    <a:pt x="0" y="10408"/>
                  </a:cubicBezTo>
                  <a:lnTo>
                    <a:pt x="81179" y="260188"/>
                  </a:lnTo>
                  <a:close/>
                </a:path>
              </a:pathLst>
            </a:custGeom>
            <a:solidFill>
              <a:schemeClr val="tx1">
                <a:lumMod val="50000"/>
              </a:schemeClr>
            </a:solidFill>
            <a:ln w="20737" cap="flat">
              <a:noFill/>
              <a:prstDash val="solid"/>
              <a:miter/>
            </a:ln>
          </p:spPr>
          <p:txBody>
            <a:bodyPr rtlCol="0" anchor="ctr"/>
            <a:lstStyle/>
            <a:p>
              <a:endParaRPr lang="en-SE"/>
            </a:p>
          </p:txBody>
        </p:sp>
        <p:sp>
          <p:nvSpPr>
            <p:cNvPr id="46" name="Freeform 45">
              <a:extLst>
                <a:ext uri="{FF2B5EF4-FFF2-40B4-BE49-F238E27FC236}">
                  <a16:creationId xmlns:a16="http://schemas.microsoft.com/office/drawing/2014/main" id="{5DD45BC1-07B0-5ABC-7FC1-9E440A398F70}"/>
                </a:ext>
              </a:extLst>
            </p:cNvPr>
            <p:cNvSpPr/>
            <p:nvPr/>
          </p:nvSpPr>
          <p:spPr>
            <a:xfrm>
              <a:off x="381965" y="5106634"/>
              <a:ext cx="562006" cy="437116"/>
            </a:xfrm>
            <a:custGeom>
              <a:avLst/>
              <a:gdLst>
                <a:gd name="connsiteX0" fmla="*/ 562007 w 562006"/>
                <a:gd name="connsiteY0" fmla="*/ 0 h 437116"/>
                <a:gd name="connsiteX1" fmla="*/ 0 w 562006"/>
                <a:gd name="connsiteY1" fmla="*/ 0 h 437116"/>
                <a:gd name="connsiteX2" fmla="*/ 0 w 562006"/>
                <a:gd name="connsiteY2" fmla="*/ 437116 h 437116"/>
                <a:gd name="connsiteX3" fmla="*/ 562007 w 562006"/>
                <a:gd name="connsiteY3" fmla="*/ 437116 h 437116"/>
                <a:gd name="connsiteX4" fmla="*/ 562007 w 562006"/>
                <a:gd name="connsiteY4" fmla="*/ 0 h 437116"/>
                <a:gd name="connsiteX5" fmla="*/ 499562 w 562006"/>
                <a:gd name="connsiteY5" fmla="*/ 374671 h 437116"/>
                <a:gd name="connsiteX6" fmla="*/ 62445 w 562006"/>
                <a:gd name="connsiteY6" fmla="*/ 374671 h 437116"/>
                <a:gd name="connsiteX7" fmla="*/ 62445 w 562006"/>
                <a:gd name="connsiteY7" fmla="*/ 62445 h 437116"/>
                <a:gd name="connsiteX8" fmla="*/ 499562 w 562006"/>
                <a:gd name="connsiteY8" fmla="*/ 62445 h 437116"/>
                <a:gd name="connsiteX9" fmla="*/ 499562 w 562006"/>
                <a:gd name="connsiteY9" fmla="*/ 374671 h 43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006" h="437116">
                  <a:moveTo>
                    <a:pt x="562007" y="0"/>
                  </a:moveTo>
                  <a:lnTo>
                    <a:pt x="0" y="0"/>
                  </a:lnTo>
                  <a:lnTo>
                    <a:pt x="0" y="437116"/>
                  </a:lnTo>
                  <a:lnTo>
                    <a:pt x="562007" y="437116"/>
                  </a:lnTo>
                  <a:lnTo>
                    <a:pt x="562007" y="0"/>
                  </a:lnTo>
                  <a:close/>
                  <a:moveTo>
                    <a:pt x="499562" y="374671"/>
                  </a:moveTo>
                  <a:lnTo>
                    <a:pt x="62445" y="374671"/>
                  </a:lnTo>
                  <a:lnTo>
                    <a:pt x="62445" y="62445"/>
                  </a:lnTo>
                  <a:lnTo>
                    <a:pt x="499562" y="62445"/>
                  </a:lnTo>
                  <a:lnTo>
                    <a:pt x="499562" y="374671"/>
                  </a:lnTo>
                  <a:close/>
                </a:path>
              </a:pathLst>
            </a:custGeom>
            <a:solidFill>
              <a:schemeClr val="tx1">
                <a:lumMod val="50000"/>
              </a:schemeClr>
            </a:solidFill>
            <a:ln w="20737" cap="flat">
              <a:noFill/>
              <a:prstDash val="solid"/>
              <a:miter/>
            </a:ln>
          </p:spPr>
          <p:txBody>
            <a:bodyPr rtlCol="0" anchor="ctr"/>
            <a:lstStyle/>
            <a:p>
              <a:endParaRPr lang="en-SE"/>
            </a:p>
          </p:txBody>
        </p:sp>
        <p:sp>
          <p:nvSpPr>
            <p:cNvPr id="47" name="Freeform 46">
              <a:extLst>
                <a:ext uri="{FF2B5EF4-FFF2-40B4-BE49-F238E27FC236}">
                  <a16:creationId xmlns:a16="http://schemas.microsoft.com/office/drawing/2014/main" id="{B3A26E9E-FEE3-9C64-2728-DF7123CE3145}"/>
                </a:ext>
              </a:extLst>
            </p:cNvPr>
            <p:cNvSpPr/>
            <p:nvPr/>
          </p:nvSpPr>
          <p:spPr>
            <a:xfrm>
              <a:off x="527670" y="5221117"/>
              <a:ext cx="249780" cy="62445"/>
            </a:xfrm>
            <a:custGeom>
              <a:avLst/>
              <a:gdLst>
                <a:gd name="connsiteX0" fmla="*/ 0 w 249780"/>
                <a:gd name="connsiteY0" fmla="*/ 0 h 62445"/>
                <a:gd name="connsiteX1" fmla="*/ 249781 w 249780"/>
                <a:gd name="connsiteY1" fmla="*/ 0 h 62445"/>
                <a:gd name="connsiteX2" fmla="*/ 249781 w 249780"/>
                <a:gd name="connsiteY2" fmla="*/ 62445 h 62445"/>
                <a:gd name="connsiteX3" fmla="*/ 0 w 249780"/>
                <a:gd name="connsiteY3" fmla="*/ 62445 h 62445"/>
              </a:gdLst>
              <a:ahLst/>
              <a:cxnLst>
                <a:cxn ang="0">
                  <a:pos x="connsiteX0" y="connsiteY0"/>
                </a:cxn>
                <a:cxn ang="0">
                  <a:pos x="connsiteX1" y="connsiteY1"/>
                </a:cxn>
                <a:cxn ang="0">
                  <a:pos x="connsiteX2" y="connsiteY2"/>
                </a:cxn>
                <a:cxn ang="0">
                  <a:pos x="connsiteX3" y="connsiteY3"/>
                </a:cxn>
              </a:cxnLst>
              <a:rect l="l" t="t" r="r" b="b"/>
              <a:pathLst>
                <a:path w="249780" h="62445">
                  <a:moveTo>
                    <a:pt x="0" y="0"/>
                  </a:moveTo>
                  <a:lnTo>
                    <a:pt x="249781" y="0"/>
                  </a:lnTo>
                  <a:lnTo>
                    <a:pt x="249781"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48" name="Freeform 47">
              <a:extLst>
                <a:ext uri="{FF2B5EF4-FFF2-40B4-BE49-F238E27FC236}">
                  <a16:creationId xmlns:a16="http://schemas.microsoft.com/office/drawing/2014/main" id="{47E15A05-2DB5-62E8-FC10-F7B9EDC00ECE}"/>
                </a:ext>
              </a:extLst>
            </p:cNvPr>
            <p:cNvSpPr/>
            <p:nvPr/>
          </p:nvSpPr>
          <p:spPr>
            <a:xfrm>
              <a:off x="527670" y="5346007"/>
              <a:ext cx="166520" cy="62445"/>
            </a:xfrm>
            <a:custGeom>
              <a:avLst/>
              <a:gdLst>
                <a:gd name="connsiteX0" fmla="*/ 0 w 166520"/>
                <a:gd name="connsiteY0" fmla="*/ 0 h 62445"/>
                <a:gd name="connsiteX1" fmla="*/ 166521 w 166520"/>
                <a:gd name="connsiteY1" fmla="*/ 0 h 62445"/>
                <a:gd name="connsiteX2" fmla="*/ 166521 w 166520"/>
                <a:gd name="connsiteY2" fmla="*/ 62445 h 62445"/>
                <a:gd name="connsiteX3" fmla="*/ 0 w 166520"/>
                <a:gd name="connsiteY3" fmla="*/ 62445 h 62445"/>
              </a:gdLst>
              <a:ahLst/>
              <a:cxnLst>
                <a:cxn ang="0">
                  <a:pos x="connsiteX0" y="connsiteY0"/>
                </a:cxn>
                <a:cxn ang="0">
                  <a:pos x="connsiteX1" y="connsiteY1"/>
                </a:cxn>
                <a:cxn ang="0">
                  <a:pos x="connsiteX2" y="connsiteY2"/>
                </a:cxn>
                <a:cxn ang="0">
                  <a:pos x="connsiteX3" y="connsiteY3"/>
                </a:cxn>
              </a:cxnLst>
              <a:rect l="l" t="t" r="r" b="b"/>
              <a:pathLst>
                <a:path w="166520" h="62445">
                  <a:moveTo>
                    <a:pt x="0" y="0"/>
                  </a:moveTo>
                  <a:lnTo>
                    <a:pt x="166521" y="0"/>
                  </a:lnTo>
                  <a:lnTo>
                    <a:pt x="166521"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49" name="Freeform 48">
              <a:extLst>
                <a:ext uri="{FF2B5EF4-FFF2-40B4-BE49-F238E27FC236}">
                  <a16:creationId xmlns:a16="http://schemas.microsoft.com/office/drawing/2014/main" id="{721434F9-5B0D-0AF4-0EE2-4F9ACED25DE2}"/>
                </a:ext>
              </a:extLst>
            </p:cNvPr>
            <p:cNvSpPr/>
            <p:nvPr/>
          </p:nvSpPr>
          <p:spPr>
            <a:xfrm>
              <a:off x="1859834" y="4919298"/>
              <a:ext cx="333041" cy="312225"/>
            </a:xfrm>
            <a:custGeom>
              <a:avLst/>
              <a:gdLst>
                <a:gd name="connsiteX0" fmla="*/ 249781 w 333041"/>
                <a:gd name="connsiteY0" fmla="*/ 0 h 312225"/>
                <a:gd name="connsiteX1" fmla="*/ 0 w 333041"/>
                <a:gd name="connsiteY1" fmla="*/ 0 h 312225"/>
                <a:gd name="connsiteX2" fmla="*/ 0 w 333041"/>
                <a:gd name="connsiteY2" fmla="*/ 124890 h 312225"/>
                <a:gd name="connsiteX3" fmla="*/ 208151 w 333041"/>
                <a:gd name="connsiteY3" fmla="*/ 124890 h 312225"/>
                <a:gd name="connsiteX4" fmla="*/ 208151 w 333041"/>
                <a:gd name="connsiteY4" fmla="*/ 312226 h 312225"/>
                <a:gd name="connsiteX5" fmla="*/ 333041 w 333041"/>
                <a:gd name="connsiteY5" fmla="*/ 312226 h 312225"/>
                <a:gd name="connsiteX6" fmla="*/ 333041 w 333041"/>
                <a:gd name="connsiteY6" fmla="*/ 83260 h 312225"/>
                <a:gd name="connsiteX7" fmla="*/ 249781 w 333041"/>
                <a:gd name="connsiteY7" fmla="*/ 0 h 31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041" h="312225">
                  <a:moveTo>
                    <a:pt x="249781" y="0"/>
                  </a:moveTo>
                  <a:lnTo>
                    <a:pt x="0" y="0"/>
                  </a:lnTo>
                  <a:lnTo>
                    <a:pt x="0" y="124890"/>
                  </a:lnTo>
                  <a:lnTo>
                    <a:pt x="208151" y="124890"/>
                  </a:lnTo>
                  <a:lnTo>
                    <a:pt x="208151" y="312226"/>
                  </a:lnTo>
                  <a:lnTo>
                    <a:pt x="333041" y="312226"/>
                  </a:lnTo>
                  <a:lnTo>
                    <a:pt x="333041" y="83260"/>
                  </a:lnTo>
                  <a:cubicBezTo>
                    <a:pt x="333041" y="37467"/>
                    <a:pt x="295574" y="0"/>
                    <a:pt x="249781" y="0"/>
                  </a:cubicBezTo>
                  <a:close/>
                </a:path>
              </a:pathLst>
            </a:custGeom>
            <a:solidFill>
              <a:schemeClr val="tx1">
                <a:lumMod val="50000"/>
              </a:schemeClr>
            </a:solidFill>
            <a:ln w="20737" cap="flat">
              <a:noFill/>
              <a:prstDash val="solid"/>
              <a:miter/>
            </a:ln>
          </p:spPr>
          <p:txBody>
            <a:bodyPr rtlCol="0" anchor="ctr"/>
            <a:lstStyle/>
            <a:p>
              <a:endParaRPr lang="en-SE"/>
            </a:p>
          </p:txBody>
        </p:sp>
        <p:sp>
          <p:nvSpPr>
            <p:cNvPr id="50" name="Freeform 49">
              <a:extLst>
                <a:ext uri="{FF2B5EF4-FFF2-40B4-BE49-F238E27FC236}">
                  <a16:creationId xmlns:a16="http://schemas.microsoft.com/office/drawing/2014/main" id="{57117FA0-6B92-F775-F318-243F18427D29}"/>
                </a:ext>
              </a:extLst>
            </p:cNvPr>
            <p:cNvSpPr/>
            <p:nvPr/>
          </p:nvSpPr>
          <p:spPr>
            <a:xfrm>
              <a:off x="527670" y="5377230"/>
              <a:ext cx="1665205" cy="957492"/>
            </a:xfrm>
            <a:custGeom>
              <a:avLst/>
              <a:gdLst>
                <a:gd name="connsiteX0" fmla="*/ 1540315 w 1665205"/>
                <a:gd name="connsiteY0" fmla="*/ 582822 h 957492"/>
                <a:gd name="connsiteX1" fmla="*/ 124890 w 1665205"/>
                <a:gd name="connsiteY1" fmla="*/ 582822 h 957492"/>
                <a:gd name="connsiteX2" fmla="*/ 124890 w 1665205"/>
                <a:gd name="connsiteY2" fmla="*/ 249781 h 957492"/>
                <a:gd name="connsiteX3" fmla="*/ 0 w 1665205"/>
                <a:gd name="connsiteY3" fmla="*/ 249781 h 957492"/>
                <a:gd name="connsiteX4" fmla="*/ 0 w 1665205"/>
                <a:gd name="connsiteY4" fmla="*/ 624452 h 957492"/>
                <a:gd name="connsiteX5" fmla="*/ 83260 w 1665205"/>
                <a:gd name="connsiteY5" fmla="*/ 707712 h 957492"/>
                <a:gd name="connsiteX6" fmla="*/ 666082 w 1665205"/>
                <a:gd name="connsiteY6" fmla="*/ 707712 h 957492"/>
                <a:gd name="connsiteX7" fmla="*/ 666082 w 1665205"/>
                <a:gd name="connsiteY7" fmla="*/ 832603 h 957492"/>
                <a:gd name="connsiteX8" fmla="*/ 457931 w 1665205"/>
                <a:gd name="connsiteY8" fmla="*/ 832603 h 957492"/>
                <a:gd name="connsiteX9" fmla="*/ 457931 w 1665205"/>
                <a:gd name="connsiteY9" fmla="*/ 957493 h 957492"/>
                <a:gd name="connsiteX10" fmla="*/ 1207274 w 1665205"/>
                <a:gd name="connsiteY10" fmla="*/ 957493 h 957492"/>
                <a:gd name="connsiteX11" fmla="*/ 1207274 w 1665205"/>
                <a:gd name="connsiteY11" fmla="*/ 832603 h 957492"/>
                <a:gd name="connsiteX12" fmla="*/ 999123 w 1665205"/>
                <a:gd name="connsiteY12" fmla="*/ 832603 h 957492"/>
                <a:gd name="connsiteX13" fmla="*/ 999123 w 1665205"/>
                <a:gd name="connsiteY13" fmla="*/ 707712 h 957492"/>
                <a:gd name="connsiteX14" fmla="*/ 1581945 w 1665205"/>
                <a:gd name="connsiteY14" fmla="*/ 707712 h 957492"/>
                <a:gd name="connsiteX15" fmla="*/ 1665205 w 1665205"/>
                <a:gd name="connsiteY15" fmla="*/ 624452 h 957492"/>
                <a:gd name="connsiteX16" fmla="*/ 1665205 w 1665205"/>
                <a:gd name="connsiteY16" fmla="*/ 0 h 957492"/>
                <a:gd name="connsiteX17" fmla="*/ 1540315 w 1665205"/>
                <a:gd name="connsiteY17" fmla="*/ 0 h 957492"/>
                <a:gd name="connsiteX18" fmla="*/ 1540315 w 1665205"/>
                <a:gd name="connsiteY18" fmla="*/ 582822 h 95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65205" h="957492">
                  <a:moveTo>
                    <a:pt x="1540315" y="582822"/>
                  </a:moveTo>
                  <a:lnTo>
                    <a:pt x="124890" y="582822"/>
                  </a:lnTo>
                  <a:lnTo>
                    <a:pt x="124890" y="249781"/>
                  </a:lnTo>
                  <a:lnTo>
                    <a:pt x="0" y="249781"/>
                  </a:lnTo>
                  <a:lnTo>
                    <a:pt x="0" y="624452"/>
                  </a:lnTo>
                  <a:cubicBezTo>
                    <a:pt x="0" y="670245"/>
                    <a:pt x="37467" y="707712"/>
                    <a:pt x="83260" y="707712"/>
                  </a:cubicBezTo>
                  <a:lnTo>
                    <a:pt x="666082" y="707712"/>
                  </a:lnTo>
                  <a:lnTo>
                    <a:pt x="666082" y="832603"/>
                  </a:lnTo>
                  <a:lnTo>
                    <a:pt x="457931" y="832603"/>
                  </a:lnTo>
                  <a:lnTo>
                    <a:pt x="457931" y="957493"/>
                  </a:lnTo>
                  <a:lnTo>
                    <a:pt x="1207274" y="957493"/>
                  </a:lnTo>
                  <a:lnTo>
                    <a:pt x="1207274" y="832603"/>
                  </a:lnTo>
                  <a:lnTo>
                    <a:pt x="999123" y="832603"/>
                  </a:lnTo>
                  <a:lnTo>
                    <a:pt x="999123" y="707712"/>
                  </a:lnTo>
                  <a:lnTo>
                    <a:pt x="1581945" y="707712"/>
                  </a:lnTo>
                  <a:cubicBezTo>
                    <a:pt x="1627738" y="707712"/>
                    <a:pt x="1665205" y="670245"/>
                    <a:pt x="1665205" y="624452"/>
                  </a:cubicBezTo>
                  <a:lnTo>
                    <a:pt x="1665205" y="0"/>
                  </a:lnTo>
                  <a:lnTo>
                    <a:pt x="1540315" y="0"/>
                  </a:lnTo>
                  <a:lnTo>
                    <a:pt x="1540315" y="582822"/>
                  </a:lnTo>
                  <a:close/>
                </a:path>
              </a:pathLst>
            </a:custGeom>
            <a:solidFill>
              <a:schemeClr val="tx1">
                <a:lumMod val="50000"/>
              </a:schemeClr>
            </a:solidFill>
            <a:ln w="20737" cap="flat">
              <a:noFill/>
              <a:prstDash val="solid"/>
              <a:miter/>
            </a:ln>
          </p:spPr>
          <p:txBody>
            <a:bodyPr rtlCol="0" anchor="ctr"/>
            <a:lstStyle/>
            <a:p>
              <a:endParaRPr lang="en-SE"/>
            </a:p>
          </p:txBody>
        </p:sp>
        <p:sp>
          <p:nvSpPr>
            <p:cNvPr id="51" name="Freeform 50">
              <a:extLst>
                <a:ext uri="{FF2B5EF4-FFF2-40B4-BE49-F238E27FC236}">
                  <a16:creationId xmlns:a16="http://schemas.microsoft.com/office/drawing/2014/main" id="{04AD8826-7BD2-05FD-35D1-8725510BA343}"/>
                </a:ext>
              </a:extLst>
            </p:cNvPr>
            <p:cNvSpPr/>
            <p:nvPr/>
          </p:nvSpPr>
          <p:spPr>
            <a:xfrm>
              <a:off x="527670" y="4919298"/>
              <a:ext cx="1186458" cy="124890"/>
            </a:xfrm>
            <a:custGeom>
              <a:avLst/>
              <a:gdLst>
                <a:gd name="connsiteX0" fmla="*/ 1186459 w 1186458"/>
                <a:gd name="connsiteY0" fmla="*/ 0 h 124890"/>
                <a:gd name="connsiteX1" fmla="*/ 83260 w 1186458"/>
                <a:gd name="connsiteY1" fmla="*/ 0 h 124890"/>
                <a:gd name="connsiteX2" fmla="*/ 0 w 1186458"/>
                <a:gd name="connsiteY2" fmla="*/ 83260 h 124890"/>
                <a:gd name="connsiteX3" fmla="*/ 0 w 1186458"/>
                <a:gd name="connsiteY3" fmla="*/ 124890 h 124890"/>
                <a:gd name="connsiteX4" fmla="*/ 1186459 w 1186458"/>
                <a:gd name="connsiteY4" fmla="*/ 124890 h 124890"/>
                <a:gd name="connsiteX5" fmla="*/ 1186459 w 1186458"/>
                <a:gd name="connsiteY5" fmla="*/ 0 h 12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6458" h="124890">
                  <a:moveTo>
                    <a:pt x="1186459" y="0"/>
                  </a:moveTo>
                  <a:lnTo>
                    <a:pt x="83260" y="0"/>
                  </a:lnTo>
                  <a:cubicBezTo>
                    <a:pt x="37467" y="0"/>
                    <a:pt x="0" y="37467"/>
                    <a:pt x="0" y="83260"/>
                  </a:cubicBezTo>
                  <a:lnTo>
                    <a:pt x="0" y="124890"/>
                  </a:lnTo>
                  <a:lnTo>
                    <a:pt x="1186459" y="124890"/>
                  </a:lnTo>
                  <a:lnTo>
                    <a:pt x="1186459" y="0"/>
                  </a:lnTo>
                  <a:close/>
                </a:path>
              </a:pathLst>
            </a:custGeom>
            <a:solidFill>
              <a:schemeClr val="tx1">
                <a:lumMod val="50000"/>
              </a:schemeClr>
            </a:solidFill>
            <a:ln w="20737" cap="flat">
              <a:noFill/>
              <a:prstDash val="solid"/>
              <a:miter/>
            </a:ln>
          </p:spPr>
          <p:txBody>
            <a:bodyPr rtlCol="0" anchor="ctr"/>
            <a:lstStyle/>
            <a:p>
              <a:endParaRPr lang="en-SE"/>
            </a:p>
          </p:txBody>
        </p:sp>
      </p:grpSp>
      <p:pic>
        <p:nvPicPr>
          <p:cNvPr id="22" name="Graphic 21" descr="Subtitles with solid fill">
            <a:extLst>
              <a:ext uri="{FF2B5EF4-FFF2-40B4-BE49-F238E27FC236}">
                <a16:creationId xmlns:a16="http://schemas.microsoft.com/office/drawing/2014/main" id="{78376551-584F-BA86-447D-9D93A83695F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9492" y="663152"/>
            <a:ext cx="2275331" cy="2275331"/>
          </a:xfrm>
          <a:prstGeom prst="rect">
            <a:avLst/>
          </a:prstGeom>
        </p:spPr>
      </p:pic>
      <p:pic>
        <p:nvPicPr>
          <p:cNvPr id="26" name="Graphic 25" descr="No sign with solid fill">
            <a:extLst>
              <a:ext uri="{FF2B5EF4-FFF2-40B4-BE49-F238E27FC236}">
                <a16:creationId xmlns:a16="http://schemas.microsoft.com/office/drawing/2014/main" id="{D5D7D487-4C49-A92D-0B1E-A6043BEA7B2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718343" y="664584"/>
            <a:ext cx="914400" cy="914400"/>
          </a:xfrm>
          <a:prstGeom prst="rect">
            <a:avLst/>
          </a:prstGeom>
        </p:spPr>
      </p:pic>
      <p:pic>
        <p:nvPicPr>
          <p:cNvPr id="54" name="Graphic 53" descr="Eyes outline">
            <a:extLst>
              <a:ext uri="{FF2B5EF4-FFF2-40B4-BE49-F238E27FC236}">
                <a16:creationId xmlns:a16="http://schemas.microsoft.com/office/drawing/2014/main" id="{3968A5C7-CBB6-1F2D-6A34-70405454337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69107" y="1423779"/>
            <a:ext cx="3405557" cy="3405557"/>
          </a:xfrm>
          <a:prstGeom prst="rect">
            <a:avLst/>
          </a:prstGeom>
        </p:spPr>
      </p:pic>
      <p:pic>
        <p:nvPicPr>
          <p:cNvPr id="9" name="Graphic 8" descr="Glasses with solid fill">
            <a:extLst>
              <a:ext uri="{FF2B5EF4-FFF2-40B4-BE49-F238E27FC236}">
                <a16:creationId xmlns:a16="http://schemas.microsoft.com/office/drawing/2014/main" id="{7266E384-B7E1-E924-F634-EF1BF3289D7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97573" y="2172686"/>
            <a:ext cx="4624552" cy="4624552"/>
          </a:xfrm>
          <a:prstGeom prst="rect">
            <a:avLst/>
          </a:prstGeom>
        </p:spPr>
      </p:pic>
    </p:spTree>
    <p:extLst>
      <p:ext uri="{BB962C8B-B14F-4D97-AF65-F5344CB8AC3E}">
        <p14:creationId xmlns:p14="http://schemas.microsoft.com/office/powerpoint/2010/main" val="184933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78 -0.05047 L -0.00377 -0.18542 L -0.00377 -0.18542 " pathEditMode="relative" ptsTypes="AAA">
                                      <p:cBhvr>
                                        <p:cTn id="6" dur="1000" fill="hold"/>
                                        <p:tgtEl>
                                          <p:spTgt spid="9"/>
                                        </p:tgtEl>
                                        <p:attrNameLst>
                                          <p:attrName>ppt_x</p:attrName>
                                          <p:attrName>ppt_y</p:attrName>
                                        </p:attrNameLst>
                                      </p:cBhvr>
                                    </p:animMotion>
                                  </p:childTnLst>
                                </p:cTn>
                              </p:par>
                            </p:childTnLst>
                          </p:cTn>
                        </p:par>
                        <p:par>
                          <p:cTn id="7" fill="hold">
                            <p:stCondLst>
                              <p:cond delay="1000"/>
                            </p:stCondLst>
                            <p:childTnLst>
                              <p:par>
                                <p:cTn id="8" presetID="1" presetClass="entr" presetSubtype="0" fill="hold" nodeType="afterEffect">
                                  <p:stCondLst>
                                    <p:cond delay="20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1200"/>
                            </p:stCondLst>
                            <p:childTnLst>
                              <p:par>
                                <p:cTn id="11" presetID="1" presetClass="entr" presetSubtype="0" fill="hold" nodeType="afterEffect">
                                  <p:stCondLst>
                                    <p:cond delay="200"/>
                                  </p:stCondLst>
                                  <p:childTnLst>
                                    <p:set>
                                      <p:cBhvr>
                                        <p:cTn id="12" dur="1" fill="hold">
                                          <p:stCondLst>
                                            <p:cond delay="0"/>
                                          </p:stCondLst>
                                        </p:cTn>
                                        <p:tgtEl>
                                          <p:spTgt spid="26"/>
                                        </p:tgtEl>
                                        <p:attrNameLst>
                                          <p:attrName>style.visibility</p:attrName>
                                        </p:attrNameLst>
                                      </p:cBhvr>
                                      <p:to>
                                        <p:strVal val="visible"/>
                                      </p:to>
                                    </p:set>
                                  </p:childTnLst>
                                </p:cTn>
                              </p:par>
                            </p:childTnLst>
                          </p:cTn>
                        </p:par>
                        <p:par>
                          <p:cTn id="13" fill="hold">
                            <p:stCondLst>
                              <p:cond delay="1400"/>
                            </p:stCondLst>
                            <p:childTnLst>
                              <p:par>
                                <p:cTn id="14" presetID="1" presetClass="entr" presetSubtype="0" fill="hold" nodeType="afterEffect">
                                  <p:stCondLst>
                                    <p:cond delay="200"/>
                                  </p:stCondLst>
                                  <p:childTnLst>
                                    <p:set>
                                      <p:cBhvr>
                                        <p:cTn id="15" dur="1" fill="hold">
                                          <p:stCondLst>
                                            <p:cond delay="0"/>
                                          </p:stCondLst>
                                        </p:cTn>
                                        <p:tgtEl>
                                          <p:spTgt spid="22"/>
                                        </p:tgtEl>
                                        <p:attrNameLst>
                                          <p:attrName>style.visibility</p:attrName>
                                        </p:attrNameLst>
                                      </p:cBhvr>
                                      <p:to>
                                        <p:strVal val="visible"/>
                                      </p:to>
                                    </p:set>
                                  </p:childTnLst>
                                </p:cTn>
                              </p:par>
                            </p:childTnLst>
                          </p:cTn>
                        </p:par>
                        <p:par>
                          <p:cTn id="16" fill="hold">
                            <p:stCondLst>
                              <p:cond delay="1600"/>
                            </p:stCondLst>
                            <p:childTnLst>
                              <p:par>
                                <p:cTn id="17" presetID="1" presetClass="entr" presetSubtype="0" fill="hold" nodeType="afterEffect">
                                  <p:stCondLst>
                                    <p:cond delay="20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1800"/>
                            </p:stCondLst>
                            <p:childTnLst>
                              <p:par>
                                <p:cTn id="20" presetID="1" presetClass="entr" presetSubtype="0" fill="hold" nodeType="afterEffect">
                                  <p:stCondLst>
                                    <p:cond delay="200"/>
                                  </p:stCondLst>
                                  <p:childTnLst>
                                    <p:set>
                                      <p:cBhvr>
                                        <p:cTn id="21"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DE6F3DE7-7CBD-D2DB-E84B-DA4694CA81EC}"/>
            </a:ext>
          </a:extLst>
        </p:cNvPr>
        <p:cNvGrpSpPr/>
        <p:nvPr/>
      </p:nvGrpSpPr>
      <p:grpSpPr>
        <a:xfrm>
          <a:off x="0" y="0"/>
          <a:ext cx="0" cy="0"/>
          <a:chOff x="0" y="0"/>
          <a:chExt cx="0" cy="0"/>
        </a:xfrm>
      </p:grpSpPr>
      <p:pic>
        <p:nvPicPr>
          <p:cNvPr id="160" name="Google Shape;160;p13">
            <a:extLst>
              <a:ext uri="{FF2B5EF4-FFF2-40B4-BE49-F238E27FC236}">
                <a16:creationId xmlns:a16="http://schemas.microsoft.com/office/drawing/2014/main" id="{402AEFC8-82C4-FFCD-2E63-B50ADDAD20A4}"/>
              </a:ext>
            </a:extLst>
          </p:cNvPr>
          <p:cNvPicPr preferRelativeResize="0"/>
          <p:nvPr/>
        </p:nvPicPr>
        <p:blipFill rotWithShape="1">
          <a:blip r:embed="rId3">
            <a:alphaModFix/>
          </a:blip>
          <a:srcRect/>
          <a:stretch/>
        </p:blipFill>
        <p:spPr>
          <a:xfrm>
            <a:off x="9005455" y="178473"/>
            <a:ext cx="2873196" cy="357208"/>
          </a:xfrm>
          <a:prstGeom prst="rect">
            <a:avLst/>
          </a:prstGeom>
          <a:noFill/>
          <a:ln>
            <a:noFill/>
          </a:ln>
        </p:spPr>
      </p:pic>
      <p:sp>
        <p:nvSpPr>
          <p:cNvPr id="161" name="Google Shape;161;p13">
            <a:extLst>
              <a:ext uri="{FF2B5EF4-FFF2-40B4-BE49-F238E27FC236}">
                <a16:creationId xmlns:a16="http://schemas.microsoft.com/office/drawing/2014/main" id="{BFB0803A-CFFE-5D0A-5A1D-FE4C6D96AD52}"/>
              </a:ext>
            </a:extLst>
          </p:cNvPr>
          <p:cNvSpPr txBox="1"/>
          <p:nvPr/>
        </p:nvSpPr>
        <p:spPr>
          <a:xfrm>
            <a:off x="526681" y="1144324"/>
            <a:ext cx="11580300" cy="7599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3000"/>
              <a:buFont typeface="Work Sans"/>
              <a:buNone/>
            </a:pPr>
            <a:r>
              <a:rPr lang="en-US" sz="3000" b="1" i="0" u="none" strike="noStrike" cap="none">
                <a:solidFill>
                  <a:schemeClr val="dk1"/>
                </a:solidFill>
                <a:latin typeface="Work Sans"/>
                <a:ea typeface="Work Sans"/>
                <a:cs typeface="Work Sans"/>
                <a:sym typeface="Work Sans"/>
              </a:rPr>
              <a:t>Olika Cyberattacker</a:t>
            </a:r>
            <a:endParaRPr sz="1400" b="1" i="0" u="none" strike="noStrike" cap="none">
              <a:solidFill>
                <a:srgbClr val="000000"/>
              </a:solidFill>
              <a:latin typeface="Arial"/>
              <a:ea typeface="Arial"/>
              <a:cs typeface="Arial"/>
              <a:sym typeface="Arial"/>
            </a:endParaRPr>
          </a:p>
        </p:txBody>
      </p:sp>
      <p:sp>
        <p:nvSpPr>
          <p:cNvPr id="162" name="Google Shape;162;p13">
            <a:extLst>
              <a:ext uri="{FF2B5EF4-FFF2-40B4-BE49-F238E27FC236}">
                <a16:creationId xmlns:a16="http://schemas.microsoft.com/office/drawing/2014/main" id="{848263F4-FB33-757A-E3F4-72DE624D9584}"/>
              </a:ext>
            </a:extLst>
          </p:cNvPr>
          <p:cNvSpPr/>
          <p:nvPr/>
        </p:nvSpPr>
        <p:spPr>
          <a:xfrm>
            <a:off x="3722200" y="1662800"/>
            <a:ext cx="4892759" cy="24142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pic>
        <p:nvPicPr>
          <p:cNvPr id="3" name="Graphic 2" descr="Smart Phone outline">
            <a:extLst>
              <a:ext uri="{FF2B5EF4-FFF2-40B4-BE49-F238E27FC236}">
                <a16:creationId xmlns:a16="http://schemas.microsoft.com/office/drawing/2014/main" id="{006F7A9F-9F16-5DBA-FB69-59BDBF2A6D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92926" y="178473"/>
            <a:ext cx="6501054" cy="6501054"/>
          </a:xfrm>
          <a:prstGeom prst="rect">
            <a:avLst/>
          </a:prstGeom>
        </p:spPr>
      </p:pic>
      <p:pic>
        <p:nvPicPr>
          <p:cNvPr id="5" name="Picture 4">
            <a:hlinkClick r:id="rId6"/>
            <a:extLst>
              <a:ext uri="{FF2B5EF4-FFF2-40B4-BE49-F238E27FC236}">
                <a16:creationId xmlns:a16="http://schemas.microsoft.com/office/drawing/2014/main" id="{8E19A29B-20A9-0B3B-69AB-E31651A9957F}"/>
              </a:ext>
            </a:extLst>
          </p:cNvPr>
          <p:cNvPicPr>
            <a:picLocks noChangeAspect="1"/>
          </p:cNvPicPr>
          <p:nvPr/>
        </p:nvPicPr>
        <p:blipFill>
          <a:blip r:embed="rId7"/>
          <a:stretch>
            <a:fillRect/>
          </a:stretch>
        </p:blipFill>
        <p:spPr>
          <a:xfrm>
            <a:off x="4973085" y="1277427"/>
            <a:ext cx="2026302" cy="4303145"/>
          </a:xfrm>
          <a:prstGeom prst="rect">
            <a:avLst/>
          </a:prstGeom>
        </p:spPr>
      </p:pic>
      <p:sp>
        <p:nvSpPr>
          <p:cNvPr id="2" name="Google Shape;433;g2d47fe0b5cf_1_422">
            <a:extLst>
              <a:ext uri="{FF2B5EF4-FFF2-40B4-BE49-F238E27FC236}">
                <a16:creationId xmlns:a16="http://schemas.microsoft.com/office/drawing/2014/main" id="{FDC8DDAE-AB42-014F-09FF-B83FF0FA4194}"/>
              </a:ext>
            </a:extLst>
          </p:cNvPr>
          <p:cNvSpPr txBox="1"/>
          <p:nvPr/>
        </p:nvSpPr>
        <p:spPr>
          <a:xfrm>
            <a:off x="9583956" y="6030131"/>
            <a:ext cx="1764277" cy="5847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dirty="0">
                <a:solidFill>
                  <a:schemeClr val="accent6">
                    <a:lumMod val="60000"/>
                    <a:lumOff val="40000"/>
                  </a:schemeClr>
                </a:solidFill>
                <a:latin typeface="Work Sans"/>
                <a:sym typeface="Work Sans"/>
              </a:rPr>
              <a:t>Genomskåda bedrägerier</a:t>
            </a:r>
            <a:endParaRPr sz="1400" b="0" i="0" u="none" strike="noStrike" cap="none" dirty="0">
              <a:solidFill>
                <a:schemeClr val="accent6">
                  <a:lumMod val="60000"/>
                  <a:lumOff val="40000"/>
                </a:schemeClr>
              </a:solidFill>
              <a:latin typeface="Arial"/>
              <a:ea typeface="Arial"/>
              <a:cs typeface="Arial"/>
              <a:sym typeface="Arial"/>
            </a:endParaRPr>
          </a:p>
        </p:txBody>
      </p:sp>
      <p:sp>
        <p:nvSpPr>
          <p:cNvPr id="4" name="Google Shape;434;g2d47fe0b5cf_1_422">
            <a:extLst>
              <a:ext uri="{FF2B5EF4-FFF2-40B4-BE49-F238E27FC236}">
                <a16:creationId xmlns:a16="http://schemas.microsoft.com/office/drawing/2014/main" id="{6922A22D-4BA9-B807-5BB4-19B82F0C94C4}"/>
              </a:ext>
            </a:extLst>
          </p:cNvPr>
          <p:cNvSpPr/>
          <p:nvPr/>
        </p:nvSpPr>
        <p:spPr>
          <a:xfrm>
            <a:off x="9905752" y="6605319"/>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accent5"/>
              </a:solidFill>
              <a:latin typeface="Gill Sans"/>
              <a:ea typeface="Gill Sans"/>
              <a:cs typeface="Gill Sans"/>
              <a:sym typeface="Gill Sans"/>
            </a:endParaRPr>
          </a:p>
        </p:txBody>
      </p:sp>
      <p:grpSp>
        <p:nvGrpSpPr>
          <p:cNvPr id="15" name="Group 14">
            <a:extLst>
              <a:ext uri="{FF2B5EF4-FFF2-40B4-BE49-F238E27FC236}">
                <a16:creationId xmlns:a16="http://schemas.microsoft.com/office/drawing/2014/main" id="{C0149C6E-346F-6DE9-8687-F4EB4DC5CF3C}"/>
              </a:ext>
            </a:extLst>
          </p:cNvPr>
          <p:cNvGrpSpPr/>
          <p:nvPr/>
        </p:nvGrpSpPr>
        <p:grpSpPr>
          <a:xfrm>
            <a:off x="0" y="24915"/>
            <a:ext cx="2547629" cy="1885850"/>
            <a:chOff x="109056" y="334502"/>
            <a:chExt cx="2547629" cy="1885850"/>
          </a:xfrm>
        </p:grpSpPr>
        <p:grpSp>
          <p:nvGrpSpPr>
            <p:cNvPr id="16" name="Group 15">
              <a:extLst>
                <a:ext uri="{FF2B5EF4-FFF2-40B4-BE49-F238E27FC236}">
                  <a16:creationId xmlns:a16="http://schemas.microsoft.com/office/drawing/2014/main" id="{25FA7B19-754C-C4A7-0431-F3E7F5A64E57}"/>
                </a:ext>
              </a:extLst>
            </p:cNvPr>
            <p:cNvGrpSpPr/>
            <p:nvPr/>
          </p:nvGrpSpPr>
          <p:grpSpPr>
            <a:xfrm rot="20670044">
              <a:off x="770835" y="334502"/>
              <a:ext cx="1885850" cy="1885850"/>
              <a:chOff x="584681" y="201399"/>
              <a:chExt cx="1885850" cy="1885850"/>
            </a:xfrm>
          </p:grpSpPr>
          <p:pic>
            <p:nvPicPr>
              <p:cNvPr id="20" name="Graphic 19" descr="Eyes with solid fill">
                <a:extLst>
                  <a:ext uri="{FF2B5EF4-FFF2-40B4-BE49-F238E27FC236}">
                    <a16:creationId xmlns:a16="http://schemas.microsoft.com/office/drawing/2014/main" id="{6A6E581E-42D5-3445-38E7-66505620BC5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1176186">
                <a:off x="788584" y="405302"/>
                <a:ext cx="1478044" cy="1478044"/>
              </a:xfrm>
              <a:prstGeom prst="rect">
                <a:avLst/>
              </a:prstGeom>
            </p:spPr>
          </p:pic>
          <p:pic>
            <p:nvPicPr>
              <p:cNvPr id="21" name="Graphic 20" descr="Glasses with solid fill">
                <a:extLst>
                  <a:ext uri="{FF2B5EF4-FFF2-40B4-BE49-F238E27FC236}">
                    <a16:creationId xmlns:a16="http://schemas.microsoft.com/office/drawing/2014/main" id="{5080F98C-6325-B6C1-675D-B9F482D4B58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1176186">
                <a:off x="584681" y="201399"/>
                <a:ext cx="1885850" cy="1885850"/>
              </a:xfrm>
              <a:prstGeom prst="rect">
                <a:avLst/>
              </a:prstGeom>
            </p:spPr>
          </p:pic>
        </p:grpSp>
        <p:grpSp>
          <p:nvGrpSpPr>
            <p:cNvPr id="17" name="Group 16">
              <a:extLst>
                <a:ext uri="{FF2B5EF4-FFF2-40B4-BE49-F238E27FC236}">
                  <a16:creationId xmlns:a16="http://schemas.microsoft.com/office/drawing/2014/main" id="{E20B42CF-A25E-0373-EAF6-735940066A88}"/>
                </a:ext>
              </a:extLst>
            </p:cNvPr>
            <p:cNvGrpSpPr/>
            <p:nvPr/>
          </p:nvGrpSpPr>
          <p:grpSpPr>
            <a:xfrm rot="20475055">
              <a:off x="109056" y="411302"/>
              <a:ext cx="1114191" cy="1101663"/>
              <a:chOff x="221324" y="1832803"/>
              <a:chExt cx="1114191" cy="1101663"/>
            </a:xfrm>
          </p:grpSpPr>
          <p:pic>
            <p:nvPicPr>
              <p:cNvPr id="18" name="Graphic 17" descr="Subtitles with solid fill">
                <a:extLst>
                  <a:ext uri="{FF2B5EF4-FFF2-40B4-BE49-F238E27FC236}">
                    <a16:creationId xmlns:a16="http://schemas.microsoft.com/office/drawing/2014/main" id="{E842138B-F6AA-08B2-6525-9A4888258B2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21324" y="1852878"/>
                <a:ext cx="1081588" cy="1081588"/>
              </a:xfrm>
              <a:prstGeom prst="rect">
                <a:avLst/>
              </a:prstGeom>
            </p:spPr>
          </p:pic>
          <p:pic>
            <p:nvPicPr>
              <p:cNvPr id="19" name="Graphic 18" descr="No sign with solid fill">
                <a:extLst>
                  <a:ext uri="{FF2B5EF4-FFF2-40B4-BE49-F238E27FC236}">
                    <a16:creationId xmlns:a16="http://schemas.microsoft.com/office/drawing/2014/main" id="{535F2155-9E17-1BFC-6ED8-53537B0FE91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00851" y="1832803"/>
                <a:ext cx="434664" cy="434664"/>
              </a:xfrm>
              <a:prstGeom prst="rect">
                <a:avLst/>
              </a:prstGeom>
            </p:spPr>
          </p:pic>
        </p:grpSp>
      </p:grpSp>
    </p:spTree>
    <p:extLst>
      <p:ext uri="{BB962C8B-B14F-4D97-AF65-F5344CB8AC3E}">
        <p14:creationId xmlns:p14="http://schemas.microsoft.com/office/powerpoint/2010/main" val="995715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71641102-0B2D-B027-0DF8-5BCCB2578773}"/>
            </a:ext>
          </a:extLst>
        </p:cNvPr>
        <p:cNvGrpSpPr/>
        <p:nvPr/>
      </p:nvGrpSpPr>
      <p:grpSpPr>
        <a:xfrm>
          <a:off x="0" y="0"/>
          <a:ext cx="0" cy="0"/>
          <a:chOff x="0" y="0"/>
          <a:chExt cx="0" cy="0"/>
        </a:xfrm>
      </p:grpSpPr>
      <p:pic>
        <p:nvPicPr>
          <p:cNvPr id="160" name="Google Shape;160;p13">
            <a:extLst>
              <a:ext uri="{FF2B5EF4-FFF2-40B4-BE49-F238E27FC236}">
                <a16:creationId xmlns:a16="http://schemas.microsoft.com/office/drawing/2014/main" id="{FCC507C2-BD72-5248-4AFD-0C5C9AFBB3C7}"/>
              </a:ext>
            </a:extLst>
          </p:cNvPr>
          <p:cNvPicPr preferRelativeResize="0"/>
          <p:nvPr/>
        </p:nvPicPr>
        <p:blipFill rotWithShape="1">
          <a:blip r:embed="rId3">
            <a:alphaModFix/>
          </a:blip>
          <a:srcRect/>
          <a:stretch/>
        </p:blipFill>
        <p:spPr>
          <a:xfrm>
            <a:off x="9005455" y="178473"/>
            <a:ext cx="2873196" cy="357208"/>
          </a:xfrm>
          <a:prstGeom prst="rect">
            <a:avLst/>
          </a:prstGeom>
          <a:noFill/>
          <a:ln>
            <a:noFill/>
          </a:ln>
        </p:spPr>
      </p:pic>
      <p:sp>
        <p:nvSpPr>
          <p:cNvPr id="161" name="Google Shape;161;p13">
            <a:extLst>
              <a:ext uri="{FF2B5EF4-FFF2-40B4-BE49-F238E27FC236}">
                <a16:creationId xmlns:a16="http://schemas.microsoft.com/office/drawing/2014/main" id="{C76E1266-B4FF-1250-9FD8-CACC4492C99D}"/>
              </a:ext>
            </a:extLst>
          </p:cNvPr>
          <p:cNvSpPr txBox="1"/>
          <p:nvPr/>
        </p:nvSpPr>
        <p:spPr>
          <a:xfrm>
            <a:off x="526681" y="1144324"/>
            <a:ext cx="11580300" cy="7599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3000"/>
              <a:buFont typeface="Work Sans"/>
              <a:buNone/>
            </a:pPr>
            <a:r>
              <a:rPr lang="en-US" sz="3000" b="1" i="0" u="none" strike="noStrike" cap="none">
                <a:solidFill>
                  <a:schemeClr val="dk1"/>
                </a:solidFill>
                <a:latin typeface="Work Sans"/>
                <a:ea typeface="Work Sans"/>
                <a:cs typeface="Work Sans"/>
                <a:sym typeface="Work Sans"/>
              </a:rPr>
              <a:t>Olika Cyberattacker</a:t>
            </a:r>
            <a:endParaRPr sz="1400" b="1" i="0" u="none" strike="noStrike" cap="none">
              <a:solidFill>
                <a:srgbClr val="000000"/>
              </a:solidFill>
              <a:latin typeface="Arial"/>
              <a:ea typeface="Arial"/>
              <a:cs typeface="Arial"/>
              <a:sym typeface="Arial"/>
            </a:endParaRPr>
          </a:p>
        </p:txBody>
      </p:sp>
      <p:sp>
        <p:nvSpPr>
          <p:cNvPr id="162" name="Google Shape;162;p13">
            <a:extLst>
              <a:ext uri="{FF2B5EF4-FFF2-40B4-BE49-F238E27FC236}">
                <a16:creationId xmlns:a16="http://schemas.microsoft.com/office/drawing/2014/main" id="{659661D0-3BB4-A511-8FD9-9AD31804898D}"/>
              </a:ext>
            </a:extLst>
          </p:cNvPr>
          <p:cNvSpPr/>
          <p:nvPr/>
        </p:nvSpPr>
        <p:spPr>
          <a:xfrm>
            <a:off x="3722200" y="1662800"/>
            <a:ext cx="4892759" cy="24142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grpSp>
        <p:nvGrpSpPr>
          <p:cNvPr id="8" name="Group 7">
            <a:extLst>
              <a:ext uri="{FF2B5EF4-FFF2-40B4-BE49-F238E27FC236}">
                <a16:creationId xmlns:a16="http://schemas.microsoft.com/office/drawing/2014/main" id="{4357DFFF-2888-1E87-47AF-2DE062BF494D}"/>
              </a:ext>
            </a:extLst>
          </p:cNvPr>
          <p:cNvGrpSpPr/>
          <p:nvPr/>
        </p:nvGrpSpPr>
        <p:grpSpPr>
          <a:xfrm>
            <a:off x="1829017" y="1144324"/>
            <a:ext cx="9377178" cy="5284511"/>
            <a:chOff x="1124850" y="707375"/>
            <a:chExt cx="10220390" cy="5932761"/>
          </a:xfrm>
        </p:grpSpPr>
        <p:sp>
          <p:nvSpPr>
            <p:cNvPr id="159" name="Google Shape;159;p13">
              <a:extLst>
                <a:ext uri="{FF2B5EF4-FFF2-40B4-BE49-F238E27FC236}">
                  <a16:creationId xmlns:a16="http://schemas.microsoft.com/office/drawing/2014/main" id="{4D7ACC8E-EEC4-630A-0775-4035828C21E8}"/>
                </a:ext>
              </a:extLst>
            </p:cNvPr>
            <p:cNvSpPr/>
            <p:nvPr/>
          </p:nvSpPr>
          <p:spPr>
            <a:xfrm>
              <a:off x="1124850" y="707375"/>
              <a:ext cx="10220390" cy="5932761"/>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chemeClr val="accent6">
                <a:alpha val="10588"/>
              </a:schemeClr>
            </a:solidFill>
            <a:ln w="19050" cap="flat" cmpd="sng">
              <a:solidFill>
                <a:schemeClr val="accent6">
                  <a:lumMod val="20000"/>
                  <a:lumOff val="8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dirty="0">
                <a:solidFill>
                  <a:schemeClr val="lt1"/>
                </a:solidFill>
                <a:latin typeface="Sniglet"/>
                <a:ea typeface="Sniglet"/>
                <a:cs typeface="Sniglet"/>
                <a:sym typeface="Sniglet"/>
              </a:endParaRPr>
            </a:p>
          </p:txBody>
        </p:sp>
        <p:sp>
          <p:nvSpPr>
            <p:cNvPr id="6" name="Rectangle 5">
              <a:extLst>
                <a:ext uri="{FF2B5EF4-FFF2-40B4-BE49-F238E27FC236}">
                  <a16:creationId xmlns:a16="http://schemas.microsoft.com/office/drawing/2014/main" id="{41F350A4-663B-4B71-6797-B1447AAEBBD0}"/>
                </a:ext>
              </a:extLst>
            </p:cNvPr>
            <p:cNvSpPr/>
            <p:nvPr/>
          </p:nvSpPr>
          <p:spPr>
            <a:xfrm>
              <a:off x="1555200" y="1033663"/>
              <a:ext cx="9366229" cy="4425237"/>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solidFill>
                  <a:schemeClr val="accent6">
                    <a:lumMod val="40000"/>
                    <a:lumOff val="60000"/>
                  </a:schemeClr>
                </a:solidFill>
              </a:endParaRPr>
            </a:p>
          </p:txBody>
        </p:sp>
      </p:grpSp>
      <p:sp>
        <p:nvSpPr>
          <p:cNvPr id="4" name="Google Shape;433;g2d47fe0b5cf_1_422">
            <a:extLst>
              <a:ext uri="{FF2B5EF4-FFF2-40B4-BE49-F238E27FC236}">
                <a16:creationId xmlns:a16="http://schemas.microsoft.com/office/drawing/2014/main" id="{AFBFB830-B589-53DC-A39F-8E092395A3A3}"/>
              </a:ext>
            </a:extLst>
          </p:cNvPr>
          <p:cNvSpPr txBox="1"/>
          <p:nvPr/>
        </p:nvSpPr>
        <p:spPr>
          <a:xfrm>
            <a:off x="9583956" y="6030131"/>
            <a:ext cx="1764277" cy="5847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dirty="0">
                <a:solidFill>
                  <a:schemeClr val="accent6">
                    <a:lumMod val="60000"/>
                    <a:lumOff val="40000"/>
                  </a:schemeClr>
                </a:solidFill>
                <a:latin typeface="Work Sans"/>
                <a:sym typeface="Work Sans"/>
              </a:rPr>
              <a:t>Genomskåda bedrägerier</a:t>
            </a:r>
            <a:endParaRPr sz="1400" b="0" i="0" u="none" strike="noStrike" cap="none" dirty="0">
              <a:solidFill>
                <a:schemeClr val="accent6">
                  <a:lumMod val="60000"/>
                  <a:lumOff val="40000"/>
                </a:schemeClr>
              </a:solidFill>
              <a:latin typeface="Arial"/>
              <a:ea typeface="Arial"/>
              <a:cs typeface="Arial"/>
              <a:sym typeface="Arial"/>
            </a:endParaRPr>
          </a:p>
        </p:txBody>
      </p:sp>
      <p:sp>
        <p:nvSpPr>
          <p:cNvPr id="7" name="Google Shape;434;g2d47fe0b5cf_1_422">
            <a:extLst>
              <a:ext uri="{FF2B5EF4-FFF2-40B4-BE49-F238E27FC236}">
                <a16:creationId xmlns:a16="http://schemas.microsoft.com/office/drawing/2014/main" id="{7F024749-0587-C371-4D2F-5E9A136D1A51}"/>
              </a:ext>
            </a:extLst>
          </p:cNvPr>
          <p:cNvSpPr/>
          <p:nvPr/>
        </p:nvSpPr>
        <p:spPr>
          <a:xfrm>
            <a:off x="9905752" y="6605319"/>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accent5"/>
              </a:solidFill>
              <a:latin typeface="Gill Sans"/>
              <a:ea typeface="Gill Sans"/>
              <a:cs typeface="Gill Sans"/>
              <a:sym typeface="Gill Sans"/>
            </a:endParaRPr>
          </a:p>
        </p:txBody>
      </p:sp>
      <p:grpSp>
        <p:nvGrpSpPr>
          <p:cNvPr id="9" name="Group 8">
            <a:extLst>
              <a:ext uri="{FF2B5EF4-FFF2-40B4-BE49-F238E27FC236}">
                <a16:creationId xmlns:a16="http://schemas.microsoft.com/office/drawing/2014/main" id="{7733C0B8-7AFF-2298-021E-CC05075DBCB8}"/>
              </a:ext>
            </a:extLst>
          </p:cNvPr>
          <p:cNvGrpSpPr/>
          <p:nvPr/>
        </p:nvGrpSpPr>
        <p:grpSpPr>
          <a:xfrm>
            <a:off x="0" y="24915"/>
            <a:ext cx="2547629" cy="1885850"/>
            <a:chOff x="109056" y="334502"/>
            <a:chExt cx="2547629" cy="1885850"/>
          </a:xfrm>
        </p:grpSpPr>
        <p:grpSp>
          <p:nvGrpSpPr>
            <p:cNvPr id="10" name="Group 9">
              <a:extLst>
                <a:ext uri="{FF2B5EF4-FFF2-40B4-BE49-F238E27FC236}">
                  <a16:creationId xmlns:a16="http://schemas.microsoft.com/office/drawing/2014/main" id="{2D522869-C348-A000-03F9-E5ED10D32A91}"/>
                </a:ext>
              </a:extLst>
            </p:cNvPr>
            <p:cNvGrpSpPr/>
            <p:nvPr/>
          </p:nvGrpSpPr>
          <p:grpSpPr>
            <a:xfrm rot="20670044">
              <a:off x="770835" y="334502"/>
              <a:ext cx="1885850" cy="1885850"/>
              <a:chOff x="584681" y="201399"/>
              <a:chExt cx="1885850" cy="1885850"/>
            </a:xfrm>
          </p:grpSpPr>
          <p:pic>
            <p:nvPicPr>
              <p:cNvPr id="14" name="Graphic 13" descr="Eyes with solid fill">
                <a:extLst>
                  <a:ext uri="{FF2B5EF4-FFF2-40B4-BE49-F238E27FC236}">
                    <a16:creationId xmlns:a16="http://schemas.microsoft.com/office/drawing/2014/main" id="{5F428748-B5F1-7810-3557-24C8688576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176186">
                <a:off x="788584" y="405302"/>
                <a:ext cx="1478044" cy="1478044"/>
              </a:xfrm>
              <a:prstGeom prst="rect">
                <a:avLst/>
              </a:prstGeom>
            </p:spPr>
          </p:pic>
          <p:pic>
            <p:nvPicPr>
              <p:cNvPr id="15" name="Graphic 14" descr="Glasses with solid fill">
                <a:extLst>
                  <a:ext uri="{FF2B5EF4-FFF2-40B4-BE49-F238E27FC236}">
                    <a16:creationId xmlns:a16="http://schemas.microsoft.com/office/drawing/2014/main" id="{8014A852-A21C-DAB1-0E17-5BFE5313AE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1176186">
                <a:off x="584681" y="201399"/>
                <a:ext cx="1885850" cy="1885850"/>
              </a:xfrm>
              <a:prstGeom prst="rect">
                <a:avLst/>
              </a:prstGeom>
            </p:spPr>
          </p:pic>
        </p:grpSp>
        <p:grpSp>
          <p:nvGrpSpPr>
            <p:cNvPr id="11" name="Group 10">
              <a:extLst>
                <a:ext uri="{FF2B5EF4-FFF2-40B4-BE49-F238E27FC236}">
                  <a16:creationId xmlns:a16="http://schemas.microsoft.com/office/drawing/2014/main" id="{7E8E0303-1B00-588F-8385-EC65BCF1F47F}"/>
                </a:ext>
              </a:extLst>
            </p:cNvPr>
            <p:cNvGrpSpPr/>
            <p:nvPr/>
          </p:nvGrpSpPr>
          <p:grpSpPr>
            <a:xfrm rot="20475055">
              <a:off x="109056" y="411302"/>
              <a:ext cx="1114191" cy="1101663"/>
              <a:chOff x="221324" y="1832803"/>
              <a:chExt cx="1114191" cy="1101663"/>
            </a:xfrm>
          </p:grpSpPr>
          <p:pic>
            <p:nvPicPr>
              <p:cNvPr id="12" name="Graphic 11" descr="Subtitles with solid fill">
                <a:extLst>
                  <a:ext uri="{FF2B5EF4-FFF2-40B4-BE49-F238E27FC236}">
                    <a16:creationId xmlns:a16="http://schemas.microsoft.com/office/drawing/2014/main" id="{E68F2401-55F2-6A06-B254-CF476355440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1324" y="1852878"/>
                <a:ext cx="1081588" cy="1081588"/>
              </a:xfrm>
              <a:prstGeom prst="rect">
                <a:avLst/>
              </a:prstGeom>
            </p:spPr>
          </p:pic>
          <p:pic>
            <p:nvPicPr>
              <p:cNvPr id="13" name="Graphic 12" descr="No sign with solid fill">
                <a:extLst>
                  <a:ext uri="{FF2B5EF4-FFF2-40B4-BE49-F238E27FC236}">
                    <a16:creationId xmlns:a16="http://schemas.microsoft.com/office/drawing/2014/main" id="{C227B779-6408-3DE3-CBFC-4D048E72B03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0851" y="1832803"/>
                <a:ext cx="434664" cy="434664"/>
              </a:xfrm>
              <a:prstGeom prst="rect">
                <a:avLst/>
              </a:prstGeom>
            </p:spPr>
          </p:pic>
        </p:grpSp>
      </p:grpSp>
      <p:pic>
        <p:nvPicPr>
          <p:cNvPr id="2" name="Picture 1" descr="A screenshot of a phone&#10;&#10;AI-generated content may be incorrect.">
            <a:extLst>
              <a:ext uri="{FF2B5EF4-FFF2-40B4-BE49-F238E27FC236}">
                <a16:creationId xmlns:a16="http://schemas.microsoft.com/office/drawing/2014/main" id="{9F24BA86-3B3A-0CC3-0033-CB704D56AEA4}"/>
              </a:ext>
            </a:extLst>
          </p:cNvPr>
          <p:cNvPicPr>
            <a:picLocks noChangeAspect="1"/>
          </p:cNvPicPr>
          <p:nvPr/>
        </p:nvPicPr>
        <p:blipFill>
          <a:blip r:embed="rId12"/>
          <a:stretch>
            <a:fillRect/>
          </a:stretch>
        </p:blipFill>
        <p:spPr>
          <a:xfrm>
            <a:off x="5265335" y="1524285"/>
            <a:ext cx="2502942" cy="3758252"/>
          </a:xfrm>
          <a:prstGeom prst="rect">
            <a:avLst/>
          </a:prstGeom>
        </p:spPr>
      </p:pic>
    </p:spTree>
    <p:extLst>
      <p:ext uri="{BB962C8B-B14F-4D97-AF65-F5344CB8AC3E}">
        <p14:creationId xmlns:p14="http://schemas.microsoft.com/office/powerpoint/2010/main" val="3052197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F484F107-AFBC-4E4E-20FE-340F4DA498C6}"/>
            </a:ext>
          </a:extLst>
        </p:cNvPr>
        <p:cNvGrpSpPr/>
        <p:nvPr/>
      </p:nvGrpSpPr>
      <p:grpSpPr>
        <a:xfrm>
          <a:off x="0" y="0"/>
          <a:ext cx="0" cy="0"/>
          <a:chOff x="0" y="0"/>
          <a:chExt cx="0" cy="0"/>
        </a:xfrm>
      </p:grpSpPr>
      <p:pic>
        <p:nvPicPr>
          <p:cNvPr id="160" name="Google Shape;160;p13">
            <a:extLst>
              <a:ext uri="{FF2B5EF4-FFF2-40B4-BE49-F238E27FC236}">
                <a16:creationId xmlns:a16="http://schemas.microsoft.com/office/drawing/2014/main" id="{AC2C52C4-B659-5C6D-E3BD-1B7C4F5F00BF}"/>
              </a:ext>
            </a:extLst>
          </p:cNvPr>
          <p:cNvPicPr preferRelativeResize="0"/>
          <p:nvPr/>
        </p:nvPicPr>
        <p:blipFill rotWithShape="1">
          <a:blip r:embed="rId3">
            <a:alphaModFix/>
          </a:blip>
          <a:srcRect/>
          <a:stretch/>
        </p:blipFill>
        <p:spPr>
          <a:xfrm>
            <a:off x="9005455" y="178473"/>
            <a:ext cx="2873196" cy="357208"/>
          </a:xfrm>
          <a:prstGeom prst="rect">
            <a:avLst/>
          </a:prstGeom>
          <a:noFill/>
          <a:ln>
            <a:noFill/>
          </a:ln>
        </p:spPr>
      </p:pic>
      <p:sp>
        <p:nvSpPr>
          <p:cNvPr id="161" name="Google Shape;161;p13">
            <a:extLst>
              <a:ext uri="{FF2B5EF4-FFF2-40B4-BE49-F238E27FC236}">
                <a16:creationId xmlns:a16="http://schemas.microsoft.com/office/drawing/2014/main" id="{BBDF8EC1-72C8-6645-FDA4-00F461781F23}"/>
              </a:ext>
            </a:extLst>
          </p:cNvPr>
          <p:cNvSpPr txBox="1"/>
          <p:nvPr/>
        </p:nvSpPr>
        <p:spPr>
          <a:xfrm>
            <a:off x="526681" y="1144324"/>
            <a:ext cx="11580300" cy="7599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3000"/>
              <a:buFont typeface="Work Sans"/>
              <a:buNone/>
            </a:pPr>
            <a:r>
              <a:rPr lang="en-US" sz="3000" b="1" i="0" u="none" strike="noStrike" cap="none">
                <a:solidFill>
                  <a:schemeClr val="dk1"/>
                </a:solidFill>
                <a:latin typeface="Work Sans"/>
                <a:ea typeface="Work Sans"/>
                <a:cs typeface="Work Sans"/>
                <a:sym typeface="Work Sans"/>
              </a:rPr>
              <a:t>Olika Cyberattacker</a:t>
            </a:r>
            <a:endParaRPr sz="1400" b="1" i="0" u="none" strike="noStrike" cap="none">
              <a:solidFill>
                <a:srgbClr val="000000"/>
              </a:solidFill>
              <a:latin typeface="Arial"/>
              <a:ea typeface="Arial"/>
              <a:cs typeface="Arial"/>
              <a:sym typeface="Arial"/>
            </a:endParaRPr>
          </a:p>
        </p:txBody>
      </p:sp>
      <p:sp>
        <p:nvSpPr>
          <p:cNvPr id="162" name="Google Shape;162;p13">
            <a:extLst>
              <a:ext uri="{FF2B5EF4-FFF2-40B4-BE49-F238E27FC236}">
                <a16:creationId xmlns:a16="http://schemas.microsoft.com/office/drawing/2014/main" id="{1FEBD84C-3F9D-3CCA-4F70-D8F872B4FE2F}"/>
              </a:ext>
            </a:extLst>
          </p:cNvPr>
          <p:cNvSpPr/>
          <p:nvPr/>
        </p:nvSpPr>
        <p:spPr>
          <a:xfrm>
            <a:off x="3722200" y="1662800"/>
            <a:ext cx="4892759" cy="24142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grpSp>
        <p:nvGrpSpPr>
          <p:cNvPr id="8" name="Group 7">
            <a:extLst>
              <a:ext uri="{FF2B5EF4-FFF2-40B4-BE49-F238E27FC236}">
                <a16:creationId xmlns:a16="http://schemas.microsoft.com/office/drawing/2014/main" id="{C20635AF-1DDB-67AC-34DF-E34FCD30C0C5}"/>
              </a:ext>
            </a:extLst>
          </p:cNvPr>
          <p:cNvGrpSpPr/>
          <p:nvPr/>
        </p:nvGrpSpPr>
        <p:grpSpPr>
          <a:xfrm>
            <a:off x="1829017" y="1144324"/>
            <a:ext cx="9377178" cy="5284511"/>
            <a:chOff x="1124850" y="707375"/>
            <a:chExt cx="10220390" cy="5932761"/>
          </a:xfrm>
        </p:grpSpPr>
        <p:sp>
          <p:nvSpPr>
            <p:cNvPr id="159" name="Google Shape;159;p13">
              <a:extLst>
                <a:ext uri="{FF2B5EF4-FFF2-40B4-BE49-F238E27FC236}">
                  <a16:creationId xmlns:a16="http://schemas.microsoft.com/office/drawing/2014/main" id="{F0DA82EF-AAF7-349C-0773-D3E7BC656710}"/>
                </a:ext>
              </a:extLst>
            </p:cNvPr>
            <p:cNvSpPr/>
            <p:nvPr/>
          </p:nvSpPr>
          <p:spPr>
            <a:xfrm>
              <a:off x="1124850" y="707375"/>
              <a:ext cx="10220390" cy="5932761"/>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chemeClr val="accent6">
                <a:alpha val="10588"/>
              </a:schemeClr>
            </a:solidFill>
            <a:ln w="19050" cap="flat" cmpd="sng">
              <a:solidFill>
                <a:schemeClr val="accent6">
                  <a:lumMod val="20000"/>
                  <a:lumOff val="8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dirty="0">
                <a:solidFill>
                  <a:schemeClr val="lt1"/>
                </a:solidFill>
                <a:latin typeface="Sniglet"/>
                <a:ea typeface="Sniglet"/>
                <a:cs typeface="Sniglet"/>
                <a:sym typeface="Sniglet"/>
              </a:endParaRPr>
            </a:p>
          </p:txBody>
        </p:sp>
        <p:sp>
          <p:nvSpPr>
            <p:cNvPr id="6" name="Rectangle 5">
              <a:extLst>
                <a:ext uri="{FF2B5EF4-FFF2-40B4-BE49-F238E27FC236}">
                  <a16:creationId xmlns:a16="http://schemas.microsoft.com/office/drawing/2014/main" id="{F54861BD-0E6A-6A04-E8FE-C73D6CCCE48E}"/>
                </a:ext>
              </a:extLst>
            </p:cNvPr>
            <p:cNvSpPr/>
            <p:nvPr/>
          </p:nvSpPr>
          <p:spPr>
            <a:xfrm>
              <a:off x="1555200" y="1033663"/>
              <a:ext cx="9366229" cy="4425237"/>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solidFill>
                  <a:schemeClr val="accent6">
                    <a:lumMod val="40000"/>
                    <a:lumOff val="60000"/>
                  </a:schemeClr>
                </a:solidFill>
              </a:endParaRPr>
            </a:p>
          </p:txBody>
        </p:sp>
      </p:grpSp>
      <p:sp>
        <p:nvSpPr>
          <p:cNvPr id="4" name="Google Shape;433;g2d47fe0b5cf_1_422">
            <a:extLst>
              <a:ext uri="{FF2B5EF4-FFF2-40B4-BE49-F238E27FC236}">
                <a16:creationId xmlns:a16="http://schemas.microsoft.com/office/drawing/2014/main" id="{7DB30B2F-DC60-F05B-229A-236AB747E608}"/>
              </a:ext>
            </a:extLst>
          </p:cNvPr>
          <p:cNvSpPr txBox="1"/>
          <p:nvPr/>
        </p:nvSpPr>
        <p:spPr>
          <a:xfrm>
            <a:off x="9583956" y="6030131"/>
            <a:ext cx="1764277" cy="5847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dirty="0">
                <a:solidFill>
                  <a:schemeClr val="accent6">
                    <a:lumMod val="60000"/>
                    <a:lumOff val="40000"/>
                  </a:schemeClr>
                </a:solidFill>
                <a:latin typeface="Work Sans"/>
                <a:sym typeface="Work Sans"/>
              </a:rPr>
              <a:t>Genomskåda bedrägerier</a:t>
            </a:r>
            <a:endParaRPr sz="1400" b="0" i="0" u="none" strike="noStrike" cap="none" dirty="0">
              <a:solidFill>
                <a:schemeClr val="accent6">
                  <a:lumMod val="60000"/>
                  <a:lumOff val="40000"/>
                </a:schemeClr>
              </a:solidFill>
              <a:latin typeface="Arial"/>
              <a:ea typeface="Arial"/>
              <a:cs typeface="Arial"/>
              <a:sym typeface="Arial"/>
            </a:endParaRPr>
          </a:p>
        </p:txBody>
      </p:sp>
      <p:sp>
        <p:nvSpPr>
          <p:cNvPr id="7" name="Google Shape;434;g2d47fe0b5cf_1_422">
            <a:extLst>
              <a:ext uri="{FF2B5EF4-FFF2-40B4-BE49-F238E27FC236}">
                <a16:creationId xmlns:a16="http://schemas.microsoft.com/office/drawing/2014/main" id="{3E46FDDC-26CE-00FF-F3CD-A32DB359A104}"/>
              </a:ext>
            </a:extLst>
          </p:cNvPr>
          <p:cNvSpPr/>
          <p:nvPr/>
        </p:nvSpPr>
        <p:spPr>
          <a:xfrm>
            <a:off x="9905752" y="6605319"/>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accent5"/>
              </a:solidFill>
              <a:latin typeface="Gill Sans"/>
              <a:ea typeface="Gill Sans"/>
              <a:cs typeface="Gill Sans"/>
              <a:sym typeface="Gill Sans"/>
            </a:endParaRPr>
          </a:p>
        </p:txBody>
      </p:sp>
      <p:grpSp>
        <p:nvGrpSpPr>
          <p:cNvPr id="9" name="Group 8">
            <a:extLst>
              <a:ext uri="{FF2B5EF4-FFF2-40B4-BE49-F238E27FC236}">
                <a16:creationId xmlns:a16="http://schemas.microsoft.com/office/drawing/2014/main" id="{F81C1AE0-FCE5-01B3-9E08-8CE65A7E5CC8}"/>
              </a:ext>
            </a:extLst>
          </p:cNvPr>
          <p:cNvGrpSpPr/>
          <p:nvPr/>
        </p:nvGrpSpPr>
        <p:grpSpPr>
          <a:xfrm>
            <a:off x="0" y="24915"/>
            <a:ext cx="2547629" cy="1885850"/>
            <a:chOff x="109056" y="334502"/>
            <a:chExt cx="2547629" cy="1885850"/>
          </a:xfrm>
        </p:grpSpPr>
        <p:grpSp>
          <p:nvGrpSpPr>
            <p:cNvPr id="10" name="Group 9">
              <a:extLst>
                <a:ext uri="{FF2B5EF4-FFF2-40B4-BE49-F238E27FC236}">
                  <a16:creationId xmlns:a16="http://schemas.microsoft.com/office/drawing/2014/main" id="{DA199313-CDE1-DB93-D70E-D2997D06B698}"/>
                </a:ext>
              </a:extLst>
            </p:cNvPr>
            <p:cNvGrpSpPr/>
            <p:nvPr/>
          </p:nvGrpSpPr>
          <p:grpSpPr>
            <a:xfrm rot="20670044">
              <a:off x="770835" y="334502"/>
              <a:ext cx="1885850" cy="1885850"/>
              <a:chOff x="584681" y="201399"/>
              <a:chExt cx="1885850" cy="1885850"/>
            </a:xfrm>
          </p:grpSpPr>
          <p:pic>
            <p:nvPicPr>
              <p:cNvPr id="14" name="Graphic 13" descr="Eyes with solid fill">
                <a:extLst>
                  <a:ext uri="{FF2B5EF4-FFF2-40B4-BE49-F238E27FC236}">
                    <a16:creationId xmlns:a16="http://schemas.microsoft.com/office/drawing/2014/main" id="{2E6AF3FA-F0F8-4CE1-5684-EE835FE696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176186">
                <a:off x="788584" y="405302"/>
                <a:ext cx="1478044" cy="1478044"/>
              </a:xfrm>
              <a:prstGeom prst="rect">
                <a:avLst/>
              </a:prstGeom>
            </p:spPr>
          </p:pic>
          <p:pic>
            <p:nvPicPr>
              <p:cNvPr id="15" name="Graphic 14" descr="Glasses with solid fill">
                <a:extLst>
                  <a:ext uri="{FF2B5EF4-FFF2-40B4-BE49-F238E27FC236}">
                    <a16:creationId xmlns:a16="http://schemas.microsoft.com/office/drawing/2014/main" id="{67FFF89F-8F21-8665-28E9-F41DB9A38F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1176186">
                <a:off x="584681" y="201399"/>
                <a:ext cx="1885850" cy="1885850"/>
              </a:xfrm>
              <a:prstGeom prst="rect">
                <a:avLst/>
              </a:prstGeom>
            </p:spPr>
          </p:pic>
        </p:grpSp>
        <p:grpSp>
          <p:nvGrpSpPr>
            <p:cNvPr id="11" name="Group 10">
              <a:extLst>
                <a:ext uri="{FF2B5EF4-FFF2-40B4-BE49-F238E27FC236}">
                  <a16:creationId xmlns:a16="http://schemas.microsoft.com/office/drawing/2014/main" id="{A6FC0986-13C5-3DE7-45E5-C8B63C672AF9}"/>
                </a:ext>
              </a:extLst>
            </p:cNvPr>
            <p:cNvGrpSpPr/>
            <p:nvPr/>
          </p:nvGrpSpPr>
          <p:grpSpPr>
            <a:xfrm rot="20475055">
              <a:off x="109056" y="411302"/>
              <a:ext cx="1114191" cy="1101663"/>
              <a:chOff x="221324" y="1832803"/>
              <a:chExt cx="1114191" cy="1101663"/>
            </a:xfrm>
          </p:grpSpPr>
          <p:pic>
            <p:nvPicPr>
              <p:cNvPr id="12" name="Graphic 11" descr="Subtitles with solid fill">
                <a:extLst>
                  <a:ext uri="{FF2B5EF4-FFF2-40B4-BE49-F238E27FC236}">
                    <a16:creationId xmlns:a16="http://schemas.microsoft.com/office/drawing/2014/main" id="{B3F0D1F6-A3B0-48B9-A839-C0972D3ED99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1324" y="1852878"/>
                <a:ext cx="1081588" cy="1081588"/>
              </a:xfrm>
              <a:prstGeom prst="rect">
                <a:avLst/>
              </a:prstGeom>
            </p:spPr>
          </p:pic>
          <p:pic>
            <p:nvPicPr>
              <p:cNvPr id="13" name="Graphic 12" descr="No sign with solid fill">
                <a:extLst>
                  <a:ext uri="{FF2B5EF4-FFF2-40B4-BE49-F238E27FC236}">
                    <a16:creationId xmlns:a16="http://schemas.microsoft.com/office/drawing/2014/main" id="{BD381EAE-553B-58D8-274A-99BD082619F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0851" y="1832803"/>
                <a:ext cx="434664" cy="434664"/>
              </a:xfrm>
              <a:prstGeom prst="rect">
                <a:avLst/>
              </a:prstGeom>
            </p:spPr>
          </p:pic>
        </p:grpSp>
      </p:grpSp>
      <p:sp>
        <p:nvSpPr>
          <p:cNvPr id="3" name="Google Shape;122;g2ea63968492_3_0">
            <a:extLst>
              <a:ext uri="{FF2B5EF4-FFF2-40B4-BE49-F238E27FC236}">
                <a16:creationId xmlns:a16="http://schemas.microsoft.com/office/drawing/2014/main" id="{C56D069C-D9BE-26DE-BFBF-6818CE4CEBAA}"/>
              </a:ext>
            </a:extLst>
          </p:cNvPr>
          <p:cNvSpPr/>
          <p:nvPr/>
        </p:nvSpPr>
        <p:spPr>
          <a:xfrm>
            <a:off x="5540130" y="3657600"/>
            <a:ext cx="555870" cy="519726"/>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D4C39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pic>
        <p:nvPicPr>
          <p:cNvPr id="23" name="Picture 22" descr="A screenshot of a phone&#10;&#10;AI-generated content may be incorrect.">
            <a:extLst>
              <a:ext uri="{FF2B5EF4-FFF2-40B4-BE49-F238E27FC236}">
                <a16:creationId xmlns:a16="http://schemas.microsoft.com/office/drawing/2014/main" id="{AAB50641-D70E-7A3C-AC9A-FAEC3C5F976F}"/>
              </a:ext>
            </a:extLst>
          </p:cNvPr>
          <p:cNvPicPr>
            <a:picLocks noChangeAspect="1"/>
          </p:cNvPicPr>
          <p:nvPr/>
        </p:nvPicPr>
        <p:blipFill>
          <a:blip r:embed="rId12"/>
          <a:stretch>
            <a:fillRect/>
          </a:stretch>
        </p:blipFill>
        <p:spPr>
          <a:xfrm>
            <a:off x="4939417" y="1436866"/>
            <a:ext cx="2457450" cy="3695700"/>
          </a:xfrm>
          <a:prstGeom prst="rect">
            <a:avLst/>
          </a:prstGeom>
        </p:spPr>
      </p:pic>
      <p:sp>
        <p:nvSpPr>
          <p:cNvPr id="2" name="Google Shape;122;g2ea63968492_3_0">
            <a:extLst>
              <a:ext uri="{FF2B5EF4-FFF2-40B4-BE49-F238E27FC236}">
                <a16:creationId xmlns:a16="http://schemas.microsoft.com/office/drawing/2014/main" id="{4203064C-2377-F8F5-FC03-E16F086CEA26}"/>
              </a:ext>
            </a:extLst>
          </p:cNvPr>
          <p:cNvSpPr/>
          <p:nvPr/>
        </p:nvSpPr>
        <p:spPr>
          <a:xfrm>
            <a:off x="5265714" y="2244632"/>
            <a:ext cx="828194" cy="669395"/>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16" name="Google Shape;122;g2ea63968492_3_0">
            <a:extLst>
              <a:ext uri="{FF2B5EF4-FFF2-40B4-BE49-F238E27FC236}">
                <a16:creationId xmlns:a16="http://schemas.microsoft.com/office/drawing/2014/main" id="{8F527AB4-0DF5-A708-8E19-F0F9EC4C2AC4}"/>
              </a:ext>
            </a:extLst>
          </p:cNvPr>
          <p:cNvSpPr/>
          <p:nvPr/>
        </p:nvSpPr>
        <p:spPr>
          <a:xfrm>
            <a:off x="5818558" y="2245690"/>
            <a:ext cx="907060" cy="639424"/>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19" name="Google Shape;122;g2ea63968492_3_0">
            <a:extLst>
              <a:ext uri="{FF2B5EF4-FFF2-40B4-BE49-F238E27FC236}">
                <a16:creationId xmlns:a16="http://schemas.microsoft.com/office/drawing/2014/main" id="{924B52C6-5CCD-6C16-6485-F45C6356BC51}"/>
              </a:ext>
            </a:extLst>
          </p:cNvPr>
          <p:cNvSpPr/>
          <p:nvPr/>
        </p:nvSpPr>
        <p:spPr>
          <a:xfrm>
            <a:off x="5819270" y="3429235"/>
            <a:ext cx="858085" cy="663608"/>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20" name="Google Shape;122;g2ea63968492_3_0">
            <a:extLst>
              <a:ext uri="{FF2B5EF4-FFF2-40B4-BE49-F238E27FC236}">
                <a16:creationId xmlns:a16="http://schemas.microsoft.com/office/drawing/2014/main" id="{312FD502-AF30-DB85-5FF8-C325FCF00DC0}"/>
              </a:ext>
            </a:extLst>
          </p:cNvPr>
          <p:cNvSpPr/>
          <p:nvPr/>
        </p:nvSpPr>
        <p:spPr>
          <a:xfrm>
            <a:off x="6150876" y="4250091"/>
            <a:ext cx="729454" cy="438023"/>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21" name="Google Shape;122;g2ea63968492_3_0">
            <a:extLst>
              <a:ext uri="{FF2B5EF4-FFF2-40B4-BE49-F238E27FC236}">
                <a16:creationId xmlns:a16="http://schemas.microsoft.com/office/drawing/2014/main" id="{FC7BCC1F-325E-7A78-5165-773AD582D5A1}"/>
              </a:ext>
            </a:extLst>
          </p:cNvPr>
          <p:cNvSpPr/>
          <p:nvPr/>
        </p:nvSpPr>
        <p:spPr>
          <a:xfrm>
            <a:off x="5263916" y="3889612"/>
            <a:ext cx="797891" cy="583022"/>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Tree>
    <p:extLst>
      <p:ext uri="{BB962C8B-B14F-4D97-AF65-F5344CB8AC3E}">
        <p14:creationId xmlns:p14="http://schemas.microsoft.com/office/powerpoint/2010/main" val="132844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sp>
        <p:nvSpPr>
          <p:cNvPr id="181" name="Google Shape;181;p17"/>
          <p:cNvSpPr/>
          <p:nvPr/>
        </p:nvSpPr>
        <p:spPr>
          <a:xfrm>
            <a:off x="3421662" y="544340"/>
            <a:ext cx="5348673" cy="5348673"/>
          </a:xfrm>
          <a:prstGeom prst="ellipse">
            <a:avLst/>
          </a:prstGeom>
          <a:solidFill>
            <a:schemeClr val="accent6">
              <a:alpha val="49803"/>
            </a:schemeClr>
          </a:solidFill>
          <a:ln>
            <a:noFill/>
          </a:ln>
        </p:spPr>
        <p:txBody>
          <a:bodyPr spcFirstLastPara="1" wrap="square" lIns="36000" tIns="45700" rIns="36000" bIns="45700" anchor="ctr" anchorCtr="0">
            <a:noAutofit/>
          </a:bodyPr>
          <a:lstStyle/>
          <a:p>
            <a:pPr marL="0" marR="0" lvl="0" indent="0" algn="ctr" rtl="0">
              <a:spcBef>
                <a:spcPts val="0"/>
              </a:spcBef>
              <a:spcAft>
                <a:spcPts val="0"/>
              </a:spcAft>
              <a:buNone/>
            </a:pPr>
            <a:r>
              <a:rPr lang="en-US" sz="4000" b="1" dirty="0" err="1">
                <a:solidFill>
                  <a:schemeClr val="accent6"/>
                </a:solidFill>
                <a:latin typeface="Work Sans"/>
                <a:ea typeface="Work Sans"/>
                <a:cs typeface="Work Sans"/>
                <a:sym typeface="Work Sans"/>
              </a:rPr>
              <a:t>Tipsrunda</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6"/>
        <p:cNvGrpSpPr/>
        <p:nvPr/>
      </p:nvGrpSpPr>
      <p:grpSpPr>
        <a:xfrm>
          <a:off x="0" y="0"/>
          <a:ext cx="0" cy="0"/>
          <a:chOff x="0" y="0"/>
          <a:chExt cx="0" cy="0"/>
        </a:xfrm>
      </p:grpSpPr>
      <p:sp>
        <p:nvSpPr>
          <p:cNvPr id="187" name="Google Shape;187;p28"/>
          <p:cNvSpPr/>
          <p:nvPr/>
        </p:nvSpPr>
        <p:spPr>
          <a:xfrm>
            <a:off x="2909450" y="831825"/>
            <a:ext cx="6683400" cy="4892100"/>
          </a:xfrm>
          <a:prstGeom prst="rect">
            <a:avLst/>
          </a:prstGeom>
          <a:solidFill>
            <a:schemeClr val="dk2">
              <a:alpha val="6078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89" name="Google Shape;189;p28"/>
          <p:cNvSpPr txBox="1"/>
          <p:nvPr/>
        </p:nvSpPr>
        <p:spPr>
          <a:xfrm>
            <a:off x="305850" y="3065238"/>
            <a:ext cx="11580300" cy="7599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3000"/>
              <a:buFont typeface="Work Sans"/>
              <a:buNone/>
            </a:pPr>
            <a:r>
              <a:rPr lang="en-US" sz="3000" cap="none" dirty="0">
                <a:solidFill>
                  <a:schemeClr val="lt1"/>
                </a:solidFill>
                <a:latin typeface="Work Sans"/>
                <a:ea typeface="Work Sans"/>
                <a:cs typeface="Work Sans"/>
                <a:sym typeface="Work Sans"/>
              </a:rPr>
              <a:t>VAD HAR VI LÄRT OSS?</a:t>
            </a:r>
            <a:endParaRPr dirty="0"/>
          </a:p>
        </p:txBody>
      </p:sp>
      <p:pic>
        <p:nvPicPr>
          <p:cNvPr id="190" name="Google Shape;190;p28"/>
          <p:cNvPicPr preferRelativeResize="0"/>
          <p:nvPr/>
        </p:nvPicPr>
        <p:blipFill rotWithShape="1">
          <a:blip r:embed="rId4">
            <a:alphaModFix/>
          </a:blip>
          <a:srcRect/>
          <a:stretch/>
        </p:blipFill>
        <p:spPr>
          <a:xfrm>
            <a:off x="9005455" y="178473"/>
            <a:ext cx="2873196" cy="357208"/>
          </a:xfrm>
          <a:prstGeom prst="rect">
            <a:avLst/>
          </a:prstGeom>
          <a:noFill/>
          <a:ln>
            <a:noFill/>
          </a:ln>
        </p:spPr>
      </p:pic>
      <p:sp>
        <p:nvSpPr>
          <p:cNvPr id="191" name="Google Shape;191;p28"/>
          <p:cNvSpPr/>
          <p:nvPr/>
        </p:nvSpPr>
        <p:spPr>
          <a:xfrm>
            <a:off x="5374779" y="3605154"/>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Gill Sans"/>
              <a:buNone/>
            </a:pPr>
            <a:endParaRPr sz="1800">
              <a:solidFill>
                <a:schemeClr val="dk1"/>
              </a:solidFill>
              <a:latin typeface="Gill Sans"/>
              <a:ea typeface="Gill Sans"/>
              <a:cs typeface="Gill Sans"/>
              <a:sym typeface="Gill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9" descr="En bild som visar mönster, Grafik, pixel, design&#10;&#10;Automatiskt genererad beskrivning"/>
          <p:cNvPicPr preferRelativeResize="0"/>
          <p:nvPr/>
        </p:nvPicPr>
        <p:blipFill rotWithShape="1">
          <a:blip r:embed="rId3">
            <a:alphaModFix/>
          </a:blip>
          <a:srcRect/>
          <a:stretch/>
        </p:blipFill>
        <p:spPr>
          <a:xfrm>
            <a:off x="984439" y="1034085"/>
            <a:ext cx="4789827" cy="4789827"/>
          </a:xfrm>
          <a:prstGeom prst="rect">
            <a:avLst/>
          </a:prstGeom>
          <a:noFill/>
          <a:ln>
            <a:noFill/>
          </a:ln>
        </p:spPr>
      </p:pic>
      <p:cxnSp>
        <p:nvCxnSpPr>
          <p:cNvPr id="198" name="Google Shape;198;p29"/>
          <p:cNvCxnSpPr/>
          <p:nvPr/>
        </p:nvCxnSpPr>
        <p:spPr>
          <a:xfrm rot="10800000">
            <a:off x="6096000" y="1142999"/>
            <a:ext cx="0" cy="4572000"/>
          </a:xfrm>
          <a:prstGeom prst="straightConnector1">
            <a:avLst/>
          </a:prstGeom>
          <a:noFill/>
          <a:ln w="19050" cap="flat" cmpd="sng">
            <a:solidFill>
              <a:schemeClr val="lt2"/>
            </a:solidFill>
            <a:prstDash val="solid"/>
            <a:miter lim="800000"/>
            <a:headEnd type="none" w="sm" len="sm"/>
            <a:tailEnd type="none" w="sm" len="sm"/>
          </a:ln>
        </p:spPr>
      </p:cxnSp>
      <p:pic>
        <p:nvPicPr>
          <p:cNvPr id="199" name="Google Shape;199;p29" descr="En bild som visar text, Teckensnitt, Grafik, grafisk design&#10;&#10;Automatiskt genererad beskrivning"/>
          <p:cNvPicPr preferRelativeResize="0"/>
          <p:nvPr/>
        </p:nvPicPr>
        <p:blipFill rotWithShape="1">
          <a:blip r:embed="rId4">
            <a:alphaModFix/>
          </a:blip>
          <a:srcRect/>
          <a:stretch/>
        </p:blipFill>
        <p:spPr>
          <a:xfrm>
            <a:off x="7694027" y="4232982"/>
            <a:ext cx="3138248" cy="1161151"/>
          </a:xfrm>
          <a:prstGeom prst="rect">
            <a:avLst/>
          </a:prstGeom>
          <a:noFill/>
          <a:ln>
            <a:noFill/>
          </a:ln>
        </p:spPr>
      </p:pic>
      <p:sp>
        <p:nvSpPr>
          <p:cNvPr id="200" name="Google Shape;200;p29"/>
          <p:cNvSpPr txBox="1"/>
          <p:nvPr/>
        </p:nvSpPr>
        <p:spPr>
          <a:xfrm>
            <a:off x="6710358" y="1515502"/>
            <a:ext cx="5105585" cy="22190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2"/>
              </a:buClr>
              <a:buSzPts val="6000"/>
              <a:buFont typeface="Arial"/>
              <a:buNone/>
            </a:pPr>
            <a:r>
              <a:rPr lang="en-US" sz="6000" b="1">
                <a:solidFill>
                  <a:srgbClr val="FFFFFF"/>
                </a:solidFill>
                <a:latin typeface="Open Sans"/>
                <a:ea typeface="Open Sans"/>
                <a:cs typeface="Open Sans"/>
                <a:sym typeface="Open Sans"/>
              </a:rPr>
              <a:t>GÅ MED I NÄTVERKET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4"/>
        <p:cNvGrpSpPr/>
        <p:nvPr/>
      </p:nvGrpSpPr>
      <p:grpSpPr>
        <a:xfrm>
          <a:off x="0" y="0"/>
          <a:ext cx="0" cy="0"/>
          <a:chOff x="0" y="0"/>
          <a:chExt cx="0" cy="0"/>
        </a:xfrm>
      </p:grpSpPr>
      <p:pic>
        <p:nvPicPr>
          <p:cNvPr id="226" name="Google Shape;226;p31" descr="En bild som visar text&#10;&#10;Automatiskt genererad beskrivning"/>
          <p:cNvPicPr preferRelativeResize="0"/>
          <p:nvPr/>
        </p:nvPicPr>
        <p:blipFill rotWithShape="1">
          <a:blip r:embed="rId4">
            <a:alphaModFix/>
          </a:blip>
          <a:srcRect/>
          <a:stretch/>
        </p:blipFill>
        <p:spPr>
          <a:xfrm>
            <a:off x="8055488" y="1176030"/>
            <a:ext cx="3625675" cy="763098"/>
          </a:xfrm>
          <a:prstGeom prst="rect">
            <a:avLst/>
          </a:prstGeom>
          <a:noFill/>
          <a:ln>
            <a:noFill/>
          </a:ln>
        </p:spPr>
      </p:pic>
      <p:pic>
        <p:nvPicPr>
          <p:cNvPr id="227" name="Google Shape;227;p31"/>
          <p:cNvPicPr preferRelativeResize="0"/>
          <p:nvPr/>
        </p:nvPicPr>
        <p:blipFill rotWithShape="1">
          <a:blip r:embed="rId5">
            <a:alphaModFix/>
          </a:blip>
          <a:srcRect/>
          <a:stretch/>
        </p:blipFill>
        <p:spPr>
          <a:xfrm>
            <a:off x="8795959" y="2878405"/>
            <a:ext cx="1971102" cy="801113"/>
          </a:xfrm>
          <a:prstGeom prst="rect">
            <a:avLst/>
          </a:prstGeom>
          <a:noFill/>
          <a:ln>
            <a:noFill/>
          </a:ln>
        </p:spPr>
      </p:pic>
      <p:pic>
        <p:nvPicPr>
          <p:cNvPr id="228" name="Google Shape;228;p31" descr="En bild som visar text&#10;&#10;Automatiskt genererad beskrivning"/>
          <p:cNvPicPr preferRelativeResize="0"/>
          <p:nvPr/>
        </p:nvPicPr>
        <p:blipFill rotWithShape="1">
          <a:blip r:embed="rId6">
            <a:alphaModFix/>
          </a:blip>
          <a:srcRect/>
          <a:stretch/>
        </p:blipFill>
        <p:spPr>
          <a:xfrm>
            <a:off x="8457277" y="4798686"/>
            <a:ext cx="2822096" cy="1257969"/>
          </a:xfrm>
          <a:prstGeom prst="rect">
            <a:avLst/>
          </a:prstGeom>
          <a:noFill/>
          <a:ln>
            <a:noFill/>
          </a:ln>
        </p:spPr>
      </p:pic>
      <p:pic>
        <p:nvPicPr>
          <p:cNvPr id="2" name="Google Shape;255;p31">
            <a:extLst>
              <a:ext uri="{FF2B5EF4-FFF2-40B4-BE49-F238E27FC236}">
                <a16:creationId xmlns:a16="http://schemas.microsoft.com/office/drawing/2014/main" id="{A09C116A-72C0-BEE5-67D7-DEC3EC13F12D}"/>
              </a:ext>
            </a:extLst>
          </p:cNvPr>
          <p:cNvPicPr preferRelativeResize="0"/>
          <p:nvPr/>
        </p:nvPicPr>
        <p:blipFill rotWithShape="1">
          <a:blip r:embed="rId7">
            <a:alphaModFix/>
          </a:blip>
          <a:srcRect/>
          <a:stretch/>
        </p:blipFill>
        <p:spPr>
          <a:xfrm>
            <a:off x="1551157" y="721585"/>
            <a:ext cx="4269780" cy="2559860"/>
          </a:xfrm>
          <a:prstGeom prst="rect">
            <a:avLst/>
          </a:prstGeom>
          <a:noFill/>
          <a:ln>
            <a:noFill/>
          </a:ln>
        </p:spPr>
      </p:pic>
      <p:pic>
        <p:nvPicPr>
          <p:cNvPr id="3" name="Picture 2" descr="A black rectangular sign with red text&#10;&#10;AI-generated content may be incorrect.">
            <a:extLst>
              <a:ext uri="{FF2B5EF4-FFF2-40B4-BE49-F238E27FC236}">
                <a16:creationId xmlns:a16="http://schemas.microsoft.com/office/drawing/2014/main" id="{91BF6FE9-C0FE-C9ED-CC9D-BCB467EE2D51}"/>
              </a:ext>
            </a:extLst>
          </p:cNvPr>
          <p:cNvPicPr>
            <a:picLocks noChangeAspect="1"/>
          </p:cNvPicPr>
          <p:nvPr/>
        </p:nvPicPr>
        <p:blipFill>
          <a:blip r:embed="rId8"/>
          <a:stretch>
            <a:fillRect/>
          </a:stretch>
        </p:blipFill>
        <p:spPr>
          <a:xfrm>
            <a:off x="1551972" y="3808872"/>
            <a:ext cx="4265249" cy="25598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g2ea63968492_3_0"/>
          <p:cNvPicPr preferRelativeResize="0">
            <a:picLocks noGrp="1"/>
          </p:cNvPicPr>
          <p:nvPr>
            <p:ph type="pic" idx="2"/>
          </p:nvPr>
        </p:nvPicPr>
        <p:blipFill rotWithShape="1">
          <a:blip r:embed="rId3">
            <a:alphaModFix/>
          </a:blip>
          <a:srcRect l="20340" r="20340"/>
          <a:stretch/>
        </p:blipFill>
        <p:spPr>
          <a:xfrm>
            <a:off x="6095999" y="0"/>
            <a:ext cx="6102096" cy="6858000"/>
          </a:xfrm>
          <a:prstGeom prst="rect">
            <a:avLst/>
          </a:prstGeom>
          <a:solidFill>
            <a:srgbClr val="203C4B"/>
          </a:solidFill>
          <a:ln>
            <a:noFill/>
          </a:ln>
        </p:spPr>
      </p:pic>
      <p:sp>
        <p:nvSpPr>
          <p:cNvPr id="119" name="Google Shape;119;g2ea63968492_3_0"/>
          <p:cNvSpPr txBox="1"/>
          <p:nvPr/>
        </p:nvSpPr>
        <p:spPr>
          <a:xfrm>
            <a:off x="1001147" y="1070201"/>
            <a:ext cx="4023600" cy="75990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ctr" rtl="0">
              <a:lnSpc>
                <a:spcPct val="90000"/>
              </a:lnSpc>
              <a:spcBef>
                <a:spcPts val="0"/>
              </a:spcBef>
              <a:spcAft>
                <a:spcPts val="0"/>
              </a:spcAft>
              <a:buClr>
                <a:schemeClr val="dk2"/>
              </a:buClr>
              <a:buSzPts val="3000"/>
              <a:buFont typeface="Work Sans"/>
              <a:buNone/>
            </a:pPr>
            <a:r>
              <a:rPr lang="en-US" sz="3000" b="0" i="0" u="none" strike="noStrike" cap="none">
                <a:solidFill>
                  <a:schemeClr val="dk2"/>
                </a:solidFill>
                <a:latin typeface="Work Sans"/>
                <a:ea typeface="Work Sans"/>
                <a:cs typeface="Work Sans"/>
                <a:sym typeface="Work Sans"/>
              </a:rPr>
              <a:t>DET HÄR SKA VI</a:t>
            </a:r>
            <a:br>
              <a:rPr lang="en-US" sz="3000" b="0" i="0" u="none" strike="noStrike" cap="none">
                <a:solidFill>
                  <a:schemeClr val="dk2"/>
                </a:solidFill>
                <a:latin typeface="Work Sans"/>
                <a:ea typeface="Work Sans"/>
                <a:cs typeface="Work Sans"/>
                <a:sym typeface="Work Sans"/>
              </a:rPr>
            </a:br>
            <a:r>
              <a:rPr lang="en-US" sz="3000" b="0" i="0" u="none" strike="noStrike" cap="none">
                <a:solidFill>
                  <a:schemeClr val="dk2"/>
                </a:solidFill>
                <a:latin typeface="Work Sans"/>
                <a:ea typeface="Work Sans"/>
                <a:cs typeface="Work Sans"/>
                <a:sym typeface="Work Sans"/>
              </a:rPr>
              <a:t>PRATA OM IDAG</a:t>
            </a:r>
            <a:endParaRPr/>
          </a:p>
        </p:txBody>
      </p:sp>
      <p:sp>
        <p:nvSpPr>
          <p:cNvPr id="120" name="Google Shape;120;g2ea63968492_3_0"/>
          <p:cNvSpPr txBox="1"/>
          <p:nvPr/>
        </p:nvSpPr>
        <p:spPr>
          <a:xfrm>
            <a:off x="1075178" y="2085188"/>
            <a:ext cx="4993960" cy="4393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2"/>
              </a:buClr>
              <a:buSzPts val="1800"/>
              <a:buFont typeface="Arial"/>
              <a:buAutoNum type="arabicPeriod"/>
            </a:pPr>
            <a:r>
              <a:rPr lang="en-US" sz="1800" dirty="0">
                <a:solidFill>
                  <a:schemeClr val="dk2"/>
                </a:solidFill>
                <a:latin typeface="Work Sans"/>
                <a:ea typeface="Work Sans"/>
                <a:cs typeface="Work Sans"/>
                <a:sym typeface="Work Sans"/>
              </a:rPr>
              <a:t> </a:t>
            </a:r>
            <a:r>
              <a:rPr lang="en-US" sz="2000" dirty="0">
                <a:solidFill>
                  <a:schemeClr val="dk2"/>
                </a:solidFill>
                <a:latin typeface="Work Sans"/>
                <a:ea typeface="Work Sans"/>
                <a:cs typeface="Work Sans"/>
                <a:sym typeface="Work Sans"/>
              </a:rPr>
              <a:t>Film </a:t>
            </a:r>
            <a:r>
              <a:rPr lang="en-US" sz="2000" dirty="0" err="1">
                <a:solidFill>
                  <a:schemeClr val="dk2"/>
                </a:solidFill>
                <a:latin typeface="Work Sans"/>
                <a:ea typeface="Work Sans"/>
                <a:cs typeface="Work Sans"/>
                <a:sym typeface="Work Sans"/>
              </a:rPr>
              <a:t>och</a:t>
            </a:r>
            <a:r>
              <a:rPr lang="en-US" sz="2000" dirty="0">
                <a:solidFill>
                  <a:schemeClr val="dk2"/>
                </a:solidFill>
                <a:latin typeface="Work Sans"/>
                <a:ea typeface="Work Sans"/>
                <a:cs typeface="Work Sans"/>
                <a:sym typeface="Work Sans"/>
              </a:rPr>
              <a:t> </a:t>
            </a:r>
            <a:r>
              <a:rPr lang="en-US" sz="2000" dirty="0" err="1">
                <a:solidFill>
                  <a:schemeClr val="dk2"/>
                </a:solidFill>
                <a:latin typeface="Work Sans"/>
                <a:ea typeface="Work Sans"/>
                <a:cs typeface="Work Sans"/>
                <a:sym typeface="Work Sans"/>
              </a:rPr>
              <a:t>diskusion</a:t>
            </a:r>
            <a:r>
              <a:rPr lang="en-US" sz="2000" dirty="0">
                <a:solidFill>
                  <a:schemeClr val="dk2"/>
                </a:solidFill>
                <a:latin typeface="Work Sans"/>
                <a:ea typeface="Work Sans"/>
                <a:cs typeface="Work Sans"/>
                <a:sym typeface="Work Sans"/>
              </a:rPr>
              <a:t> om </a:t>
            </a:r>
            <a:r>
              <a:rPr lang="en-US" sz="2000" dirty="0" err="1">
                <a:solidFill>
                  <a:schemeClr val="dk2"/>
                </a:solidFill>
                <a:latin typeface="Work Sans"/>
                <a:ea typeface="Work Sans"/>
                <a:cs typeface="Work Sans"/>
                <a:sym typeface="Work Sans"/>
              </a:rPr>
              <a:t>digitala</a:t>
            </a:r>
            <a:r>
              <a:rPr lang="en-US" sz="2000" dirty="0">
                <a:solidFill>
                  <a:schemeClr val="dk2"/>
                </a:solidFill>
                <a:latin typeface="Work Sans"/>
                <a:ea typeface="Work Sans"/>
                <a:cs typeface="Work Sans"/>
                <a:sym typeface="Work Sans"/>
              </a:rPr>
              <a:t> hot</a:t>
            </a:r>
          </a:p>
          <a:p>
            <a:pPr marL="342900" marR="0" lvl="0" indent="-342900" algn="l" rtl="0">
              <a:lnSpc>
                <a:spcPct val="90000"/>
              </a:lnSpc>
              <a:spcBef>
                <a:spcPts val="0"/>
              </a:spcBef>
              <a:spcAft>
                <a:spcPts val="0"/>
              </a:spcAft>
              <a:buClr>
                <a:schemeClr val="dk2"/>
              </a:buClr>
              <a:buSzPts val="1800"/>
              <a:buFont typeface="Arial"/>
              <a:buAutoNum type="arabicPeriod"/>
            </a:pPr>
            <a:endParaRPr lang="en-US" sz="2000" dirty="0">
              <a:solidFill>
                <a:schemeClr val="dk2"/>
              </a:solidFill>
              <a:latin typeface="Work Sans"/>
              <a:ea typeface="Work Sans"/>
              <a:cs typeface="Work Sans"/>
              <a:sym typeface="Work Sans"/>
            </a:endParaRPr>
          </a:p>
          <a:p>
            <a:pPr marL="342900" marR="0" lvl="0" indent="-342900" algn="l" rtl="0">
              <a:lnSpc>
                <a:spcPct val="90000"/>
              </a:lnSpc>
              <a:spcBef>
                <a:spcPts val="0"/>
              </a:spcBef>
              <a:spcAft>
                <a:spcPts val="0"/>
              </a:spcAft>
              <a:buClr>
                <a:schemeClr val="dk2"/>
              </a:buClr>
              <a:buSzPts val="1800"/>
              <a:buFont typeface="Arial"/>
              <a:buAutoNum type="arabicPeriod"/>
            </a:pPr>
            <a:endParaRPr lang="en-US" sz="2000" dirty="0">
              <a:solidFill>
                <a:schemeClr val="dk2"/>
              </a:solidFill>
              <a:latin typeface="Work Sans"/>
              <a:ea typeface="Work Sans"/>
              <a:cs typeface="Work Sans"/>
              <a:sym typeface="Work Sans"/>
            </a:endParaRPr>
          </a:p>
          <a:p>
            <a:pPr marL="342900" marR="0" lvl="0" indent="-342900" algn="l" rtl="0">
              <a:lnSpc>
                <a:spcPct val="90000"/>
              </a:lnSpc>
              <a:spcBef>
                <a:spcPts val="0"/>
              </a:spcBef>
              <a:spcAft>
                <a:spcPts val="0"/>
              </a:spcAft>
              <a:buClr>
                <a:schemeClr val="dk2"/>
              </a:buClr>
              <a:buSzPts val="1800"/>
              <a:buFont typeface="Arial"/>
              <a:buAutoNum type="arabicPeriod"/>
            </a:pPr>
            <a:endParaRPr lang="en-US" sz="2000" dirty="0">
              <a:solidFill>
                <a:schemeClr val="dk2"/>
              </a:solidFill>
              <a:latin typeface="Work Sans"/>
              <a:ea typeface="Work Sans"/>
              <a:cs typeface="Work Sans"/>
              <a:sym typeface="Work Sans"/>
            </a:endParaRPr>
          </a:p>
          <a:p>
            <a:pPr marL="342900" marR="0" lvl="0" indent="-342900" algn="l" rtl="0">
              <a:lnSpc>
                <a:spcPct val="90000"/>
              </a:lnSpc>
              <a:spcBef>
                <a:spcPts val="0"/>
              </a:spcBef>
              <a:spcAft>
                <a:spcPts val="0"/>
              </a:spcAft>
              <a:buClr>
                <a:schemeClr val="dk2"/>
              </a:buClr>
              <a:buSzPts val="1800"/>
              <a:buFont typeface="Arial"/>
              <a:buAutoNum type="arabicPeriod"/>
            </a:pPr>
            <a:endParaRPr lang="en-US" sz="2000" dirty="0">
              <a:solidFill>
                <a:schemeClr val="dk2"/>
              </a:solidFill>
              <a:latin typeface="Work Sans"/>
              <a:ea typeface="Work Sans"/>
              <a:cs typeface="Work Sans"/>
              <a:sym typeface="Work Sans"/>
            </a:endParaRPr>
          </a:p>
          <a:p>
            <a:pPr marL="342900" marR="0" lvl="0" indent="-342900" algn="l" rtl="0">
              <a:lnSpc>
                <a:spcPct val="90000"/>
              </a:lnSpc>
              <a:spcBef>
                <a:spcPts val="0"/>
              </a:spcBef>
              <a:spcAft>
                <a:spcPts val="0"/>
              </a:spcAft>
              <a:buClr>
                <a:schemeClr val="dk2"/>
              </a:buClr>
              <a:buSzPts val="1800"/>
              <a:buFont typeface="Arial"/>
              <a:buAutoNum type="arabicPeriod"/>
            </a:pPr>
            <a:r>
              <a:rPr lang="en-US" sz="2000" dirty="0" err="1">
                <a:solidFill>
                  <a:schemeClr val="dk2"/>
                </a:solidFill>
                <a:latin typeface="Work Sans"/>
                <a:ea typeface="Work Sans"/>
                <a:cs typeface="Work Sans"/>
                <a:sym typeface="Work Sans"/>
              </a:rPr>
              <a:t>Verktyg</a:t>
            </a:r>
            <a:r>
              <a:rPr lang="en-US" sz="2000" dirty="0">
                <a:solidFill>
                  <a:schemeClr val="dk2"/>
                </a:solidFill>
                <a:latin typeface="Work Sans"/>
                <a:ea typeface="Work Sans"/>
                <a:cs typeface="Work Sans"/>
                <a:sym typeface="Work Sans"/>
              </a:rPr>
              <a:t> för </a:t>
            </a:r>
            <a:r>
              <a:rPr lang="en-US" sz="2000" dirty="0" err="1">
                <a:solidFill>
                  <a:schemeClr val="dk2"/>
                </a:solidFill>
                <a:latin typeface="Work Sans"/>
                <a:ea typeface="Work Sans"/>
                <a:cs typeface="Work Sans"/>
                <a:sym typeface="Work Sans"/>
              </a:rPr>
              <a:t>att</a:t>
            </a:r>
            <a:r>
              <a:rPr lang="en-US" sz="2000" dirty="0">
                <a:solidFill>
                  <a:schemeClr val="dk2"/>
                </a:solidFill>
                <a:latin typeface="Work Sans"/>
                <a:ea typeface="Work Sans"/>
                <a:cs typeface="Work Sans"/>
                <a:sym typeface="Work Sans"/>
              </a:rPr>
              <a:t> </a:t>
            </a:r>
            <a:r>
              <a:rPr lang="en-US" sz="2000" dirty="0" err="1">
                <a:solidFill>
                  <a:schemeClr val="dk2"/>
                </a:solidFill>
                <a:latin typeface="Work Sans"/>
                <a:ea typeface="Work Sans"/>
                <a:cs typeface="Work Sans"/>
                <a:sym typeface="Work Sans"/>
              </a:rPr>
              <a:t>rusta</a:t>
            </a:r>
            <a:r>
              <a:rPr lang="en-US" sz="2000" dirty="0">
                <a:solidFill>
                  <a:schemeClr val="dk2"/>
                </a:solidFill>
                <a:latin typeface="Work Sans"/>
                <a:ea typeface="Work Sans"/>
                <a:cs typeface="Work Sans"/>
                <a:sym typeface="Work Sans"/>
              </a:rPr>
              <a:t> sig mot </a:t>
            </a:r>
            <a:r>
              <a:rPr lang="en-US" sz="2000" dirty="0" err="1">
                <a:solidFill>
                  <a:schemeClr val="dk2"/>
                </a:solidFill>
                <a:latin typeface="Work Sans"/>
                <a:ea typeface="Work Sans"/>
                <a:cs typeface="Work Sans"/>
                <a:sym typeface="Work Sans"/>
              </a:rPr>
              <a:t>digitala</a:t>
            </a:r>
            <a:r>
              <a:rPr lang="en-US" sz="2000" dirty="0">
                <a:solidFill>
                  <a:schemeClr val="dk2"/>
                </a:solidFill>
                <a:latin typeface="Work Sans"/>
                <a:ea typeface="Work Sans"/>
                <a:cs typeface="Work Sans"/>
                <a:sym typeface="Work Sans"/>
              </a:rPr>
              <a:t> hot</a:t>
            </a:r>
          </a:p>
          <a:p>
            <a:pPr marL="342900" marR="0" lvl="0" indent="-342900" algn="l" rtl="0">
              <a:lnSpc>
                <a:spcPct val="90000"/>
              </a:lnSpc>
              <a:spcBef>
                <a:spcPts val="0"/>
              </a:spcBef>
              <a:spcAft>
                <a:spcPts val="0"/>
              </a:spcAft>
              <a:buClr>
                <a:schemeClr val="dk2"/>
              </a:buClr>
              <a:buSzPts val="1800"/>
              <a:buFont typeface="Arial"/>
              <a:buAutoNum type="arabicPeriod"/>
            </a:pPr>
            <a:endParaRPr lang="en-US" sz="2000" dirty="0">
              <a:solidFill>
                <a:schemeClr val="dk2"/>
              </a:solidFill>
              <a:latin typeface="Work Sans"/>
              <a:ea typeface="Work Sans"/>
              <a:cs typeface="Work Sans"/>
              <a:sym typeface="Work Sans"/>
            </a:endParaRPr>
          </a:p>
          <a:p>
            <a:pPr marL="342900" indent="-342900">
              <a:lnSpc>
                <a:spcPct val="90000"/>
              </a:lnSpc>
              <a:buClr>
                <a:schemeClr val="dk2"/>
              </a:buClr>
              <a:buSzPts val="1800"/>
              <a:buAutoNum type="arabicPeriod"/>
            </a:pPr>
            <a:endParaRPr lang="en-US" sz="2000" dirty="0">
              <a:solidFill>
                <a:schemeClr val="dk2"/>
              </a:solidFill>
              <a:latin typeface="Work Sans"/>
              <a:ea typeface="Work Sans"/>
              <a:cs typeface="Work Sans"/>
            </a:endParaRPr>
          </a:p>
          <a:p>
            <a:pPr marL="342900" indent="-342900">
              <a:lnSpc>
                <a:spcPct val="90000"/>
              </a:lnSpc>
              <a:buClr>
                <a:schemeClr val="dk2"/>
              </a:buClr>
              <a:buSzPts val="1800"/>
              <a:buFont typeface="Arial"/>
              <a:buAutoNum type="arabicPeriod"/>
            </a:pPr>
            <a:endParaRPr lang="en-US" sz="2000" dirty="0">
              <a:solidFill>
                <a:schemeClr val="dk2"/>
              </a:solidFill>
              <a:latin typeface="Work Sans"/>
              <a:ea typeface="Work Sans"/>
              <a:cs typeface="Work Sans"/>
              <a:sym typeface="Work Sans"/>
            </a:endParaRPr>
          </a:p>
          <a:p>
            <a:pPr marL="342900" marR="0" lvl="0" indent="-342900" algn="l" rtl="0">
              <a:lnSpc>
                <a:spcPct val="90000"/>
              </a:lnSpc>
              <a:spcBef>
                <a:spcPts val="0"/>
              </a:spcBef>
              <a:spcAft>
                <a:spcPts val="0"/>
              </a:spcAft>
              <a:buClr>
                <a:schemeClr val="dk2"/>
              </a:buClr>
              <a:buSzPts val="1800"/>
              <a:buFont typeface="Arial"/>
              <a:buAutoNum type="arabicPeriod"/>
            </a:pPr>
            <a:r>
              <a:rPr lang="en-US" sz="2000" dirty="0" err="1">
                <a:solidFill>
                  <a:schemeClr val="dk2"/>
                </a:solidFill>
                <a:latin typeface="Work Sans"/>
                <a:ea typeface="Work Sans"/>
                <a:cs typeface="Work Sans"/>
                <a:sym typeface="Work Sans"/>
              </a:rPr>
              <a:t>Tipsrunda</a:t>
            </a:r>
            <a:endParaRPr sz="2000" dirty="0">
              <a:solidFill>
                <a:schemeClr val="dk2"/>
              </a:solidFill>
              <a:latin typeface="Work Sans"/>
              <a:ea typeface="Work Sans"/>
              <a:cs typeface="Work Sans"/>
              <a:sym typeface="Work Sans"/>
            </a:endParaRPr>
          </a:p>
          <a:p>
            <a:pPr marL="0" marR="0" lvl="0" indent="0" algn="l" rtl="0">
              <a:lnSpc>
                <a:spcPct val="90000"/>
              </a:lnSpc>
              <a:spcBef>
                <a:spcPts val="500"/>
              </a:spcBef>
              <a:spcAft>
                <a:spcPts val="0"/>
              </a:spcAft>
              <a:buNone/>
            </a:pPr>
            <a:endParaRPr sz="1800" dirty="0">
              <a:solidFill>
                <a:schemeClr val="dk2"/>
              </a:solidFill>
              <a:latin typeface="Work Sans"/>
              <a:ea typeface="Work Sans"/>
              <a:cs typeface="Work Sans"/>
              <a:sym typeface="Work Sans"/>
            </a:endParaRPr>
          </a:p>
        </p:txBody>
      </p:sp>
      <p:sp>
        <p:nvSpPr>
          <p:cNvPr id="121" name="Google Shape;121;g2ea63968492_3_0"/>
          <p:cNvSpPr/>
          <p:nvPr/>
        </p:nvSpPr>
        <p:spPr>
          <a:xfrm>
            <a:off x="824937" y="3238970"/>
            <a:ext cx="664771" cy="656663"/>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122" name="Google Shape;122;g2ea63968492_3_0"/>
          <p:cNvSpPr/>
          <p:nvPr/>
        </p:nvSpPr>
        <p:spPr>
          <a:xfrm>
            <a:off x="824924" y="1916123"/>
            <a:ext cx="664771" cy="656663"/>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D4C39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123" name="Google Shape;123;g2ea63968492_3_0"/>
          <p:cNvSpPr/>
          <p:nvPr/>
        </p:nvSpPr>
        <p:spPr>
          <a:xfrm>
            <a:off x="824926" y="4683890"/>
            <a:ext cx="664771" cy="656663"/>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D3AAB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p7"/>
          <p:cNvSpPr/>
          <p:nvPr/>
        </p:nvSpPr>
        <p:spPr>
          <a:xfrm>
            <a:off x="3265725" y="544350"/>
            <a:ext cx="5612400" cy="5348700"/>
          </a:xfrm>
          <a:prstGeom prst="ellipse">
            <a:avLst/>
          </a:prstGeom>
          <a:solidFill>
            <a:schemeClr val="accent5">
              <a:alpha val="49803"/>
            </a:schemeClr>
          </a:solidFill>
          <a:ln>
            <a:noFill/>
          </a:ln>
        </p:spPr>
        <p:txBody>
          <a:bodyPr spcFirstLastPara="1" wrap="square" lIns="36000" tIns="45700" rIns="36000" bIns="45700" anchor="ctr" anchorCtr="0">
            <a:noAutofit/>
          </a:bodyPr>
          <a:lstStyle/>
          <a:p>
            <a:pPr marL="0" marR="0" lvl="0" indent="0" algn="ctr" rtl="0">
              <a:spcBef>
                <a:spcPts val="0"/>
              </a:spcBef>
              <a:spcAft>
                <a:spcPts val="0"/>
              </a:spcAft>
              <a:buNone/>
            </a:pPr>
            <a:r>
              <a:rPr lang="en-US" sz="4000" b="1" dirty="0" err="1">
                <a:solidFill>
                  <a:srgbClr val="D4C394"/>
                </a:solidFill>
                <a:latin typeface="Work Sans"/>
                <a:ea typeface="Work Sans"/>
                <a:cs typeface="Work Sans"/>
                <a:sym typeface="Work Sans"/>
              </a:rPr>
              <a:t>Filmvisning</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f0d21a364b_0_0"/>
          <p:cNvSpPr/>
          <p:nvPr/>
        </p:nvSpPr>
        <p:spPr>
          <a:xfrm>
            <a:off x="2471351" y="1198605"/>
            <a:ext cx="7525200" cy="4349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50" name="Google Shape;150;g2f0d21a364b_0_0"/>
          <p:cNvSpPr/>
          <p:nvPr/>
        </p:nvSpPr>
        <p:spPr>
          <a:xfrm>
            <a:off x="2016369" y="934325"/>
            <a:ext cx="8194431" cy="5598604"/>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alpha val="10590"/>
            </a:srgbClr>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Sniglet"/>
              <a:ea typeface="Sniglet"/>
              <a:cs typeface="Sniglet"/>
              <a:sym typeface="Sniglet"/>
            </a:endParaRPr>
          </a:p>
        </p:txBody>
      </p:sp>
      <p:pic>
        <p:nvPicPr>
          <p:cNvPr id="151" name="Google Shape;151;g2f0d21a364b_0_0"/>
          <p:cNvPicPr preferRelativeResize="0">
            <a:picLocks noGrp="1"/>
          </p:cNvPicPr>
          <p:nvPr>
            <p:ph type="body" idx="1"/>
          </p:nvPr>
        </p:nvPicPr>
        <p:blipFill rotWithShape="1">
          <a:blip r:embed="rId4">
            <a:alphaModFix/>
          </a:blip>
          <a:srcRect/>
          <a:stretch/>
        </p:blipFill>
        <p:spPr>
          <a:xfrm>
            <a:off x="9005455" y="178473"/>
            <a:ext cx="2873100" cy="357300"/>
          </a:xfrm>
          <a:prstGeom prst="rect">
            <a:avLst/>
          </a:prstGeom>
          <a:noFill/>
          <a:ln>
            <a:noFill/>
          </a:ln>
        </p:spPr>
      </p:pic>
      <p:pic>
        <p:nvPicPr>
          <p:cNvPr id="4" name="Onlinemedia 3" title="Cybersecurity Academy - Tänk säkert: Digital rustning">
            <a:hlinkClick r:id="" action="ppaction://media"/>
            <a:extLst>
              <a:ext uri="{FF2B5EF4-FFF2-40B4-BE49-F238E27FC236}">
                <a16:creationId xmlns:a16="http://schemas.microsoft.com/office/drawing/2014/main" id="{32E42A94-F7AF-D376-80C2-8A65CF91C980}"/>
              </a:ext>
            </a:extLst>
          </p:cNvPr>
          <p:cNvPicPr>
            <a:picLocks noRot="1" noChangeAspect="1"/>
          </p:cNvPicPr>
          <p:nvPr>
            <a:videoFile r:link="rId1"/>
          </p:nvPr>
        </p:nvPicPr>
        <p:blipFill>
          <a:blip r:embed="rId5"/>
          <a:stretch>
            <a:fillRect/>
          </a:stretch>
        </p:blipFill>
        <p:spPr>
          <a:xfrm>
            <a:off x="2353371" y="1198605"/>
            <a:ext cx="7485257" cy="42291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41" name="Google Shape;141;p24"/>
          <p:cNvPicPr preferRelativeResize="0"/>
          <p:nvPr/>
        </p:nvPicPr>
        <p:blipFill rotWithShape="1">
          <a:blip r:embed="rId3">
            <a:alphaModFix/>
          </a:blip>
          <a:srcRect/>
          <a:stretch/>
        </p:blipFill>
        <p:spPr>
          <a:xfrm>
            <a:off x="9005455" y="178473"/>
            <a:ext cx="2873196" cy="357208"/>
          </a:xfrm>
          <a:prstGeom prst="rect">
            <a:avLst/>
          </a:prstGeom>
          <a:noFill/>
          <a:ln>
            <a:noFill/>
          </a:ln>
        </p:spPr>
      </p:pic>
      <p:sp>
        <p:nvSpPr>
          <p:cNvPr id="142" name="Google Shape;142;p24"/>
          <p:cNvSpPr txBox="1">
            <a:spLocks noGrp="1"/>
          </p:cNvSpPr>
          <p:nvPr>
            <p:ph type="title"/>
          </p:nvPr>
        </p:nvSpPr>
        <p:spPr>
          <a:xfrm>
            <a:off x="1616419" y="5194236"/>
            <a:ext cx="9027410" cy="1607201"/>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274300" tIns="182875" rIns="274300" bIns="182875" anchor="ctr" anchorCtr="1">
            <a:normAutofit/>
          </a:bodyPr>
          <a:lstStyle/>
          <a:p>
            <a:pPr marL="0" lvl="0" indent="0" algn="ctr" rtl="0">
              <a:lnSpc>
                <a:spcPct val="90000"/>
              </a:lnSpc>
              <a:spcBef>
                <a:spcPts val="0"/>
              </a:spcBef>
              <a:spcAft>
                <a:spcPts val="0"/>
              </a:spcAft>
              <a:buClr>
                <a:srgbClr val="FFFFFF"/>
              </a:buClr>
              <a:buSzPts val="3200"/>
              <a:buFont typeface="Gill Sans"/>
              <a:buNone/>
            </a:pPr>
            <a:r>
              <a:rPr lang="sv-SE" sz="6600" dirty="0">
                <a:solidFill>
                  <a:schemeClr val="accent4"/>
                </a:solidFill>
                <a:latin typeface="Work Sans" pitchFamily="2" charset="77"/>
              </a:rPr>
              <a:t>1 av 3</a:t>
            </a:r>
            <a:endParaRPr sz="6600" dirty="0">
              <a:solidFill>
                <a:schemeClr val="accent4"/>
              </a:solidFill>
              <a:latin typeface="Work Sans" pitchFamily="2" charset="77"/>
            </a:endParaRPr>
          </a:p>
        </p:txBody>
      </p:sp>
      <p:pic>
        <p:nvPicPr>
          <p:cNvPr id="44" name="Graphic 43" descr="Man outline">
            <a:extLst>
              <a:ext uri="{FF2B5EF4-FFF2-40B4-BE49-F238E27FC236}">
                <a16:creationId xmlns:a16="http://schemas.microsoft.com/office/drawing/2014/main" id="{9356832F-CBB4-3A98-8023-805D52F495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83148" y="4196273"/>
            <a:ext cx="814286" cy="814286"/>
          </a:xfrm>
          <a:prstGeom prst="rect">
            <a:avLst/>
          </a:prstGeom>
        </p:spPr>
      </p:pic>
      <p:pic>
        <p:nvPicPr>
          <p:cNvPr id="46" name="Graphic 45" descr="Man and woman outline">
            <a:extLst>
              <a:ext uri="{FF2B5EF4-FFF2-40B4-BE49-F238E27FC236}">
                <a16:creationId xmlns:a16="http://schemas.microsoft.com/office/drawing/2014/main" id="{0A26430C-515E-267F-16C7-33B78A6878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44933" y="4046800"/>
            <a:ext cx="979555" cy="979555"/>
          </a:xfrm>
          <a:prstGeom prst="rect">
            <a:avLst/>
          </a:prstGeom>
        </p:spPr>
      </p:pic>
      <p:pic>
        <p:nvPicPr>
          <p:cNvPr id="47" name="Graphic 46" descr="Two women outline">
            <a:extLst>
              <a:ext uri="{FF2B5EF4-FFF2-40B4-BE49-F238E27FC236}">
                <a16:creationId xmlns:a16="http://schemas.microsoft.com/office/drawing/2014/main" id="{99ABF9D7-A6E8-F83B-D0BF-32DC6BED201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32780" y="4118006"/>
            <a:ext cx="932336" cy="932336"/>
          </a:xfrm>
          <a:prstGeom prst="rect">
            <a:avLst/>
          </a:prstGeom>
        </p:spPr>
      </p:pic>
      <p:pic>
        <p:nvPicPr>
          <p:cNvPr id="48" name="Graphic 47" descr="Man and woman outline">
            <a:extLst>
              <a:ext uri="{FF2B5EF4-FFF2-40B4-BE49-F238E27FC236}">
                <a16:creationId xmlns:a16="http://schemas.microsoft.com/office/drawing/2014/main" id="{74B5A67F-E6C9-BC16-4A25-C354BCA79A2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87999" y="4051900"/>
            <a:ext cx="979555" cy="979555"/>
          </a:xfrm>
          <a:prstGeom prst="rect">
            <a:avLst/>
          </a:prstGeom>
        </p:spPr>
      </p:pic>
      <p:pic>
        <p:nvPicPr>
          <p:cNvPr id="49" name="Graphic 48" descr="Two women outline">
            <a:extLst>
              <a:ext uri="{FF2B5EF4-FFF2-40B4-BE49-F238E27FC236}">
                <a16:creationId xmlns:a16="http://schemas.microsoft.com/office/drawing/2014/main" id="{43E83B2C-FF13-C30A-6CC9-8ECFDD20689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53516" y="4101574"/>
            <a:ext cx="964656" cy="964656"/>
          </a:xfrm>
          <a:prstGeom prst="rect">
            <a:avLst/>
          </a:prstGeom>
        </p:spPr>
      </p:pic>
      <p:pic>
        <p:nvPicPr>
          <p:cNvPr id="50" name="Graphic 49" descr="Man outline">
            <a:extLst>
              <a:ext uri="{FF2B5EF4-FFF2-40B4-BE49-F238E27FC236}">
                <a16:creationId xmlns:a16="http://schemas.microsoft.com/office/drawing/2014/main" id="{1028DAC7-3AF2-F6D3-297F-F6CD815C046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93297" y="4158901"/>
            <a:ext cx="867713" cy="867713"/>
          </a:xfrm>
          <a:prstGeom prst="rect">
            <a:avLst/>
          </a:prstGeom>
        </p:spPr>
      </p:pic>
      <p:pic>
        <p:nvPicPr>
          <p:cNvPr id="51" name="Graphic 50" descr="Woman outline">
            <a:extLst>
              <a:ext uri="{FF2B5EF4-FFF2-40B4-BE49-F238E27FC236}">
                <a16:creationId xmlns:a16="http://schemas.microsoft.com/office/drawing/2014/main" id="{2C604965-1FAC-9432-AE95-596DA89EB66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189986" y="4153624"/>
            <a:ext cx="846297" cy="846297"/>
          </a:xfrm>
          <a:prstGeom prst="rect">
            <a:avLst/>
          </a:prstGeom>
        </p:spPr>
      </p:pic>
      <p:pic>
        <p:nvPicPr>
          <p:cNvPr id="52" name="Graphic 51" descr="Group of men outline">
            <a:extLst>
              <a:ext uri="{FF2B5EF4-FFF2-40B4-BE49-F238E27FC236}">
                <a16:creationId xmlns:a16="http://schemas.microsoft.com/office/drawing/2014/main" id="{3ECDDAA5-E56D-2FFC-B2CB-E612923D2F0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475584" y="4075935"/>
            <a:ext cx="955520" cy="955520"/>
          </a:xfrm>
          <a:prstGeom prst="rect">
            <a:avLst/>
          </a:prstGeom>
        </p:spPr>
      </p:pic>
      <p:pic>
        <p:nvPicPr>
          <p:cNvPr id="53" name="Graphic 52" descr="Two women outline">
            <a:extLst>
              <a:ext uri="{FF2B5EF4-FFF2-40B4-BE49-F238E27FC236}">
                <a16:creationId xmlns:a16="http://schemas.microsoft.com/office/drawing/2014/main" id="{3B5D6E41-EB2A-25FD-E754-A8A7EE7A8E4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5536" y="4082646"/>
            <a:ext cx="948809" cy="948809"/>
          </a:xfrm>
          <a:prstGeom prst="rect">
            <a:avLst/>
          </a:prstGeom>
        </p:spPr>
      </p:pic>
      <p:pic>
        <p:nvPicPr>
          <p:cNvPr id="54" name="Graphic 53" descr="Woman outline">
            <a:extLst>
              <a:ext uri="{FF2B5EF4-FFF2-40B4-BE49-F238E27FC236}">
                <a16:creationId xmlns:a16="http://schemas.microsoft.com/office/drawing/2014/main" id="{1FBA2BE7-EB5D-1EF8-9CD8-B7C46BA598F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827154" y="4174957"/>
            <a:ext cx="835602" cy="835602"/>
          </a:xfrm>
          <a:prstGeom prst="rect">
            <a:avLst/>
          </a:prstGeom>
        </p:spPr>
      </p:pic>
      <p:pic>
        <p:nvPicPr>
          <p:cNvPr id="55" name="Graphic 54" descr="Two women outline">
            <a:extLst>
              <a:ext uri="{FF2B5EF4-FFF2-40B4-BE49-F238E27FC236}">
                <a16:creationId xmlns:a16="http://schemas.microsoft.com/office/drawing/2014/main" id="{D1020A8C-86AE-9A79-1409-51D79972B1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34008" y="4088304"/>
            <a:ext cx="955520" cy="955520"/>
          </a:xfrm>
          <a:prstGeom prst="rect">
            <a:avLst/>
          </a:prstGeom>
        </p:spPr>
      </p:pic>
      <p:pic>
        <p:nvPicPr>
          <p:cNvPr id="56" name="Graphic 55" descr="Woman outline">
            <a:extLst>
              <a:ext uri="{FF2B5EF4-FFF2-40B4-BE49-F238E27FC236}">
                <a16:creationId xmlns:a16="http://schemas.microsoft.com/office/drawing/2014/main" id="{7FEFB046-C966-B7F2-4D97-845743470FA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996986" y="4158901"/>
            <a:ext cx="901003" cy="901003"/>
          </a:xfrm>
          <a:prstGeom prst="rect">
            <a:avLst/>
          </a:prstGeom>
        </p:spPr>
      </p:pic>
      <p:pic>
        <p:nvPicPr>
          <p:cNvPr id="59" name="Graphic 58" descr="Two women outline">
            <a:extLst>
              <a:ext uri="{FF2B5EF4-FFF2-40B4-BE49-F238E27FC236}">
                <a16:creationId xmlns:a16="http://schemas.microsoft.com/office/drawing/2014/main" id="{C70FEBC9-F5B0-9911-4655-505EBCF030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43001" y="4110603"/>
            <a:ext cx="979555" cy="979555"/>
          </a:xfrm>
          <a:prstGeom prst="rect">
            <a:avLst/>
          </a:prstGeom>
        </p:spPr>
      </p:pic>
      <p:pic>
        <p:nvPicPr>
          <p:cNvPr id="162" name="Graphic 161" descr="Group of men outline">
            <a:extLst>
              <a:ext uri="{FF2B5EF4-FFF2-40B4-BE49-F238E27FC236}">
                <a16:creationId xmlns:a16="http://schemas.microsoft.com/office/drawing/2014/main" id="{59B2D218-0B46-3B83-AAD2-E806700635D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826098" y="3133645"/>
            <a:ext cx="989753" cy="989753"/>
          </a:xfrm>
          <a:prstGeom prst="rect">
            <a:avLst/>
          </a:prstGeom>
        </p:spPr>
      </p:pic>
      <p:pic>
        <p:nvPicPr>
          <p:cNvPr id="163" name="Graphic 162" descr="Man and woman outline">
            <a:extLst>
              <a:ext uri="{FF2B5EF4-FFF2-40B4-BE49-F238E27FC236}">
                <a16:creationId xmlns:a16="http://schemas.microsoft.com/office/drawing/2014/main" id="{C286B395-DAC5-E27A-A3D0-E0EBF5C613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77623" y="3091695"/>
            <a:ext cx="979555" cy="979555"/>
          </a:xfrm>
          <a:prstGeom prst="rect">
            <a:avLst/>
          </a:prstGeom>
        </p:spPr>
      </p:pic>
      <p:pic>
        <p:nvPicPr>
          <p:cNvPr id="164" name="Graphic 163" descr="Two women outline">
            <a:extLst>
              <a:ext uri="{FF2B5EF4-FFF2-40B4-BE49-F238E27FC236}">
                <a16:creationId xmlns:a16="http://schemas.microsoft.com/office/drawing/2014/main" id="{3A0AFC88-AF92-1BA0-5C4C-B422ABFDDB7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419529" y="3164453"/>
            <a:ext cx="932336" cy="932336"/>
          </a:xfrm>
          <a:prstGeom prst="rect">
            <a:avLst/>
          </a:prstGeom>
        </p:spPr>
      </p:pic>
      <p:pic>
        <p:nvPicPr>
          <p:cNvPr id="166" name="Graphic 165" descr="Two women outline">
            <a:extLst>
              <a:ext uri="{FF2B5EF4-FFF2-40B4-BE49-F238E27FC236}">
                <a16:creationId xmlns:a16="http://schemas.microsoft.com/office/drawing/2014/main" id="{B707F0F6-10EC-F28F-1899-8789C840C2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05867" y="3146194"/>
            <a:ext cx="964656" cy="964656"/>
          </a:xfrm>
          <a:prstGeom prst="rect">
            <a:avLst/>
          </a:prstGeom>
        </p:spPr>
      </p:pic>
      <p:pic>
        <p:nvPicPr>
          <p:cNvPr id="167" name="Graphic 166" descr="Man outline">
            <a:extLst>
              <a:ext uri="{FF2B5EF4-FFF2-40B4-BE49-F238E27FC236}">
                <a16:creationId xmlns:a16="http://schemas.microsoft.com/office/drawing/2014/main" id="{CEFF82C7-F7C2-62F4-9224-0B3C5D4FBBC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018068" y="3177103"/>
            <a:ext cx="867713" cy="867713"/>
          </a:xfrm>
          <a:prstGeom prst="rect">
            <a:avLst/>
          </a:prstGeom>
        </p:spPr>
      </p:pic>
      <p:pic>
        <p:nvPicPr>
          <p:cNvPr id="168" name="Graphic 167" descr="Woman outline">
            <a:extLst>
              <a:ext uri="{FF2B5EF4-FFF2-40B4-BE49-F238E27FC236}">
                <a16:creationId xmlns:a16="http://schemas.microsoft.com/office/drawing/2014/main" id="{ABE62928-D881-E394-2336-D32032A192B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222676" y="3198519"/>
            <a:ext cx="846297" cy="846297"/>
          </a:xfrm>
          <a:prstGeom prst="rect">
            <a:avLst/>
          </a:prstGeom>
        </p:spPr>
      </p:pic>
      <p:pic>
        <p:nvPicPr>
          <p:cNvPr id="169" name="Graphic 168" descr="Group of men outline">
            <a:extLst>
              <a:ext uri="{FF2B5EF4-FFF2-40B4-BE49-F238E27FC236}">
                <a16:creationId xmlns:a16="http://schemas.microsoft.com/office/drawing/2014/main" id="{FFA40FC3-62B5-FD18-C87F-A2ACB06BFE9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508274" y="3120830"/>
            <a:ext cx="955520" cy="955520"/>
          </a:xfrm>
          <a:prstGeom prst="rect">
            <a:avLst/>
          </a:prstGeom>
        </p:spPr>
      </p:pic>
      <p:pic>
        <p:nvPicPr>
          <p:cNvPr id="171" name="Graphic 170" descr="Woman outline">
            <a:extLst>
              <a:ext uri="{FF2B5EF4-FFF2-40B4-BE49-F238E27FC236}">
                <a16:creationId xmlns:a16="http://schemas.microsoft.com/office/drawing/2014/main" id="{4A2A05AE-CE67-18BC-A17B-71E4AAEF8FF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859844" y="3219852"/>
            <a:ext cx="835602" cy="835602"/>
          </a:xfrm>
          <a:prstGeom prst="rect">
            <a:avLst/>
          </a:prstGeom>
        </p:spPr>
      </p:pic>
      <p:pic>
        <p:nvPicPr>
          <p:cNvPr id="172" name="Graphic 171" descr="Two women outline">
            <a:extLst>
              <a:ext uri="{FF2B5EF4-FFF2-40B4-BE49-F238E27FC236}">
                <a16:creationId xmlns:a16="http://schemas.microsoft.com/office/drawing/2014/main" id="{F35F6E43-6F00-00CC-238A-A2E46B6C05E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66900" y="3132924"/>
            <a:ext cx="955520" cy="955520"/>
          </a:xfrm>
          <a:prstGeom prst="rect">
            <a:avLst/>
          </a:prstGeom>
        </p:spPr>
      </p:pic>
      <p:pic>
        <p:nvPicPr>
          <p:cNvPr id="173" name="Graphic 172" descr="Woman outline">
            <a:extLst>
              <a:ext uri="{FF2B5EF4-FFF2-40B4-BE49-F238E27FC236}">
                <a16:creationId xmlns:a16="http://schemas.microsoft.com/office/drawing/2014/main" id="{17FDED5B-A6A0-FB7A-A3EE-397B790B78E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415893" y="3175347"/>
            <a:ext cx="901003" cy="901003"/>
          </a:xfrm>
          <a:prstGeom prst="rect">
            <a:avLst/>
          </a:prstGeom>
        </p:spPr>
      </p:pic>
      <p:pic>
        <p:nvPicPr>
          <p:cNvPr id="174" name="Graphic 173" descr="Two women outline">
            <a:extLst>
              <a:ext uri="{FF2B5EF4-FFF2-40B4-BE49-F238E27FC236}">
                <a16:creationId xmlns:a16="http://schemas.microsoft.com/office/drawing/2014/main" id="{DD1BBB10-901B-9570-AEF1-A188F51819B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91796" y="3136048"/>
            <a:ext cx="979555" cy="979555"/>
          </a:xfrm>
          <a:prstGeom prst="rect">
            <a:avLst/>
          </a:prstGeom>
        </p:spPr>
      </p:pic>
      <p:pic>
        <p:nvPicPr>
          <p:cNvPr id="177" name="Graphic 176" descr="Man and woman outline">
            <a:extLst>
              <a:ext uri="{FF2B5EF4-FFF2-40B4-BE49-F238E27FC236}">
                <a16:creationId xmlns:a16="http://schemas.microsoft.com/office/drawing/2014/main" id="{E161ED4F-7B2B-9B13-2D3E-8657904365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77623" y="2123355"/>
            <a:ext cx="979555" cy="979555"/>
          </a:xfrm>
          <a:prstGeom prst="rect">
            <a:avLst/>
          </a:prstGeom>
        </p:spPr>
      </p:pic>
      <p:pic>
        <p:nvPicPr>
          <p:cNvPr id="178" name="Graphic 177" descr="Two women outline">
            <a:extLst>
              <a:ext uri="{FF2B5EF4-FFF2-40B4-BE49-F238E27FC236}">
                <a16:creationId xmlns:a16="http://schemas.microsoft.com/office/drawing/2014/main" id="{BBE98CF0-E038-9DFA-BA37-1C09542167F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958408" y="2186630"/>
            <a:ext cx="932336" cy="932336"/>
          </a:xfrm>
          <a:prstGeom prst="rect">
            <a:avLst/>
          </a:prstGeom>
        </p:spPr>
      </p:pic>
      <p:pic>
        <p:nvPicPr>
          <p:cNvPr id="179" name="Graphic 178" descr="Man and woman outline">
            <a:extLst>
              <a:ext uri="{FF2B5EF4-FFF2-40B4-BE49-F238E27FC236}">
                <a16:creationId xmlns:a16="http://schemas.microsoft.com/office/drawing/2014/main" id="{D2B9D1E0-469B-2BD7-515D-A95144D00FA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720689" y="2128455"/>
            <a:ext cx="979555" cy="979555"/>
          </a:xfrm>
          <a:prstGeom prst="rect">
            <a:avLst/>
          </a:prstGeom>
        </p:spPr>
      </p:pic>
      <p:pic>
        <p:nvPicPr>
          <p:cNvPr id="181" name="Graphic 180" descr="Man outline">
            <a:extLst>
              <a:ext uri="{FF2B5EF4-FFF2-40B4-BE49-F238E27FC236}">
                <a16:creationId xmlns:a16="http://schemas.microsoft.com/office/drawing/2014/main" id="{7B867033-2BF4-FDEA-6116-4C3EDEFEC13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44188" y="2175144"/>
            <a:ext cx="896365" cy="896365"/>
          </a:xfrm>
          <a:prstGeom prst="rect">
            <a:avLst/>
          </a:prstGeom>
        </p:spPr>
      </p:pic>
      <p:pic>
        <p:nvPicPr>
          <p:cNvPr id="184" name="Graphic 183" descr="Two women outline">
            <a:extLst>
              <a:ext uri="{FF2B5EF4-FFF2-40B4-BE49-F238E27FC236}">
                <a16:creationId xmlns:a16="http://schemas.microsoft.com/office/drawing/2014/main" id="{F2C96A78-4459-4B6D-C202-84EEE3660A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88226" y="2159201"/>
            <a:ext cx="948809" cy="948809"/>
          </a:xfrm>
          <a:prstGeom prst="rect">
            <a:avLst/>
          </a:prstGeom>
        </p:spPr>
      </p:pic>
      <p:pic>
        <p:nvPicPr>
          <p:cNvPr id="186" name="Graphic 185" descr="Two women outline">
            <a:extLst>
              <a:ext uri="{FF2B5EF4-FFF2-40B4-BE49-F238E27FC236}">
                <a16:creationId xmlns:a16="http://schemas.microsoft.com/office/drawing/2014/main" id="{13EE5005-3ACC-8D0E-F11C-7A8C371CA38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66698" y="2164859"/>
            <a:ext cx="955520" cy="955520"/>
          </a:xfrm>
          <a:prstGeom prst="rect">
            <a:avLst/>
          </a:prstGeom>
        </p:spPr>
      </p:pic>
      <p:pic>
        <p:nvPicPr>
          <p:cNvPr id="188" name="Graphic 187" descr="Two women outline">
            <a:extLst>
              <a:ext uri="{FF2B5EF4-FFF2-40B4-BE49-F238E27FC236}">
                <a16:creationId xmlns:a16="http://schemas.microsoft.com/office/drawing/2014/main" id="{90F6DF5D-8F91-7FA2-2166-8A64B5FACB3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27192" y="2158766"/>
            <a:ext cx="979555" cy="979555"/>
          </a:xfrm>
          <a:prstGeom prst="rect">
            <a:avLst/>
          </a:prstGeom>
        </p:spPr>
      </p:pic>
      <p:pic>
        <p:nvPicPr>
          <p:cNvPr id="189" name="Graphic 188" descr="Man outline">
            <a:extLst>
              <a:ext uri="{FF2B5EF4-FFF2-40B4-BE49-F238E27FC236}">
                <a16:creationId xmlns:a16="http://schemas.microsoft.com/office/drawing/2014/main" id="{8E937184-BB62-068D-136A-D8BFCB89DC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15838" y="1313832"/>
            <a:ext cx="814286" cy="814286"/>
          </a:xfrm>
          <a:prstGeom prst="rect">
            <a:avLst/>
          </a:prstGeom>
        </p:spPr>
      </p:pic>
      <p:pic>
        <p:nvPicPr>
          <p:cNvPr id="190" name="Graphic 189" descr="Group of men outline">
            <a:extLst>
              <a:ext uri="{FF2B5EF4-FFF2-40B4-BE49-F238E27FC236}">
                <a16:creationId xmlns:a16="http://schemas.microsoft.com/office/drawing/2014/main" id="{58BAA4E4-C34B-267C-047B-BE37C0F47B4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899027" y="1199454"/>
            <a:ext cx="989753" cy="989753"/>
          </a:xfrm>
          <a:prstGeom prst="rect">
            <a:avLst/>
          </a:prstGeom>
        </p:spPr>
      </p:pic>
      <p:pic>
        <p:nvPicPr>
          <p:cNvPr id="191" name="Graphic 190" descr="Man and woman outline">
            <a:extLst>
              <a:ext uri="{FF2B5EF4-FFF2-40B4-BE49-F238E27FC236}">
                <a16:creationId xmlns:a16="http://schemas.microsoft.com/office/drawing/2014/main" id="{A67C6D43-599D-E743-E04A-61E932B051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77623" y="1164359"/>
            <a:ext cx="979555" cy="979555"/>
          </a:xfrm>
          <a:prstGeom prst="rect">
            <a:avLst/>
          </a:prstGeom>
        </p:spPr>
      </p:pic>
      <p:pic>
        <p:nvPicPr>
          <p:cNvPr id="192" name="Graphic 191" descr="Two women outline">
            <a:extLst>
              <a:ext uri="{FF2B5EF4-FFF2-40B4-BE49-F238E27FC236}">
                <a16:creationId xmlns:a16="http://schemas.microsoft.com/office/drawing/2014/main" id="{3DD9D0B0-DA61-CB8B-E18A-FD6AB795866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480851" y="1228162"/>
            <a:ext cx="932336" cy="932336"/>
          </a:xfrm>
          <a:prstGeom prst="rect">
            <a:avLst/>
          </a:prstGeom>
        </p:spPr>
      </p:pic>
      <p:pic>
        <p:nvPicPr>
          <p:cNvPr id="193" name="Graphic 192" descr="Man and woman outline">
            <a:extLst>
              <a:ext uri="{FF2B5EF4-FFF2-40B4-BE49-F238E27FC236}">
                <a16:creationId xmlns:a16="http://schemas.microsoft.com/office/drawing/2014/main" id="{C941B24E-14E9-E27A-18CC-7B4E092345A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720689" y="1169459"/>
            <a:ext cx="979555" cy="979555"/>
          </a:xfrm>
          <a:prstGeom prst="rect">
            <a:avLst/>
          </a:prstGeom>
        </p:spPr>
      </p:pic>
      <p:pic>
        <p:nvPicPr>
          <p:cNvPr id="194" name="Graphic 193" descr="Two women outline">
            <a:extLst>
              <a:ext uri="{FF2B5EF4-FFF2-40B4-BE49-F238E27FC236}">
                <a16:creationId xmlns:a16="http://schemas.microsoft.com/office/drawing/2014/main" id="{90C810BB-A3AA-8582-9745-AF96F1DABB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6206" y="1219133"/>
            <a:ext cx="964656" cy="964656"/>
          </a:xfrm>
          <a:prstGeom prst="rect">
            <a:avLst/>
          </a:prstGeom>
        </p:spPr>
      </p:pic>
      <p:pic>
        <p:nvPicPr>
          <p:cNvPr id="195" name="Graphic 194" descr="Man outline">
            <a:extLst>
              <a:ext uri="{FF2B5EF4-FFF2-40B4-BE49-F238E27FC236}">
                <a16:creationId xmlns:a16="http://schemas.microsoft.com/office/drawing/2014/main" id="{6462615F-0243-0E41-0C5E-24AD76FD6F8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018068" y="1249767"/>
            <a:ext cx="867713" cy="867713"/>
          </a:xfrm>
          <a:prstGeom prst="rect">
            <a:avLst/>
          </a:prstGeom>
        </p:spPr>
      </p:pic>
      <p:pic>
        <p:nvPicPr>
          <p:cNvPr id="196" name="Graphic 195" descr="Woman outline">
            <a:extLst>
              <a:ext uri="{FF2B5EF4-FFF2-40B4-BE49-F238E27FC236}">
                <a16:creationId xmlns:a16="http://schemas.microsoft.com/office/drawing/2014/main" id="{A2FA17E7-4EC8-98A7-F3ED-EC93CB6EB21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222676" y="1271183"/>
            <a:ext cx="846297" cy="846297"/>
          </a:xfrm>
          <a:prstGeom prst="rect">
            <a:avLst/>
          </a:prstGeom>
        </p:spPr>
      </p:pic>
      <p:pic>
        <p:nvPicPr>
          <p:cNvPr id="197" name="Graphic 196" descr="Group of men outline">
            <a:extLst>
              <a:ext uri="{FF2B5EF4-FFF2-40B4-BE49-F238E27FC236}">
                <a16:creationId xmlns:a16="http://schemas.microsoft.com/office/drawing/2014/main" id="{6CC72E56-B3A7-B6C6-4561-08F1B698835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508274" y="1193494"/>
            <a:ext cx="955520" cy="955520"/>
          </a:xfrm>
          <a:prstGeom prst="rect">
            <a:avLst/>
          </a:prstGeom>
        </p:spPr>
      </p:pic>
      <p:pic>
        <p:nvPicPr>
          <p:cNvPr id="198" name="Graphic 197" descr="Two women outline">
            <a:extLst>
              <a:ext uri="{FF2B5EF4-FFF2-40B4-BE49-F238E27FC236}">
                <a16:creationId xmlns:a16="http://schemas.microsoft.com/office/drawing/2014/main" id="{F7A99E9E-28BE-B5C8-1294-030E4CDBD9B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88226" y="1200205"/>
            <a:ext cx="948809" cy="948809"/>
          </a:xfrm>
          <a:prstGeom prst="rect">
            <a:avLst/>
          </a:prstGeom>
        </p:spPr>
      </p:pic>
      <p:pic>
        <p:nvPicPr>
          <p:cNvPr id="199" name="Graphic 198" descr="Woman outline">
            <a:extLst>
              <a:ext uri="{FF2B5EF4-FFF2-40B4-BE49-F238E27FC236}">
                <a16:creationId xmlns:a16="http://schemas.microsoft.com/office/drawing/2014/main" id="{1164499E-9FE8-D549-D5D7-45FB76B9A27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859844" y="1292516"/>
            <a:ext cx="835602" cy="835602"/>
          </a:xfrm>
          <a:prstGeom prst="rect">
            <a:avLst/>
          </a:prstGeom>
        </p:spPr>
      </p:pic>
      <p:pic>
        <p:nvPicPr>
          <p:cNvPr id="200" name="Graphic 199" descr="Two women outline">
            <a:extLst>
              <a:ext uri="{FF2B5EF4-FFF2-40B4-BE49-F238E27FC236}">
                <a16:creationId xmlns:a16="http://schemas.microsoft.com/office/drawing/2014/main" id="{34A7C6BC-5B1F-775C-EB2E-05F87BB0834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66698" y="1205863"/>
            <a:ext cx="955520" cy="955520"/>
          </a:xfrm>
          <a:prstGeom prst="rect">
            <a:avLst/>
          </a:prstGeom>
        </p:spPr>
      </p:pic>
      <p:pic>
        <p:nvPicPr>
          <p:cNvPr id="201" name="Graphic 200" descr="Woman outline">
            <a:extLst>
              <a:ext uri="{FF2B5EF4-FFF2-40B4-BE49-F238E27FC236}">
                <a16:creationId xmlns:a16="http://schemas.microsoft.com/office/drawing/2014/main" id="{191720A2-8231-96E3-D98F-F6ED4A3C9D4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415893" y="1248011"/>
            <a:ext cx="901003" cy="901003"/>
          </a:xfrm>
          <a:prstGeom prst="rect">
            <a:avLst/>
          </a:prstGeom>
        </p:spPr>
      </p:pic>
      <p:pic>
        <p:nvPicPr>
          <p:cNvPr id="202" name="Graphic 201" descr="Two women outline">
            <a:extLst>
              <a:ext uri="{FF2B5EF4-FFF2-40B4-BE49-F238E27FC236}">
                <a16:creationId xmlns:a16="http://schemas.microsoft.com/office/drawing/2014/main" id="{431854EA-CBAA-9D3A-0F93-D7AE2440E8A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27192" y="1199770"/>
            <a:ext cx="979555" cy="979555"/>
          </a:xfrm>
          <a:prstGeom prst="rect">
            <a:avLst/>
          </a:prstGeom>
        </p:spPr>
      </p:pic>
      <p:pic>
        <p:nvPicPr>
          <p:cNvPr id="203" name="Graphic 202" descr="Two women outline">
            <a:extLst>
              <a:ext uri="{FF2B5EF4-FFF2-40B4-BE49-F238E27FC236}">
                <a16:creationId xmlns:a16="http://schemas.microsoft.com/office/drawing/2014/main" id="{475B568E-BDE8-C276-97CE-FB752CD1D78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38655" y="2164859"/>
            <a:ext cx="955520" cy="955520"/>
          </a:xfrm>
          <a:prstGeom prst="rect">
            <a:avLst/>
          </a:prstGeom>
        </p:spPr>
      </p:pic>
      <p:pic>
        <p:nvPicPr>
          <p:cNvPr id="204" name="Graphic 203" descr="Man outline">
            <a:extLst>
              <a:ext uri="{FF2B5EF4-FFF2-40B4-BE49-F238E27FC236}">
                <a16:creationId xmlns:a16="http://schemas.microsoft.com/office/drawing/2014/main" id="{D8714B19-2863-955F-4D72-121CE9F21A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93038" y="2253314"/>
            <a:ext cx="814286" cy="814286"/>
          </a:xfrm>
          <a:prstGeom prst="rect">
            <a:avLst/>
          </a:prstGeom>
        </p:spPr>
      </p:pic>
      <p:pic>
        <p:nvPicPr>
          <p:cNvPr id="205" name="Graphic 204" descr="Group of men outline">
            <a:extLst>
              <a:ext uri="{FF2B5EF4-FFF2-40B4-BE49-F238E27FC236}">
                <a16:creationId xmlns:a16="http://schemas.microsoft.com/office/drawing/2014/main" id="{82E63FBF-7F93-1E59-D8A7-E72542BD02D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849800" y="2177544"/>
            <a:ext cx="955520" cy="955520"/>
          </a:xfrm>
          <a:prstGeom prst="rect">
            <a:avLst/>
          </a:prstGeom>
        </p:spPr>
      </p:pic>
      <p:pic>
        <p:nvPicPr>
          <p:cNvPr id="207" name="Graphic 206" descr="Group of men outline">
            <a:extLst>
              <a:ext uri="{FF2B5EF4-FFF2-40B4-BE49-F238E27FC236}">
                <a16:creationId xmlns:a16="http://schemas.microsoft.com/office/drawing/2014/main" id="{AB7A758F-9BF8-2D07-AB96-7EC4B4D064E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495719" y="3108502"/>
            <a:ext cx="955520" cy="955520"/>
          </a:xfrm>
          <a:prstGeom prst="rect">
            <a:avLst/>
          </a:prstGeom>
        </p:spPr>
      </p:pic>
      <p:pic>
        <p:nvPicPr>
          <p:cNvPr id="209" name="Graphic 208" descr="Man outline">
            <a:extLst>
              <a:ext uri="{FF2B5EF4-FFF2-40B4-BE49-F238E27FC236}">
                <a16:creationId xmlns:a16="http://schemas.microsoft.com/office/drawing/2014/main" id="{47BB8EE2-8599-7FEC-C027-5DE45519D1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35884" y="3180536"/>
            <a:ext cx="867713" cy="867713"/>
          </a:xfrm>
          <a:prstGeom prst="rect">
            <a:avLst/>
          </a:prstGeom>
        </p:spPr>
      </p:pic>
      <p:pic>
        <p:nvPicPr>
          <p:cNvPr id="210" name="Graphic 209" descr="Man outline">
            <a:extLst>
              <a:ext uri="{FF2B5EF4-FFF2-40B4-BE49-F238E27FC236}">
                <a16:creationId xmlns:a16="http://schemas.microsoft.com/office/drawing/2014/main" id="{547EB147-286B-08EF-5BF6-E0727984A5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97078" y="3219852"/>
            <a:ext cx="807893" cy="807893"/>
          </a:xfrm>
          <a:prstGeom prst="rect">
            <a:avLst/>
          </a:prstGeom>
        </p:spPr>
      </p:pic>
      <p:pic>
        <p:nvPicPr>
          <p:cNvPr id="211" name="Graphic 210" descr="Group of men outline">
            <a:extLst>
              <a:ext uri="{FF2B5EF4-FFF2-40B4-BE49-F238E27FC236}">
                <a16:creationId xmlns:a16="http://schemas.microsoft.com/office/drawing/2014/main" id="{51137035-1335-72E8-622C-55F7DFDE26D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7654706" y="4099012"/>
            <a:ext cx="955520" cy="955520"/>
          </a:xfrm>
          <a:prstGeom prst="rect">
            <a:avLst/>
          </a:prstGeom>
        </p:spPr>
      </p:pic>
      <p:pic>
        <p:nvPicPr>
          <p:cNvPr id="212" name="Graphic 211" descr="Group of men outline">
            <a:extLst>
              <a:ext uri="{FF2B5EF4-FFF2-40B4-BE49-F238E27FC236}">
                <a16:creationId xmlns:a16="http://schemas.microsoft.com/office/drawing/2014/main" id="{137ED9CF-5D80-5FBD-EFFB-1A1C32B76B2F}"/>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770264" y="2147390"/>
            <a:ext cx="955520" cy="955520"/>
          </a:xfrm>
          <a:prstGeom prst="rect">
            <a:avLst/>
          </a:prstGeom>
        </p:spPr>
      </p:pic>
      <p:pic>
        <p:nvPicPr>
          <p:cNvPr id="214" name="Graphic 213" descr="Two women outline">
            <a:extLst>
              <a:ext uri="{FF2B5EF4-FFF2-40B4-BE49-F238E27FC236}">
                <a16:creationId xmlns:a16="http://schemas.microsoft.com/office/drawing/2014/main" id="{94CCACFE-B349-ADB1-BED5-824151C497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89607" y="2152283"/>
            <a:ext cx="955520" cy="955520"/>
          </a:xfrm>
          <a:prstGeom prst="rect">
            <a:avLst/>
          </a:prstGeom>
        </p:spPr>
      </p:pic>
      <p:pic>
        <p:nvPicPr>
          <p:cNvPr id="216" name="Graphic 215" descr="Woman outline">
            <a:extLst>
              <a:ext uri="{FF2B5EF4-FFF2-40B4-BE49-F238E27FC236}">
                <a16:creationId xmlns:a16="http://schemas.microsoft.com/office/drawing/2014/main" id="{A5900841-68F9-0FFC-9C2F-3AC38E48CC9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871313" y="2158766"/>
            <a:ext cx="901003" cy="90100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6">
          <a:extLst>
            <a:ext uri="{FF2B5EF4-FFF2-40B4-BE49-F238E27FC236}">
              <a16:creationId xmlns:a16="http://schemas.microsoft.com/office/drawing/2014/main" id="{4CE126B1-D9B5-4760-1B6C-A854A4584EC1}"/>
            </a:ext>
          </a:extLst>
        </p:cNvPr>
        <p:cNvGrpSpPr/>
        <p:nvPr/>
      </p:nvGrpSpPr>
      <p:grpSpPr>
        <a:xfrm>
          <a:off x="0" y="0"/>
          <a:ext cx="0" cy="0"/>
          <a:chOff x="0" y="0"/>
          <a:chExt cx="0" cy="0"/>
        </a:xfrm>
      </p:grpSpPr>
      <p:sp>
        <p:nvSpPr>
          <p:cNvPr id="187" name="Google Shape;187;p28">
            <a:extLst>
              <a:ext uri="{FF2B5EF4-FFF2-40B4-BE49-F238E27FC236}">
                <a16:creationId xmlns:a16="http://schemas.microsoft.com/office/drawing/2014/main" id="{D3537F93-E089-718F-A1BA-A7D151451E28}"/>
              </a:ext>
            </a:extLst>
          </p:cNvPr>
          <p:cNvSpPr/>
          <p:nvPr/>
        </p:nvSpPr>
        <p:spPr>
          <a:xfrm>
            <a:off x="2088335" y="1716855"/>
            <a:ext cx="8015286" cy="3413363"/>
          </a:xfrm>
          <a:prstGeom prst="rect">
            <a:avLst/>
          </a:prstGeom>
          <a:solidFill>
            <a:schemeClr val="accent2">
              <a:alpha val="91647"/>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2"/>
              </a:solidFill>
              <a:latin typeface="Gill Sans"/>
              <a:ea typeface="Gill Sans"/>
              <a:cs typeface="Gill Sans"/>
              <a:sym typeface="Gill Sans"/>
            </a:endParaRPr>
          </a:p>
        </p:txBody>
      </p:sp>
      <p:sp>
        <p:nvSpPr>
          <p:cNvPr id="189" name="Google Shape;189;p28">
            <a:extLst>
              <a:ext uri="{FF2B5EF4-FFF2-40B4-BE49-F238E27FC236}">
                <a16:creationId xmlns:a16="http://schemas.microsoft.com/office/drawing/2014/main" id="{D3DDF3E1-6A15-370B-386F-2CF5F3F64168}"/>
              </a:ext>
            </a:extLst>
          </p:cNvPr>
          <p:cNvSpPr txBox="1"/>
          <p:nvPr/>
        </p:nvSpPr>
        <p:spPr>
          <a:xfrm>
            <a:off x="2088335" y="1968008"/>
            <a:ext cx="8015286" cy="2675430"/>
          </a:xfrm>
          <a:prstGeom prst="rect">
            <a:avLst/>
          </a:prstGeom>
          <a:noFill/>
          <a:ln>
            <a:noFill/>
          </a:ln>
        </p:spPr>
        <p:txBody>
          <a:bodyPr spcFirstLastPara="1" wrap="square" lIns="91425" tIns="45700" rIns="91425" bIns="45700" anchor="t" anchorCtr="0">
            <a:normAutofit lnSpcReduction="10000"/>
          </a:bodyPr>
          <a:lstStyle/>
          <a:p>
            <a:pPr algn="ctr">
              <a:lnSpc>
                <a:spcPct val="90000"/>
              </a:lnSpc>
              <a:buClr>
                <a:schemeClr val="lt1"/>
              </a:buClr>
              <a:buSzPts val="3000"/>
            </a:pPr>
            <a:r>
              <a:rPr lang="sv-SE" sz="4000" dirty="0">
                <a:solidFill>
                  <a:schemeClr val="accent2">
                    <a:lumMod val="20000"/>
                    <a:lumOff val="80000"/>
                  </a:schemeClr>
                </a:solidFill>
                <a:latin typeface="Work Sans"/>
              </a:rPr>
              <a:t>Det finns skydd</a:t>
            </a:r>
            <a:br>
              <a:rPr lang="sv-SE" sz="4400" dirty="0">
                <a:latin typeface="Work Sans" pitchFamily="2" charset="77"/>
              </a:rPr>
            </a:br>
            <a:br>
              <a:rPr lang="sv-SE" sz="4400" dirty="0">
                <a:latin typeface="Work Sans" pitchFamily="2" charset="77"/>
              </a:rPr>
            </a:br>
            <a:r>
              <a:rPr lang="sv-SE" sz="5400" b="1" dirty="0">
                <a:solidFill>
                  <a:schemeClr val="accent2">
                    <a:lumMod val="20000"/>
                    <a:lumOff val="80000"/>
                  </a:schemeClr>
                </a:solidFill>
                <a:latin typeface="Work Sans"/>
              </a:rPr>
              <a:t>Datasuperhjältens verktyg</a:t>
            </a:r>
            <a:endParaRPr sz="2400" b="1" dirty="0">
              <a:solidFill>
                <a:schemeClr val="accent2">
                  <a:lumMod val="20000"/>
                  <a:lumOff val="80000"/>
                </a:schemeClr>
              </a:solidFill>
            </a:endParaRPr>
          </a:p>
        </p:txBody>
      </p:sp>
      <p:pic>
        <p:nvPicPr>
          <p:cNvPr id="190" name="Google Shape;190;p28">
            <a:extLst>
              <a:ext uri="{FF2B5EF4-FFF2-40B4-BE49-F238E27FC236}">
                <a16:creationId xmlns:a16="http://schemas.microsoft.com/office/drawing/2014/main" id="{B18903FC-2368-37C1-6854-70861BD094C0}"/>
              </a:ext>
            </a:extLst>
          </p:cNvPr>
          <p:cNvPicPr preferRelativeResize="0"/>
          <p:nvPr/>
        </p:nvPicPr>
        <p:blipFill rotWithShape="1">
          <a:blip r:embed="rId4">
            <a:alphaModFix/>
          </a:blip>
          <a:srcRect/>
          <a:stretch/>
        </p:blipFill>
        <p:spPr>
          <a:xfrm>
            <a:off x="9005455" y="178473"/>
            <a:ext cx="2873196" cy="357208"/>
          </a:xfrm>
          <a:prstGeom prst="rect">
            <a:avLst/>
          </a:prstGeom>
          <a:noFill/>
          <a:ln>
            <a:noFill/>
          </a:ln>
        </p:spPr>
      </p:pic>
      <p:sp>
        <p:nvSpPr>
          <p:cNvPr id="191" name="Google Shape;191;p28">
            <a:extLst>
              <a:ext uri="{FF2B5EF4-FFF2-40B4-BE49-F238E27FC236}">
                <a16:creationId xmlns:a16="http://schemas.microsoft.com/office/drawing/2014/main" id="{A6BB9EE1-3AB9-514B-BCCA-E8979A2DFEAA}"/>
              </a:ext>
            </a:extLst>
          </p:cNvPr>
          <p:cNvSpPr/>
          <p:nvPr/>
        </p:nvSpPr>
        <p:spPr>
          <a:xfrm>
            <a:off x="5374757" y="1550661"/>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Gill Sans"/>
              <a:buNone/>
            </a:pPr>
            <a:endParaRPr sz="1800">
              <a:solidFill>
                <a:schemeClr val="dk1"/>
              </a:solidFill>
              <a:latin typeface="Gill Sans"/>
              <a:ea typeface="Gill Sans"/>
              <a:cs typeface="Gill Sans"/>
              <a:sym typeface="Gill Sans"/>
            </a:endParaRPr>
          </a:p>
        </p:txBody>
      </p:sp>
      <p:pic>
        <p:nvPicPr>
          <p:cNvPr id="2" name="Graphic 1" descr="Hero Female with solid fill">
            <a:extLst>
              <a:ext uri="{FF2B5EF4-FFF2-40B4-BE49-F238E27FC236}">
                <a16:creationId xmlns:a16="http://schemas.microsoft.com/office/drawing/2014/main" id="{515715EF-8169-9ABE-72A0-1BCB2C6E34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7903" y="1802027"/>
            <a:ext cx="1528118" cy="1507524"/>
          </a:xfrm>
          <a:prstGeom prst="rect">
            <a:avLst/>
          </a:prstGeom>
        </p:spPr>
      </p:pic>
    </p:spTree>
    <p:extLst>
      <p:ext uri="{BB962C8B-B14F-4D97-AF65-F5344CB8AC3E}">
        <p14:creationId xmlns:p14="http://schemas.microsoft.com/office/powerpoint/2010/main" val="558370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2d47fe0b5cf_1_422"/>
          <p:cNvSpPr/>
          <p:nvPr/>
        </p:nvSpPr>
        <p:spPr>
          <a:xfrm>
            <a:off x="5329844" y="0"/>
            <a:ext cx="68769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2"/>
              </a:solidFill>
              <a:latin typeface="Gill Sans"/>
              <a:ea typeface="Gill Sans"/>
              <a:cs typeface="Gill Sans"/>
              <a:sym typeface="Gill Sans"/>
            </a:endParaRPr>
          </a:p>
        </p:txBody>
      </p:sp>
      <p:sp>
        <p:nvSpPr>
          <p:cNvPr id="422" name="Google Shape;422;g2d47fe0b5cf_1_422"/>
          <p:cNvSpPr txBox="1"/>
          <p:nvPr/>
        </p:nvSpPr>
        <p:spPr>
          <a:xfrm>
            <a:off x="7010635" y="1019623"/>
            <a:ext cx="4011600" cy="75990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ctr" rtl="0">
              <a:lnSpc>
                <a:spcPct val="90000"/>
              </a:lnSpc>
              <a:spcBef>
                <a:spcPts val="0"/>
              </a:spcBef>
              <a:spcAft>
                <a:spcPts val="0"/>
              </a:spcAft>
              <a:buClr>
                <a:schemeClr val="accent3"/>
              </a:buClr>
              <a:buSzPts val="3000"/>
              <a:buFont typeface="Work Sans"/>
              <a:buNone/>
            </a:pPr>
            <a:r>
              <a:rPr lang="sv-SE" sz="3200" b="1" dirty="0">
                <a:solidFill>
                  <a:schemeClr val="accent2">
                    <a:lumMod val="20000"/>
                    <a:lumOff val="80000"/>
                  </a:schemeClr>
                </a:solidFill>
                <a:latin typeface="Work Sans"/>
                <a:sym typeface="Work Sans"/>
              </a:rPr>
              <a:t>Nr:1 Starka lösenord</a:t>
            </a:r>
            <a:endParaRPr sz="1600" b="1" i="0" u="none" strike="noStrike" cap="none" dirty="0">
              <a:solidFill>
                <a:schemeClr val="accent2">
                  <a:lumMod val="20000"/>
                  <a:lumOff val="80000"/>
                </a:schemeClr>
              </a:solidFill>
              <a:latin typeface="Arial"/>
              <a:ea typeface="Arial"/>
              <a:cs typeface="Arial"/>
              <a:sym typeface="Arial"/>
            </a:endParaRPr>
          </a:p>
        </p:txBody>
      </p:sp>
      <p:sp>
        <p:nvSpPr>
          <p:cNvPr id="426" name="Google Shape;426;g2d47fe0b5cf_1_422"/>
          <p:cNvSpPr/>
          <p:nvPr/>
        </p:nvSpPr>
        <p:spPr>
          <a:xfrm>
            <a:off x="5520285" y="2272553"/>
            <a:ext cx="6671713" cy="3565823"/>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tx1"/>
              </a:buClr>
              <a:buSzPts val="3200"/>
              <a:buFont typeface="System Font Regular"/>
              <a:buChar char="★"/>
            </a:pPr>
            <a:r>
              <a:rPr lang="sv-SE" sz="3200" b="0" i="0" u="none" strike="noStrike" cap="none" dirty="0">
                <a:solidFill>
                  <a:schemeClr val="tx1"/>
                </a:solidFill>
                <a:latin typeface="Work Sans"/>
                <a:ea typeface="Work Sans"/>
                <a:cs typeface="Work Sans"/>
                <a:sym typeface="Work Sans"/>
              </a:rPr>
              <a:t>Nyckeln till ditt digitala liv</a:t>
            </a:r>
            <a:endParaRPr sz="1400" b="0" i="0" u="none" strike="noStrike" cap="none" dirty="0">
              <a:solidFill>
                <a:schemeClr val="tx1"/>
              </a:solidFill>
              <a:latin typeface="Arial"/>
              <a:ea typeface="Arial"/>
              <a:cs typeface="Arial"/>
              <a:sym typeface="Arial"/>
            </a:endParaRPr>
          </a:p>
          <a:p>
            <a:pPr marL="457200" marR="0" lvl="0" indent="-457200" algn="l" rtl="0">
              <a:lnSpc>
                <a:spcPct val="100000"/>
              </a:lnSpc>
              <a:spcBef>
                <a:spcPts val="0"/>
              </a:spcBef>
              <a:spcAft>
                <a:spcPts val="0"/>
              </a:spcAft>
              <a:buClr>
                <a:schemeClr val="tx1"/>
              </a:buClr>
              <a:buSzPts val="3200"/>
              <a:buFont typeface="System Font Regular"/>
              <a:buChar char="★"/>
            </a:pPr>
            <a:endParaRPr sz="3200" b="0" i="0" u="none" strike="noStrike" cap="none" dirty="0">
              <a:solidFill>
                <a:schemeClr val="accent3"/>
              </a:solidFill>
              <a:latin typeface="Work Sans"/>
              <a:ea typeface="Work Sans"/>
              <a:cs typeface="Work Sans"/>
              <a:sym typeface="Work Sans"/>
            </a:endParaRPr>
          </a:p>
          <a:p>
            <a:pPr marR="0" lvl="0" algn="l" rtl="0">
              <a:lnSpc>
                <a:spcPct val="100000"/>
              </a:lnSpc>
              <a:spcBef>
                <a:spcPts val="0"/>
              </a:spcBef>
              <a:spcAft>
                <a:spcPts val="0"/>
              </a:spcAft>
              <a:buClr>
                <a:schemeClr val="tx1"/>
              </a:buClr>
              <a:buSzPts val="3200"/>
            </a:pPr>
            <a:r>
              <a:rPr lang="sv-SE" sz="3200" b="0" i="0" u="none" strike="noStrike" cap="none" dirty="0">
                <a:solidFill>
                  <a:schemeClr val="accent3"/>
                </a:solidFill>
                <a:latin typeface="Work Sans"/>
                <a:ea typeface="Work Sans"/>
                <a:cs typeface="Work Sans"/>
                <a:sym typeface="Work Sans"/>
              </a:rPr>
              <a:t> </a:t>
            </a:r>
            <a:endParaRPr sz="1400" b="0" i="0" u="none" strike="noStrike" cap="none" dirty="0">
              <a:latin typeface="Arial"/>
              <a:ea typeface="Arial"/>
              <a:cs typeface="Arial"/>
              <a:sym typeface="Arial"/>
            </a:endParaRPr>
          </a:p>
        </p:txBody>
      </p:sp>
      <p:sp>
        <p:nvSpPr>
          <p:cNvPr id="433" name="Google Shape;433;g2d47fe0b5cf_1_422"/>
          <p:cNvSpPr txBox="1"/>
          <p:nvPr/>
        </p:nvSpPr>
        <p:spPr>
          <a:xfrm>
            <a:off x="7859211" y="6266765"/>
            <a:ext cx="37965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b="0" i="0" u="none" strike="noStrike" cap="none" dirty="0">
                <a:solidFill>
                  <a:schemeClr val="accent3"/>
                </a:solidFill>
                <a:latin typeface="Work Sans"/>
                <a:ea typeface="Work Sans"/>
                <a:cs typeface="Work Sans"/>
                <a:sym typeface="Work Sans"/>
              </a:rPr>
              <a:t>Starka lösenord</a:t>
            </a:r>
            <a:endParaRPr sz="1400" b="0" i="0" u="none" strike="noStrike" cap="none" dirty="0">
              <a:solidFill>
                <a:srgbClr val="000000"/>
              </a:solidFill>
              <a:latin typeface="Arial"/>
              <a:ea typeface="Arial"/>
              <a:cs typeface="Arial"/>
              <a:sym typeface="Arial"/>
            </a:endParaRPr>
          </a:p>
        </p:txBody>
      </p:sp>
      <p:sp>
        <p:nvSpPr>
          <p:cNvPr id="434" name="Google Shape;434;g2d47fe0b5cf_1_422"/>
          <p:cNvSpPr/>
          <p:nvPr/>
        </p:nvSpPr>
        <p:spPr>
          <a:xfrm>
            <a:off x="9905752" y="6605319"/>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accent2">
                  <a:lumMod val="20000"/>
                  <a:lumOff val="80000"/>
                </a:schemeClr>
              </a:solidFill>
              <a:latin typeface="Gill Sans"/>
              <a:ea typeface="Gill Sans"/>
              <a:cs typeface="Gill Sans"/>
              <a:sym typeface="Gill Sans"/>
            </a:endParaRPr>
          </a:p>
        </p:txBody>
      </p:sp>
      <p:pic>
        <p:nvPicPr>
          <p:cNvPr id="435" name="Google Shape;435;g2d47fe0b5cf_1_422"/>
          <p:cNvPicPr preferRelativeResize="0"/>
          <p:nvPr/>
        </p:nvPicPr>
        <p:blipFill rotWithShape="1">
          <a:blip r:embed="rId3">
            <a:alphaModFix/>
          </a:blip>
          <a:srcRect/>
          <a:stretch/>
        </p:blipFill>
        <p:spPr>
          <a:xfrm>
            <a:off x="125250" y="83973"/>
            <a:ext cx="2873196" cy="357208"/>
          </a:xfrm>
          <a:prstGeom prst="rect">
            <a:avLst/>
          </a:prstGeom>
          <a:noFill/>
          <a:ln>
            <a:noFill/>
          </a:ln>
        </p:spPr>
      </p:pic>
      <p:grpSp>
        <p:nvGrpSpPr>
          <p:cNvPr id="8" name="Group 7">
            <a:extLst>
              <a:ext uri="{FF2B5EF4-FFF2-40B4-BE49-F238E27FC236}">
                <a16:creationId xmlns:a16="http://schemas.microsoft.com/office/drawing/2014/main" id="{C2E71A3B-CDE1-6F3B-8C3E-7368635A9483}"/>
              </a:ext>
            </a:extLst>
          </p:cNvPr>
          <p:cNvGrpSpPr/>
          <p:nvPr/>
        </p:nvGrpSpPr>
        <p:grpSpPr>
          <a:xfrm>
            <a:off x="290200" y="1019623"/>
            <a:ext cx="5416492" cy="5416492"/>
            <a:chOff x="103793" y="1188827"/>
            <a:chExt cx="5416492" cy="5416492"/>
          </a:xfrm>
        </p:grpSpPr>
        <p:pic>
          <p:nvPicPr>
            <p:cNvPr id="5" name="Graphic 4" descr="Lightning bolt with solid fill">
              <a:extLst>
                <a:ext uri="{FF2B5EF4-FFF2-40B4-BE49-F238E27FC236}">
                  <a16:creationId xmlns:a16="http://schemas.microsoft.com/office/drawing/2014/main" id="{4643D601-8CFB-1941-6344-39B806763B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93" y="1188827"/>
              <a:ext cx="5416492" cy="5416492"/>
            </a:xfrm>
            <a:prstGeom prst="rect">
              <a:avLst/>
            </a:prstGeom>
          </p:spPr>
        </p:pic>
        <p:pic>
          <p:nvPicPr>
            <p:cNvPr id="7" name="Graphic 6" descr="Old Key with solid fill">
              <a:extLst>
                <a:ext uri="{FF2B5EF4-FFF2-40B4-BE49-F238E27FC236}">
                  <a16:creationId xmlns:a16="http://schemas.microsoft.com/office/drawing/2014/main" id="{04C841A7-BAE3-F0B0-CC07-2D592012B0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7216966">
              <a:off x="1581930" y="2407646"/>
              <a:ext cx="2106816" cy="2106816"/>
            </a:xfrm>
            <a:prstGeom prst="rect">
              <a:avLst/>
            </a:prstGeom>
          </p:spPr>
        </p:pic>
      </p:grpSp>
      <p:sp>
        <p:nvSpPr>
          <p:cNvPr id="2" name="Google Shape;375;p17">
            <a:extLst>
              <a:ext uri="{FF2B5EF4-FFF2-40B4-BE49-F238E27FC236}">
                <a16:creationId xmlns:a16="http://schemas.microsoft.com/office/drawing/2014/main" id="{06178639-B6EA-3F46-C2BE-5D1E56F4FC7F}"/>
              </a:ext>
            </a:extLst>
          </p:cNvPr>
          <p:cNvSpPr/>
          <p:nvPr/>
        </p:nvSpPr>
        <p:spPr>
          <a:xfrm>
            <a:off x="4628956" y="3519073"/>
            <a:ext cx="8249187" cy="18158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sv-SE" sz="2800" dirty="0">
                <a:solidFill>
                  <a:schemeClr val="dk1"/>
                </a:solidFill>
                <a:latin typeface="Work Sans"/>
                <a:sym typeface="Work Sans"/>
              </a:rPr>
              <a:t>Om vi krypterar lösenordet: </a:t>
            </a:r>
          </a:p>
          <a:p>
            <a:pPr marL="0" marR="0" lvl="0" indent="0" algn="ctr" rtl="0">
              <a:lnSpc>
                <a:spcPct val="100000"/>
              </a:lnSpc>
              <a:spcBef>
                <a:spcPts val="0"/>
              </a:spcBef>
              <a:spcAft>
                <a:spcPts val="0"/>
              </a:spcAft>
              <a:buClr>
                <a:srgbClr val="000000"/>
              </a:buClr>
              <a:buSzPts val="3200"/>
              <a:buFont typeface="Arial"/>
              <a:buNone/>
            </a:pPr>
            <a:r>
              <a:rPr lang="sv-SE" sz="2800" b="0" i="0" u="none" strike="noStrike" cap="none" dirty="0">
                <a:solidFill>
                  <a:schemeClr val="dk1"/>
                </a:solidFill>
                <a:latin typeface="Work Sans"/>
                <a:ea typeface="Work Sans"/>
                <a:cs typeface="Work Sans"/>
                <a:sym typeface="Work Sans"/>
              </a:rPr>
              <a:t>sommar2021</a:t>
            </a:r>
            <a:endParaRPr sz="2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endParaRPr sz="2800" b="0" i="0" u="none" strike="noStrike" cap="none" dirty="0">
              <a:solidFill>
                <a:schemeClr val="dk1"/>
              </a:solidFill>
              <a:latin typeface="Work Sans"/>
              <a:ea typeface="Work Sans"/>
              <a:cs typeface="Work Sans"/>
              <a:sym typeface="Work Sans"/>
            </a:endParaRPr>
          </a:p>
          <a:p>
            <a:pPr marL="0" marR="0" lvl="0" indent="0" algn="ctr" rtl="0">
              <a:lnSpc>
                <a:spcPct val="100000"/>
              </a:lnSpc>
              <a:spcBef>
                <a:spcPts val="0"/>
              </a:spcBef>
              <a:spcAft>
                <a:spcPts val="0"/>
              </a:spcAft>
              <a:buClr>
                <a:srgbClr val="000000"/>
              </a:buClr>
              <a:buSzPts val="3600"/>
              <a:buFont typeface="Arial"/>
              <a:buNone/>
            </a:pPr>
            <a:endParaRPr sz="2800" b="0" i="0" u="none" strike="noStrike" cap="none" dirty="0">
              <a:solidFill>
                <a:schemeClr val="dk1"/>
              </a:solidFill>
              <a:latin typeface="Work Sans"/>
              <a:ea typeface="Work Sans"/>
              <a:cs typeface="Work Sans"/>
              <a:sym typeface="Work Sans"/>
            </a:endParaRPr>
          </a:p>
        </p:txBody>
      </p:sp>
      <p:sp>
        <p:nvSpPr>
          <p:cNvPr id="3" name="Google Shape;389;p17">
            <a:extLst>
              <a:ext uri="{FF2B5EF4-FFF2-40B4-BE49-F238E27FC236}">
                <a16:creationId xmlns:a16="http://schemas.microsoft.com/office/drawing/2014/main" id="{B2F7F6CB-E26F-9C3B-2848-631B3F3DD8AD}"/>
              </a:ext>
            </a:extLst>
          </p:cNvPr>
          <p:cNvSpPr/>
          <p:nvPr/>
        </p:nvSpPr>
        <p:spPr>
          <a:xfrm>
            <a:off x="4628955" y="4685574"/>
            <a:ext cx="8249187" cy="11387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endParaRPr sz="2400" b="0" i="0" u="none" strike="noStrike" cap="none" dirty="0">
              <a:solidFill>
                <a:schemeClr val="dk1"/>
              </a:solidFill>
              <a:latin typeface="Work Sans"/>
              <a:ea typeface="Work Sans"/>
              <a:cs typeface="Work Sans"/>
              <a:sym typeface="Work Sans"/>
            </a:endParaRPr>
          </a:p>
          <a:p>
            <a:pPr marL="0" marR="0" lvl="0" indent="0" algn="ctr" rtl="0">
              <a:lnSpc>
                <a:spcPct val="100000"/>
              </a:lnSpc>
              <a:spcBef>
                <a:spcPts val="0"/>
              </a:spcBef>
              <a:spcAft>
                <a:spcPts val="0"/>
              </a:spcAft>
              <a:buClr>
                <a:srgbClr val="000000"/>
              </a:buClr>
              <a:buSzPts val="3200"/>
              <a:buFont typeface="Arial"/>
              <a:buNone/>
            </a:pPr>
            <a:r>
              <a:rPr lang="sv-SE" sz="2000" b="0" i="0" u="none" strike="noStrike" cap="none" dirty="0">
                <a:solidFill>
                  <a:schemeClr val="dk1"/>
                </a:solidFill>
                <a:latin typeface="Work Sans"/>
                <a:ea typeface="Work Sans"/>
                <a:cs typeface="Work Sans"/>
                <a:sym typeface="Work Sans"/>
              </a:rPr>
              <a:t>Blir det till:</a:t>
            </a:r>
            <a:endParaRPr sz="105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sv-SE" sz="2400" b="0" i="0" u="none" strike="noStrike" cap="none" dirty="0">
                <a:solidFill>
                  <a:schemeClr val="dk1"/>
                </a:solidFill>
                <a:latin typeface="Work Sans"/>
                <a:ea typeface="Work Sans"/>
                <a:cs typeface="Work Sans"/>
                <a:sym typeface="Work Sans"/>
              </a:rPr>
              <a:t>165128C12A859FB481915A5388ADE526</a:t>
            </a:r>
            <a:endParaRPr sz="1050" b="0" i="0" u="none" strike="noStrike" cap="none" dirty="0">
              <a:solidFill>
                <a:srgbClr val="000000"/>
              </a:solidFill>
              <a:latin typeface="Arial"/>
              <a:ea typeface="Arial"/>
              <a:cs typeface="Arial"/>
              <a:sym typeface="Arial"/>
            </a:endParaRPr>
          </a:p>
        </p:txBody>
      </p:sp>
      <p:grpSp>
        <p:nvGrpSpPr>
          <p:cNvPr id="4" name="Google Shape;379;p17">
            <a:extLst>
              <a:ext uri="{FF2B5EF4-FFF2-40B4-BE49-F238E27FC236}">
                <a16:creationId xmlns:a16="http://schemas.microsoft.com/office/drawing/2014/main" id="{8F5E39E7-D7A0-080B-6C30-570E6181A254}"/>
              </a:ext>
            </a:extLst>
          </p:cNvPr>
          <p:cNvGrpSpPr/>
          <p:nvPr/>
        </p:nvGrpSpPr>
        <p:grpSpPr>
          <a:xfrm rot="5223161">
            <a:off x="8717566" y="4587857"/>
            <a:ext cx="598713" cy="291164"/>
            <a:chOff x="271125" y="812725"/>
            <a:chExt cx="766525" cy="221725"/>
          </a:xfrm>
          <a:solidFill>
            <a:schemeClr val="accent5"/>
          </a:solidFill>
        </p:grpSpPr>
        <p:sp>
          <p:nvSpPr>
            <p:cNvPr id="6" name="Google Shape;380;p17">
              <a:extLst>
                <a:ext uri="{FF2B5EF4-FFF2-40B4-BE49-F238E27FC236}">
                  <a16:creationId xmlns:a16="http://schemas.microsoft.com/office/drawing/2014/main" id="{63E8ACE7-21B7-26C2-4CFE-AB338DF7ED8B}"/>
                </a:ext>
              </a:extLst>
            </p:cNvPr>
            <p:cNvSpPr/>
            <p:nvPr/>
          </p:nvSpPr>
          <p:spPr>
            <a:xfrm>
              <a:off x="271125" y="921200"/>
              <a:ext cx="695775" cy="70775"/>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accent5"/>
                </a:solidFill>
                <a:latin typeface="Gill Sans"/>
                <a:ea typeface="Gill Sans"/>
                <a:cs typeface="Gill Sans"/>
                <a:sym typeface="Gill Sans"/>
              </a:endParaRPr>
            </a:p>
          </p:txBody>
        </p:sp>
        <p:sp>
          <p:nvSpPr>
            <p:cNvPr id="9" name="Google Shape;381;p17">
              <a:extLst>
                <a:ext uri="{FF2B5EF4-FFF2-40B4-BE49-F238E27FC236}">
                  <a16:creationId xmlns:a16="http://schemas.microsoft.com/office/drawing/2014/main" id="{43755703-B5E0-A20A-8551-094A918E8C84}"/>
                </a:ext>
              </a:extLst>
            </p:cNvPr>
            <p:cNvSpPr/>
            <p:nvPr/>
          </p:nvSpPr>
          <p:spPr>
            <a:xfrm>
              <a:off x="858375" y="812725"/>
              <a:ext cx="179275" cy="221725"/>
            </a:xfrm>
            <a:custGeom>
              <a:avLst/>
              <a:gdLst/>
              <a:ahLst/>
              <a:cxnLst/>
              <a:rect l="l" t="t" r="r" b="b"/>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accent5"/>
                </a:solidFill>
                <a:latin typeface="Gill Sans"/>
                <a:ea typeface="Gill Sans"/>
                <a:cs typeface="Gill Sans"/>
                <a:sym typeface="Gill Sans"/>
              </a:endParaRPr>
            </a:p>
          </p:txBody>
        </p:sp>
      </p:grpSp>
      <p:sp>
        <p:nvSpPr>
          <p:cNvPr id="15" name="Freeform 14">
            <a:extLst>
              <a:ext uri="{FF2B5EF4-FFF2-40B4-BE49-F238E27FC236}">
                <a16:creationId xmlns:a16="http://schemas.microsoft.com/office/drawing/2014/main" id="{6DE368E3-408F-B1DC-61C4-D5F50900F789}"/>
              </a:ext>
            </a:extLst>
          </p:cNvPr>
          <p:cNvSpPr/>
          <p:nvPr/>
        </p:nvSpPr>
        <p:spPr>
          <a:xfrm rot="12206911">
            <a:off x="1333647" y="1414699"/>
            <a:ext cx="644278" cy="729648"/>
          </a:xfrm>
          <a:custGeom>
            <a:avLst/>
            <a:gdLst>
              <a:gd name="connsiteX0" fmla="*/ 240831 w 481661"/>
              <a:gd name="connsiteY0" fmla="*/ 576520 h 576520"/>
              <a:gd name="connsiteX1" fmla="*/ 481661 w 481661"/>
              <a:gd name="connsiteY1" fmla="*/ 288260 h 576520"/>
              <a:gd name="connsiteX2" fmla="*/ 240831 w 481661"/>
              <a:gd name="connsiteY2" fmla="*/ 0 h 576520"/>
              <a:gd name="connsiteX3" fmla="*/ 0 w 481661"/>
              <a:gd name="connsiteY3" fmla="*/ 288260 h 576520"/>
              <a:gd name="connsiteX4" fmla="*/ 240831 w 481661"/>
              <a:gd name="connsiteY4" fmla="*/ 576520 h 576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661" h="576520">
                <a:moveTo>
                  <a:pt x="240831" y="576520"/>
                </a:moveTo>
                <a:cubicBezTo>
                  <a:pt x="276111" y="450373"/>
                  <a:pt x="363802" y="345413"/>
                  <a:pt x="481661" y="288260"/>
                </a:cubicBezTo>
                <a:cubicBezTo>
                  <a:pt x="363651" y="231294"/>
                  <a:pt x="275898" y="126260"/>
                  <a:pt x="240831" y="0"/>
                </a:cubicBezTo>
                <a:cubicBezTo>
                  <a:pt x="205542" y="126144"/>
                  <a:pt x="117857" y="231098"/>
                  <a:pt x="0" y="288260"/>
                </a:cubicBezTo>
                <a:cubicBezTo>
                  <a:pt x="117860" y="345413"/>
                  <a:pt x="205550" y="450373"/>
                  <a:pt x="240831" y="576520"/>
                </a:cubicBezTo>
                <a:close/>
              </a:path>
            </a:pathLst>
          </a:custGeom>
          <a:solidFill>
            <a:schemeClr val="accent2"/>
          </a:solidFill>
          <a:ln w="28277" cap="flat">
            <a:noFill/>
            <a:prstDash val="solid"/>
            <a:miter/>
          </a:ln>
        </p:spPr>
        <p:txBody>
          <a:bodyPr rtlCol="0" anchor="ctr"/>
          <a:lstStyle/>
          <a:p>
            <a:endParaRPr lang="en-SE"/>
          </a:p>
        </p:txBody>
      </p:sp>
      <p:sp>
        <p:nvSpPr>
          <p:cNvPr id="16" name="Freeform 15">
            <a:extLst>
              <a:ext uri="{FF2B5EF4-FFF2-40B4-BE49-F238E27FC236}">
                <a16:creationId xmlns:a16="http://schemas.microsoft.com/office/drawing/2014/main" id="{C3329D57-2425-77C2-5D1B-5E9CAE729FC0}"/>
              </a:ext>
            </a:extLst>
          </p:cNvPr>
          <p:cNvSpPr/>
          <p:nvPr/>
        </p:nvSpPr>
        <p:spPr>
          <a:xfrm rot="10638679">
            <a:off x="4242791" y="2497121"/>
            <a:ext cx="443415" cy="502018"/>
          </a:xfrm>
          <a:custGeom>
            <a:avLst/>
            <a:gdLst>
              <a:gd name="connsiteX0" fmla="*/ 165691 w 331496"/>
              <a:gd name="connsiteY0" fmla="*/ 0 h 396662"/>
              <a:gd name="connsiteX1" fmla="*/ 0 w 331496"/>
              <a:gd name="connsiteY1" fmla="*/ 198331 h 396662"/>
              <a:gd name="connsiteX2" fmla="*/ 165691 w 331496"/>
              <a:gd name="connsiteY2" fmla="*/ 396662 h 396662"/>
              <a:gd name="connsiteX3" fmla="*/ 331496 w 331496"/>
              <a:gd name="connsiteY3" fmla="*/ 198331 h 396662"/>
              <a:gd name="connsiteX4" fmla="*/ 165691 w 331496"/>
              <a:gd name="connsiteY4" fmla="*/ 0 h 396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96" h="396662">
                <a:moveTo>
                  <a:pt x="165691" y="0"/>
                </a:moveTo>
                <a:cubicBezTo>
                  <a:pt x="141430" y="86798"/>
                  <a:pt x="81098" y="159016"/>
                  <a:pt x="0" y="198331"/>
                </a:cubicBezTo>
                <a:cubicBezTo>
                  <a:pt x="81098" y="237646"/>
                  <a:pt x="141430" y="309864"/>
                  <a:pt x="165691" y="396662"/>
                </a:cubicBezTo>
                <a:cubicBezTo>
                  <a:pt x="190004" y="309858"/>
                  <a:pt x="250376" y="237646"/>
                  <a:pt x="331496" y="198331"/>
                </a:cubicBezTo>
                <a:cubicBezTo>
                  <a:pt x="250263" y="159161"/>
                  <a:pt x="189845" y="86889"/>
                  <a:pt x="165691" y="0"/>
                </a:cubicBezTo>
                <a:close/>
              </a:path>
            </a:pathLst>
          </a:custGeom>
          <a:solidFill>
            <a:schemeClr val="accent2"/>
          </a:solidFill>
          <a:ln w="28277" cap="flat">
            <a:noFill/>
            <a:prstDash val="solid"/>
            <a:miter/>
          </a:ln>
        </p:spPr>
        <p:txBody>
          <a:bodyPr rtlCol="0" anchor="ctr"/>
          <a:lstStyle/>
          <a:p>
            <a:endParaRPr lang="en-SE"/>
          </a:p>
        </p:txBody>
      </p:sp>
      <p:sp>
        <p:nvSpPr>
          <p:cNvPr id="17" name="Freeform 16">
            <a:extLst>
              <a:ext uri="{FF2B5EF4-FFF2-40B4-BE49-F238E27FC236}">
                <a16:creationId xmlns:a16="http://schemas.microsoft.com/office/drawing/2014/main" id="{6EEB544E-40B2-5FDF-8214-EFC2C314983F}"/>
              </a:ext>
            </a:extLst>
          </p:cNvPr>
          <p:cNvSpPr/>
          <p:nvPr/>
        </p:nvSpPr>
        <p:spPr>
          <a:xfrm rot="10159220">
            <a:off x="1370940" y="3682295"/>
            <a:ext cx="272111" cy="308167"/>
          </a:xfrm>
          <a:custGeom>
            <a:avLst/>
            <a:gdLst>
              <a:gd name="connsiteX0" fmla="*/ 101716 w 203430"/>
              <a:gd name="connsiteY0" fmla="*/ 243494 h 243493"/>
              <a:gd name="connsiteX1" fmla="*/ 203431 w 203430"/>
              <a:gd name="connsiteY1" fmla="*/ 121662 h 243493"/>
              <a:gd name="connsiteX2" fmla="*/ 101716 w 203430"/>
              <a:gd name="connsiteY2" fmla="*/ 0 h 243493"/>
              <a:gd name="connsiteX3" fmla="*/ 0 w 203430"/>
              <a:gd name="connsiteY3" fmla="*/ 121832 h 243493"/>
              <a:gd name="connsiteX4" fmla="*/ 101716 w 203430"/>
              <a:gd name="connsiteY4" fmla="*/ 243494 h 243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30" h="243493">
                <a:moveTo>
                  <a:pt x="101716" y="243494"/>
                </a:moveTo>
                <a:cubicBezTo>
                  <a:pt x="116613" y="190191"/>
                  <a:pt x="153644" y="145836"/>
                  <a:pt x="203431" y="121662"/>
                </a:cubicBezTo>
                <a:cubicBezTo>
                  <a:pt x="153607" y="97621"/>
                  <a:pt x="116548" y="53294"/>
                  <a:pt x="101716" y="0"/>
                </a:cubicBezTo>
                <a:cubicBezTo>
                  <a:pt x="86818" y="53300"/>
                  <a:pt x="49787" y="97658"/>
                  <a:pt x="0" y="121832"/>
                </a:cubicBezTo>
                <a:cubicBezTo>
                  <a:pt x="49747" y="145969"/>
                  <a:pt x="86776" y="190256"/>
                  <a:pt x="101716" y="243494"/>
                </a:cubicBezTo>
                <a:close/>
              </a:path>
            </a:pathLst>
          </a:custGeom>
          <a:solidFill>
            <a:schemeClr val="accent2"/>
          </a:solidFill>
          <a:ln w="28277" cap="flat">
            <a:noFill/>
            <a:prstDash val="solid"/>
            <a:miter/>
          </a:ln>
        </p:spPr>
        <p:txBody>
          <a:bodyPr rtlCol="0" anchor="ctr"/>
          <a:lstStyle/>
          <a:p>
            <a:endParaRPr lang="en-S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2211719fc68_0_378"/>
          <p:cNvSpPr/>
          <p:nvPr/>
        </p:nvSpPr>
        <p:spPr>
          <a:xfrm>
            <a:off x="1828800" y="1197204"/>
            <a:ext cx="8540700" cy="4345800"/>
          </a:xfrm>
          <a:prstGeom prst="rect">
            <a:avLst/>
          </a:prstGeom>
          <a:solidFill>
            <a:srgbClr val="FFFFFF"/>
          </a:solidFill>
          <a:ln w="12700" cap="flat" cmpd="sng">
            <a:solidFill>
              <a:srgbClr val="4B87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442" name="Google Shape;442;g2211719fc68_0_378"/>
          <p:cNvSpPr/>
          <p:nvPr/>
        </p:nvSpPr>
        <p:spPr>
          <a:xfrm>
            <a:off x="1445741" y="893175"/>
            <a:ext cx="9341856" cy="5810767"/>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alpha val="10588"/>
            </a:srgbClr>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Sniglet"/>
              <a:ea typeface="Sniglet"/>
              <a:cs typeface="Sniglet"/>
              <a:sym typeface="Sniglet"/>
            </a:endParaRPr>
          </a:p>
        </p:txBody>
      </p:sp>
      <p:pic>
        <p:nvPicPr>
          <p:cNvPr id="443" name="Google Shape;443;g2211719fc68_0_378" descr="En bild som visar text&#10;&#10;Automatiskt genererad beskrivning"/>
          <p:cNvPicPr preferRelativeResize="0"/>
          <p:nvPr/>
        </p:nvPicPr>
        <p:blipFill rotWithShape="1">
          <a:blip r:embed="rId3">
            <a:alphaModFix/>
          </a:blip>
          <a:srcRect/>
          <a:stretch/>
        </p:blipFill>
        <p:spPr>
          <a:xfrm>
            <a:off x="2523142" y="1246077"/>
            <a:ext cx="7516402" cy="4227976"/>
          </a:xfrm>
          <a:prstGeom prst="rect">
            <a:avLst/>
          </a:prstGeom>
          <a:noFill/>
          <a:ln>
            <a:noFill/>
          </a:ln>
        </p:spPr>
      </p:pic>
      <p:pic>
        <p:nvPicPr>
          <p:cNvPr id="444" name="Google Shape;444;g2211719fc68_0_378"/>
          <p:cNvPicPr preferRelativeResize="0"/>
          <p:nvPr/>
        </p:nvPicPr>
        <p:blipFill rotWithShape="1">
          <a:blip r:embed="rId4">
            <a:alphaModFix/>
          </a:blip>
          <a:srcRect/>
          <a:stretch/>
        </p:blipFill>
        <p:spPr>
          <a:xfrm>
            <a:off x="9005455" y="178473"/>
            <a:ext cx="2873196" cy="357208"/>
          </a:xfrm>
          <a:prstGeom prst="rect">
            <a:avLst/>
          </a:prstGeom>
          <a:noFill/>
          <a:ln>
            <a:noFill/>
          </a:ln>
        </p:spPr>
      </p:pic>
      <p:sp>
        <p:nvSpPr>
          <p:cNvPr id="4" name="Google Shape;433;g2d47fe0b5cf_1_422">
            <a:extLst>
              <a:ext uri="{FF2B5EF4-FFF2-40B4-BE49-F238E27FC236}">
                <a16:creationId xmlns:a16="http://schemas.microsoft.com/office/drawing/2014/main" id="{A10CE2E2-B714-3157-3F25-DDC9CDCDD002}"/>
              </a:ext>
            </a:extLst>
          </p:cNvPr>
          <p:cNvSpPr txBox="1"/>
          <p:nvPr/>
        </p:nvSpPr>
        <p:spPr>
          <a:xfrm>
            <a:off x="7859211" y="6266765"/>
            <a:ext cx="37965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b="0" i="0" u="none" strike="noStrike" cap="none" dirty="0">
                <a:solidFill>
                  <a:schemeClr val="accent2">
                    <a:lumMod val="20000"/>
                    <a:lumOff val="80000"/>
                  </a:schemeClr>
                </a:solidFill>
                <a:latin typeface="Work Sans"/>
                <a:ea typeface="Work Sans"/>
                <a:cs typeface="Work Sans"/>
                <a:sym typeface="Work Sans"/>
              </a:rPr>
              <a:t>Starka lösenord</a:t>
            </a:r>
            <a:endParaRPr sz="1400" b="0" i="0" u="none" strike="noStrike" cap="none" dirty="0">
              <a:solidFill>
                <a:schemeClr val="accent2">
                  <a:lumMod val="20000"/>
                  <a:lumOff val="80000"/>
                </a:schemeClr>
              </a:solidFill>
              <a:latin typeface="Arial"/>
              <a:ea typeface="Arial"/>
              <a:cs typeface="Arial"/>
              <a:sym typeface="Arial"/>
            </a:endParaRPr>
          </a:p>
        </p:txBody>
      </p:sp>
      <p:sp>
        <p:nvSpPr>
          <p:cNvPr id="5" name="Google Shape;434;g2d47fe0b5cf_1_422">
            <a:extLst>
              <a:ext uri="{FF2B5EF4-FFF2-40B4-BE49-F238E27FC236}">
                <a16:creationId xmlns:a16="http://schemas.microsoft.com/office/drawing/2014/main" id="{14831755-A877-B77B-31B5-9837E4346E5A}"/>
              </a:ext>
            </a:extLst>
          </p:cNvPr>
          <p:cNvSpPr/>
          <p:nvPr/>
        </p:nvSpPr>
        <p:spPr>
          <a:xfrm>
            <a:off x="9905752" y="6605319"/>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accent2"/>
              </a:solidFill>
              <a:latin typeface="Gill Sans"/>
              <a:ea typeface="Gill Sans"/>
              <a:cs typeface="Gill Sans"/>
              <a:sym typeface="Gill Sans"/>
            </a:endParaRPr>
          </a:p>
        </p:txBody>
      </p:sp>
      <p:pic>
        <p:nvPicPr>
          <p:cNvPr id="8" name="Graphic 7" descr="Key outline">
            <a:extLst>
              <a:ext uri="{FF2B5EF4-FFF2-40B4-BE49-F238E27FC236}">
                <a16:creationId xmlns:a16="http://schemas.microsoft.com/office/drawing/2014/main" id="{AB27B585-DDE2-2725-A2CB-B0B1962A76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255181">
            <a:off x="318054" y="1422603"/>
            <a:ext cx="1154727" cy="1154727"/>
          </a:xfrm>
          <a:prstGeom prst="rect">
            <a:avLst/>
          </a:prstGeom>
        </p:spPr>
      </p:pic>
      <p:pic>
        <p:nvPicPr>
          <p:cNvPr id="10" name="Graphic 9" descr="Lock with solid fill">
            <a:extLst>
              <a:ext uri="{FF2B5EF4-FFF2-40B4-BE49-F238E27FC236}">
                <a16:creationId xmlns:a16="http://schemas.microsoft.com/office/drawing/2014/main" id="{1633EC81-34CB-0211-76FB-B6E18F40C31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744687">
            <a:off x="366216" y="373440"/>
            <a:ext cx="1091774" cy="109177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0">
          <a:extLst>
            <a:ext uri="{FF2B5EF4-FFF2-40B4-BE49-F238E27FC236}">
              <a16:creationId xmlns:a16="http://schemas.microsoft.com/office/drawing/2014/main" id="{DC1649FE-341B-F314-BBEB-ABB1D41677CC}"/>
            </a:ext>
          </a:extLst>
        </p:cNvPr>
        <p:cNvGrpSpPr/>
        <p:nvPr/>
      </p:nvGrpSpPr>
      <p:grpSpPr>
        <a:xfrm>
          <a:off x="0" y="0"/>
          <a:ext cx="0" cy="0"/>
          <a:chOff x="0" y="0"/>
          <a:chExt cx="0" cy="0"/>
        </a:xfrm>
      </p:grpSpPr>
      <p:sp>
        <p:nvSpPr>
          <p:cNvPr id="421" name="Google Shape;421;g2d47fe0b5cf_1_422">
            <a:extLst>
              <a:ext uri="{FF2B5EF4-FFF2-40B4-BE49-F238E27FC236}">
                <a16:creationId xmlns:a16="http://schemas.microsoft.com/office/drawing/2014/main" id="{D6562F02-0BD5-AB25-9E92-81942E4C0927}"/>
              </a:ext>
            </a:extLst>
          </p:cNvPr>
          <p:cNvSpPr/>
          <p:nvPr/>
        </p:nvSpPr>
        <p:spPr>
          <a:xfrm>
            <a:off x="6548213" y="0"/>
            <a:ext cx="5643786"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2"/>
              </a:solidFill>
              <a:latin typeface="Gill Sans"/>
              <a:ea typeface="Gill Sans"/>
              <a:cs typeface="Gill Sans"/>
              <a:sym typeface="Gill Sans"/>
            </a:endParaRPr>
          </a:p>
        </p:txBody>
      </p:sp>
      <p:sp>
        <p:nvSpPr>
          <p:cNvPr id="422" name="Google Shape;422;g2d47fe0b5cf_1_422">
            <a:extLst>
              <a:ext uri="{FF2B5EF4-FFF2-40B4-BE49-F238E27FC236}">
                <a16:creationId xmlns:a16="http://schemas.microsoft.com/office/drawing/2014/main" id="{929C85F3-C057-AD48-B6F0-C561A272B119}"/>
              </a:ext>
            </a:extLst>
          </p:cNvPr>
          <p:cNvSpPr txBox="1"/>
          <p:nvPr/>
        </p:nvSpPr>
        <p:spPr>
          <a:xfrm>
            <a:off x="7010635" y="1019623"/>
            <a:ext cx="4011600" cy="75990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ctr" rtl="0">
              <a:lnSpc>
                <a:spcPct val="90000"/>
              </a:lnSpc>
              <a:spcBef>
                <a:spcPts val="0"/>
              </a:spcBef>
              <a:spcAft>
                <a:spcPts val="0"/>
              </a:spcAft>
              <a:buClr>
                <a:schemeClr val="accent3"/>
              </a:buClr>
              <a:buSzPts val="3000"/>
              <a:buFont typeface="Work Sans"/>
              <a:buNone/>
            </a:pPr>
            <a:r>
              <a:rPr lang="sv-SE" sz="3200" b="1" dirty="0">
                <a:solidFill>
                  <a:schemeClr val="accent2">
                    <a:lumMod val="20000"/>
                    <a:lumOff val="80000"/>
                  </a:schemeClr>
                </a:solidFill>
                <a:latin typeface="Work Sans"/>
                <a:sym typeface="Work Sans"/>
              </a:rPr>
              <a:t>Nr:1 Starka lösenord</a:t>
            </a:r>
            <a:endParaRPr sz="1600" b="1" i="0" u="none" strike="noStrike" cap="none" dirty="0">
              <a:solidFill>
                <a:schemeClr val="accent2">
                  <a:lumMod val="20000"/>
                  <a:lumOff val="80000"/>
                </a:schemeClr>
              </a:solidFill>
              <a:latin typeface="Arial"/>
              <a:ea typeface="Arial"/>
              <a:cs typeface="Arial"/>
              <a:sym typeface="Arial"/>
            </a:endParaRPr>
          </a:p>
        </p:txBody>
      </p:sp>
      <p:sp>
        <p:nvSpPr>
          <p:cNvPr id="426" name="Google Shape;426;g2d47fe0b5cf_1_422">
            <a:extLst>
              <a:ext uri="{FF2B5EF4-FFF2-40B4-BE49-F238E27FC236}">
                <a16:creationId xmlns:a16="http://schemas.microsoft.com/office/drawing/2014/main" id="{D4829286-CCE4-6108-0261-2FD7AA3752BA}"/>
              </a:ext>
            </a:extLst>
          </p:cNvPr>
          <p:cNvSpPr/>
          <p:nvPr/>
        </p:nvSpPr>
        <p:spPr>
          <a:xfrm>
            <a:off x="6614472" y="2118077"/>
            <a:ext cx="5577525" cy="3720299"/>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tx1"/>
              </a:buClr>
              <a:buSzPts val="3200"/>
              <a:buFont typeface="System Font Regular"/>
              <a:buChar char="★"/>
            </a:pPr>
            <a:r>
              <a:rPr lang="sv-SE" sz="2400" dirty="0">
                <a:solidFill>
                  <a:schemeClr val="tx1"/>
                </a:solidFill>
                <a:latin typeface="Work Sans"/>
                <a:sym typeface="Work Sans"/>
              </a:rPr>
              <a:t>Gör lösenordet minst 14 täcken långt</a:t>
            </a:r>
            <a:endParaRPr sz="1100" b="0" i="0" u="none" strike="noStrike" cap="none" dirty="0">
              <a:solidFill>
                <a:schemeClr val="tx1"/>
              </a:solidFill>
              <a:latin typeface="Arial"/>
              <a:ea typeface="Arial"/>
              <a:cs typeface="Arial"/>
              <a:sym typeface="Arial"/>
            </a:endParaRPr>
          </a:p>
          <a:p>
            <a:pPr marL="457200" marR="0" lvl="0" indent="-457200" algn="l" rtl="0">
              <a:lnSpc>
                <a:spcPct val="100000"/>
              </a:lnSpc>
              <a:spcBef>
                <a:spcPts val="0"/>
              </a:spcBef>
              <a:spcAft>
                <a:spcPts val="0"/>
              </a:spcAft>
              <a:buClr>
                <a:schemeClr val="tx1"/>
              </a:buClr>
              <a:buSzPts val="3200"/>
              <a:buFont typeface="System Font Regular"/>
              <a:buChar char="★"/>
            </a:pPr>
            <a:endParaRPr lang="sv-SE" sz="2400" b="0" i="0" u="none" strike="noStrike" cap="none" dirty="0">
              <a:solidFill>
                <a:schemeClr val="tx1"/>
              </a:solidFill>
              <a:latin typeface="Work Sans"/>
              <a:ea typeface="Work Sans"/>
              <a:cs typeface="Work Sans"/>
              <a:sym typeface="Work Sans"/>
            </a:endParaRPr>
          </a:p>
          <a:p>
            <a:pPr marL="457200" marR="0" lvl="0" indent="-457200" algn="l" rtl="0">
              <a:lnSpc>
                <a:spcPct val="100000"/>
              </a:lnSpc>
              <a:spcBef>
                <a:spcPts val="0"/>
              </a:spcBef>
              <a:spcAft>
                <a:spcPts val="0"/>
              </a:spcAft>
              <a:buClr>
                <a:schemeClr val="tx1"/>
              </a:buClr>
              <a:buSzPts val="3200"/>
              <a:buFont typeface="System Font Regular"/>
              <a:buChar char="★"/>
            </a:pPr>
            <a:r>
              <a:rPr lang="sv-SE" sz="2400" b="0" i="0" u="none" strike="noStrike" cap="none" dirty="0">
                <a:solidFill>
                  <a:schemeClr val="tx1"/>
                </a:solidFill>
                <a:latin typeface="Work Sans"/>
                <a:ea typeface="Work Sans"/>
                <a:cs typeface="Work Sans"/>
                <a:sym typeface="Work Sans"/>
              </a:rPr>
              <a:t>Unikt, återanvänd inte lösenord</a:t>
            </a:r>
          </a:p>
          <a:p>
            <a:pPr marL="457200" marR="0" lvl="0" indent="-457200" algn="l" rtl="0">
              <a:lnSpc>
                <a:spcPct val="100000"/>
              </a:lnSpc>
              <a:spcBef>
                <a:spcPts val="0"/>
              </a:spcBef>
              <a:spcAft>
                <a:spcPts val="0"/>
              </a:spcAft>
              <a:buClr>
                <a:schemeClr val="tx1"/>
              </a:buClr>
              <a:buSzPts val="3200"/>
              <a:buFont typeface="System Font Regular"/>
              <a:buChar char="★"/>
            </a:pPr>
            <a:endParaRPr lang="sv-SE" sz="2400" dirty="0">
              <a:solidFill>
                <a:schemeClr val="tx1"/>
              </a:solidFill>
              <a:latin typeface="Work Sans"/>
              <a:ea typeface="Work Sans"/>
              <a:cs typeface="Work Sans"/>
              <a:sym typeface="Work Sans"/>
            </a:endParaRPr>
          </a:p>
          <a:p>
            <a:pPr marL="457200" indent="-457200">
              <a:buClr>
                <a:schemeClr val="tx1"/>
              </a:buClr>
              <a:buSzPts val="3200"/>
              <a:buFont typeface="System Font Regular"/>
              <a:buChar char="★"/>
            </a:pPr>
            <a:r>
              <a:rPr lang="sv-SE" sz="2400" dirty="0">
                <a:solidFill>
                  <a:schemeClr val="tx1"/>
                </a:solidFill>
                <a:latin typeface="Work Sans"/>
                <a:ea typeface="Work Sans"/>
                <a:cs typeface="Work Sans"/>
                <a:sym typeface="Work Sans"/>
              </a:rPr>
              <a:t>Använd l</a:t>
            </a:r>
            <a:r>
              <a:rPr lang="sv-SE" sz="2400" b="0" i="0" u="none" strike="noStrike" cap="none" dirty="0">
                <a:solidFill>
                  <a:schemeClr val="tx1"/>
                </a:solidFill>
                <a:latin typeface="Work Sans"/>
                <a:ea typeface="Work Sans"/>
                <a:cs typeface="Work Sans"/>
                <a:sym typeface="Work Sans"/>
              </a:rPr>
              <a:t>ösenordsfras. Lätta att minnas men svår att gissa</a:t>
            </a:r>
            <a:endParaRPr sz="2400" b="0" i="0" u="none" strike="noStrike" cap="none" dirty="0">
              <a:solidFill>
                <a:schemeClr val="tx1"/>
              </a:solidFill>
              <a:latin typeface="Work Sans"/>
              <a:ea typeface="Work Sans"/>
              <a:cs typeface="Work Sans"/>
              <a:sym typeface="Work Sans"/>
            </a:endParaRPr>
          </a:p>
        </p:txBody>
      </p:sp>
      <p:sp>
        <p:nvSpPr>
          <p:cNvPr id="433" name="Google Shape;433;g2d47fe0b5cf_1_422">
            <a:extLst>
              <a:ext uri="{FF2B5EF4-FFF2-40B4-BE49-F238E27FC236}">
                <a16:creationId xmlns:a16="http://schemas.microsoft.com/office/drawing/2014/main" id="{2C4C3135-1BC7-C4CB-AA0A-FA2768604D59}"/>
              </a:ext>
            </a:extLst>
          </p:cNvPr>
          <p:cNvSpPr txBox="1"/>
          <p:nvPr/>
        </p:nvSpPr>
        <p:spPr>
          <a:xfrm>
            <a:off x="7859211" y="6266765"/>
            <a:ext cx="37965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b="0" i="0" u="none" strike="noStrike" cap="none" dirty="0">
                <a:solidFill>
                  <a:schemeClr val="accent3"/>
                </a:solidFill>
                <a:latin typeface="Work Sans"/>
                <a:ea typeface="Work Sans"/>
                <a:cs typeface="Work Sans"/>
                <a:sym typeface="Work Sans"/>
              </a:rPr>
              <a:t>Starka lösenord</a:t>
            </a:r>
            <a:endParaRPr sz="1400" b="0" i="0" u="none" strike="noStrike" cap="none" dirty="0">
              <a:solidFill>
                <a:srgbClr val="000000"/>
              </a:solidFill>
              <a:latin typeface="Arial"/>
              <a:ea typeface="Arial"/>
              <a:cs typeface="Arial"/>
              <a:sym typeface="Arial"/>
            </a:endParaRPr>
          </a:p>
        </p:txBody>
      </p:sp>
      <p:sp>
        <p:nvSpPr>
          <p:cNvPr id="434" name="Google Shape;434;g2d47fe0b5cf_1_422">
            <a:extLst>
              <a:ext uri="{FF2B5EF4-FFF2-40B4-BE49-F238E27FC236}">
                <a16:creationId xmlns:a16="http://schemas.microsoft.com/office/drawing/2014/main" id="{39D11FF5-A402-8097-44D3-69070F5993EE}"/>
              </a:ext>
            </a:extLst>
          </p:cNvPr>
          <p:cNvSpPr/>
          <p:nvPr/>
        </p:nvSpPr>
        <p:spPr>
          <a:xfrm>
            <a:off x="9905752" y="6605319"/>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pic>
        <p:nvPicPr>
          <p:cNvPr id="435" name="Google Shape;435;g2d47fe0b5cf_1_422">
            <a:extLst>
              <a:ext uri="{FF2B5EF4-FFF2-40B4-BE49-F238E27FC236}">
                <a16:creationId xmlns:a16="http://schemas.microsoft.com/office/drawing/2014/main" id="{A8D5AC91-28E7-0B80-DDD5-8FF58C0A9A93}"/>
              </a:ext>
            </a:extLst>
          </p:cNvPr>
          <p:cNvPicPr preferRelativeResize="0"/>
          <p:nvPr/>
        </p:nvPicPr>
        <p:blipFill rotWithShape="1">
          <a:blip r:embed="rId3">
            <a:alphaModFix/>
          </a:blip>
          <a:srcRect/>
          <a:stretch/>
        </p:blipFill>
        <p:spPr>
          <a:xfrm>
            <a:off x="125250" y="83973"/>
            <a:ext cx="2873196" cy="357208"/>
          </a:xfrm>
          <a:prstGeom prst="rect">
            <a:avLst/>
          </a:prstGeom>
          <a:noFill/>
          <a:ln>
            <a:noFill/>
          </a:ln>
        </p:spPr>
      </p:pic>
      <p:grpSp>
        <p:nvGrpSpPr>
          <p:cNvPr id="8" name="Group 7">
            <a:extLst>
              <a:ext uri="{FF2B5EF4-FFF2-40B4-BE49-F238E27FC236}">
                <a16:creationId xmlns:a16="http://schemas.microsoft.com/office/drawing/2014/main" id="{3C4A71C6-3A44-4F79-27E7-D8CD04F148A0}"/>
              </a:ext>
            </a:extLst>
          </p:cNvPr>
          <p:cNvGrpSpPr/>
          <p:nvPr/>
        </p:nvGrpSpPr>
        <p:grpSpPr>
          <a:xfrm>
            <a:off x="212035" y="730402"/>
            <a:ext cx="1578357" cy="1710325"/>
            <a:chOff x="103793" y="1188827"/>
            <a:chExt cx="5416492" cy="5416492"/>
          </a:xfrm>
        </p:grpSpPr>
        <p:pic>
          <p:nvPicPr>
            <p:cNvPr id="5" name="Graphic 4" descr="Lightning bolt with solid fill">
              <a:extLst>
                <a:ext uri="{FF2B5EF4-FFF2-40B4-BE49-F238E27FC236}">
                  <a16:creationId xmlns:a16="http://schemas.microsoft.com/office/drawing/2014/main" id="{5EEDC6D1-2319-116F-1BD2-EAC75AF58B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93" y="1188827"/>
              <a:ext cx="5416492" cy="5416492"/>
            </a:xfrm>
            <a:prstGeom prst="rect">
              <a:avLst/>
            </a:prstGeom>
          </p:spPr>
        </p:pic>
        <p:pic>
          <p:nvPicPr>
            <p:cNvPr id="7" name="Graphic 6" descr="Old Key with solid fill">
              <a:extLst>
                <a:ext uri="{FF2B5EF4-FFF2-40B4-BE49-F238E27FC236}">
                  <a16:creationId xmlns:a16="http://schemas.microsoft.com/office/drawing/2014/main" id="{A9CFF208-DDA5-40F6-4560-24A18FBD8B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7216966">
              <a:off x="1581930" y="2407646"/>
              <a:ext cx="2106816" cy="2106816"/>
            </a:xfrm>
            <a:prstGeom prst="rect">
              <a:avLst/>
            </a:prstGeom>
          </p:spPr>
        </p:pic>
      </p:grpSp>
      <p:sp>
        <p:nvSpPr>
          <p:cNvPr id="30" name="Google Shape;426;g2d47fe0b5cf_1_422">
            <a:extLst>
              <a:ext uri="{FF2B5EF4-FFF2-40B4-BE49-F238E27FC236}">
                <a16:creationId xmlns:a16="http://schemas.microsoft.com/office/drawing/2014/main" id="{6751388E-8517-3E75-185A-44E1C16F1974}"/>
              </a:ext>
            </a:extLst>
          </p:cNvPr>
          <p:cNvSpPr/>
          <p:nvPr/>
        </p:nvSpPr>
        <p:spPr>
          <a:xfrm>
            <a:off x="437324" y="2570922"/>
            <a:ext cx="5658676" cy="858078"/>
          </a:xfrm>
          <a:prstGeom prst="rect">
            <a:avLst/>
          </a:prstGeom>
          <a:noFill/>
          <a:ln>
            <a:noFill/>
          </a:ln>
        </p:spPr>
        <p:txBody>
          <a:bodyPr spcFirstLastPara="1" wrap="square" lIns="91425" tIns="45700" rIns="91425" bIns="45700" anchor="t" anchorCtr="0">
            <a:noAutofit/>
          </a:bodyPr>
          <a:lstStyle/>
          <a:p>
            <a:pPr>
              <a:buClr>
                <a:schemeClr val="tx1"/>
              </a:buClr>
              <a:buSzPts val="3200"/>
            </a:pPr>
            <a:r>
              <a:rPr lang="en-GB" sz="3200" b="1" i="0" u="none" strike="noStrike" cap="none" dirty="0" err="1">
                <a:solidFill>
                  <a:schemeClr val="accent2">
                    <a:lumMod val="20000"/>
                    <a:lumOff val="80000"/>
                  </a:schemeClr>
                </a:solidFill>
                <a:latin typeface="Work Sans" pitchFamily="2" charset="77"/>
                <a:sym typeface="Arial"/>
              </a:rPr>
              <a:t>småfågel</a:t>
            </a:r>
            <a:r>
              <a:rPr lang="en-GB" sz="3200" b="1" i="0" u="none" strike="noStrike" cap="none" dirty="0">
                <a:solidFill>
                  <a:schemeClr val="accent2">
                    <a:lumMod val="20000"/>
                    <a:lumOff val="80000"/>
                  </a:schemeClr>
                </a:solidFill>
                <a:latin typeface="Work Sans" pitchFamily="2" charset="77"/>
                <a:sym typeface="Arial"/>
              </a:rPr>
              <a:t>-</a:t>
            </a:r>
            <a:r>
              <a:rPr lang="en-GB" sz="3200" b="1" i="0" u="none" strike="noStrike" cap="none" dirty="0" err="1">
                <a:solidFill>
                  <a:schemeClr val="accent2">
                    <a:lumMod val="20000"/>
                    <a:lumOff val="80000"/>
                  </a:schemeClr>
                </a:solidFill>
                <a:latin typeface="Work Sans" pitchFamily="2" charset="77"/>
                <a:sym typeface="Arial"/>
              </a:rPr>
              <a:t>tassa</a:t>
            </a:r>
            <a:r>
              <a:rPr lang="en-GB" sz="3200" b="1" i="0" u="none" strike="noStrike" cap="none" dirty="0">
                <a:solidFill>
                  <a:schemeClr val="accent2">
                    <a:lumMod val="20000"/>
                    <a:lumOff val="80000"/>
                  </a:schemeClr>
                </a:solidFill>
                <a:latin typeface="Work Sans" pitchFamily="2" charset="77"/>
                <a:sym typeface="Arial"/>
              </a:rPr>
              <a:t>-explosion</a:t>
            </a:r>
          </a:p>
          <a:p>
            <a:pPr>
              <a:buClr>
                <a:schemeClr val="tx1"/>
              </a:buClr>
              <a:buSzPts val="3200"/>
            </a:pPr>
            <a:endParaRPr lang="en-GB" sz="3200" b="1" dirty="0">
              <a:solidFill>
                <a:schemeClr val="accent2">
                  <a:lumMod val="20000"/>
                  <a:lumOff val="80000"/>
                </a:schemeClr>
              </a:solidFill>
              <a:latin typeface="Work Sans" pitchFamily="2" charset="77"/>
            </a:endParaRPr>
          </a:p>
          <a:p>
            <a:pPr>
              <a:buClr>
                <a:schemeClr val="tx1"/>
              </a:buClr>
              <a:buSzPts val="3200"/>
            </a:pPr>
            <a:endParaRPr lang="en-GB" sz="3200" b="1" i="0" u="none" strike="noStrike" cap="none" dirty="0">
              <a:solidFill>
                <a:schemeClr val="accent2">
                  <a:lumMod val="20000"/>
                  <a:lumOff val="80000"/>
                </a:schemeClr>
              </a:solidFill>
              <a:latin typeface="Work Sans" pitchFamily="2" charset="77"/>
              <a:sym typeface="Arial"/>
            </a:endParaRPr>
          </a:p>
          <a:p>
            <a:pPr>
              <a:buClr>
                <a:schemeClr val="tx1"/>
              </a:buClr>
              <a:buSzPts val="3200"/>
            </a:pPr>
            <a:r>
              <a:rPr lang="en-GB" sz="3200" b="1" i="0" u="none" strike="noStrike" cap="none" dirty="0">
                <a:solidFill>
                  <a:schemeClr val="accent2">
                    <a:lumMod val="20000"/>
                    <a:lumOff val="80000"/>
                  </a:schemeClr>
                </a:solidFill>
                <a:latin typeface="Work Sans" pitchFamily="2" charset="77"/>
                <a:sym typeface="Arial"/>
              </a:rPr>
              <a:t> </a:t>
            </a:r>
            <a:endParaRPr sz="3200" b="1" i="0" u="none" strike="noStrike" cap="none" dirty="0">
              <a:solidFill>
                <a:schemeClr val="accent2">
                  <a:lumMod val="20000"/>
                  <a:lumOff val="80000"/>
                </a:schemeClr>
              </a:solidFill>
              <a:latin typeface="Work Sans" pitchFamily="2" charset="77"/>
              <a:sym typeface="Arial"/>
            </a:endParaRPr>
          </a:p>
        </p:txBody>
      </p:sp>
      <p:sp>
        <p:nvSpPr>
          <p:cNvPr id="2" name="Right Brace 1">
            <a:extLst>
              <a:ext uri="{FF2B5EF4-FFF2-40B4-BE49-F238E27FC236}">
                <a16:creationId xmlns:a16="http://schemas.microsoft.com/office/drawing/2014/main" id="{8B0B44B7-94CE-A075-0C79-15B5DC705F33}"/>
              </a:ext>
            </a:extLst>
          </p:cNvPr>
          <p:cNvSpPr/>
          <p:nvPr/>
        </p:nvSpPr>
        <p:spPr>
          <a:xfrm rot="5400000">
            <a:off x="2616992" y="652061"/>
            <a:ext cx="1007794" cy="5658675"/>
          </a:xfrm>
          <a:prstGeom prst="righ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SE"/>
          </a:p>
        </p:txBody>
      </p:sp>
      <p:sp>
        <p:nvSpPr>
          <p:cNvPr id="3" name="Google Shape;426;g2d47fe0b5cf_1_422">
            <a:extLst>
              <a:ext uri="{FF2B5EF4-FFF2-40B4-BE49-F238E27FC236}">
                <a16:creationId xmlns:a16="http://schemas.microsoft.com/office/drawing/2014/main" id="{8358E471-7E09-E9EC-8ED0-5A99B3A43914}"/>
              </a:ext>
            </a:extLst>
          </p:cNvPr>
          <p:cNvSpPr/>
          <p:nvPr/>
        </p:nvSpPr>
        <p:spPr>
          <a:xfrm>
            <a:off x="291550" y="4134677"/>
            <a:ext cx="5592417" cy="2132087"/>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accent2">
                  <a:lumMod val="20000"/>
                  <a:lumOff val="80000"/>
                </a:schemeClr>
              </a:buClr>
              <a:buSzPts val="3200"/>
              <a:buFont typeface="System Font Regular"/>
              <a:buChar char="★"/>
            </a:pPr>
            <a:r>
              <a:rPr lang="sv-SE" sz="1800" b="0" i="0" u="none" strike="noStrike" cap="none" dirty="0">
                <a:solidFill>
                  <a:schemeClr val="accent2">
                    <a:lumMod val="20000"/>
                    <a:lumOff val="80000"/>
                  </a:schemeClr>
                </a:solidFill>
                <a:latin typeface="Work Sans"/>
                <a:ea typeface="Work Sans"/>
                <a:cs typeface="Work Sans"/>
                <a:sym typeface="Work Sans"/>
              </a:rPr>
              <a:t>Långt, över 14 täcken – säkert mot datorer</a:t>
            </a:r>
            <a:endParaRPr sz="1000" b="0" i="0" u="none" strike="noStrike" cap="none" dirty="0">
              <a:solidFill>
                <a:schemeClr val="accent2">
                  <a:lumMod val="20000"/>
                  <a:lumOff val="80000"/>
                </a:schemeClr>
              </a:solidFill>
              <a:latin typeface="Arial"/>
              <a:ea typeface="Arial"/>
              <a:cs typeface="Arial"/>
              <a:sym typeface="Arial"/>
            </a:endParaRPr>
          </a:p>
          <a:p>
            <a:pPr marL="457200" marR="0" lvl="0" indent="-457200" algn="l" rtl="0">
              <a:lnSpc>
                <a:spcPct val="100000"/>
              </a:lnSpc>
              <a:spcBef>
                <a:spcPts val="0"/>
              </a:spcBef>
              <a:spcAft>
                <a:spcPts val="0"/>
              </a:spcAft>
              <a:buClr>
                <a:schemeClr val="accent2">
                  <a:lumMod val="20000"/>
                  <a:lumOff val="80000"/>
                </a:schemeClr>
              </a:buClr>
              <a:buSzPts val="3200"/>
              <a:buFont typeface="System Font Regular"/>
              <a:buChar char="★"/>
            </a:pPr>
            <a:endParaRPr lang="sv-SE" sz="1800" b="0" i="0" u="none" strike="noStrike" cap="none" dirty="0">
              <a:solidFill>
                <a:schemeClr val="accent2">
                  <a:lumMod val="20000"/>
                  <a:lumOff val="80000"/>
                </a:schemeClr>
              </a:solidFill>
              <a:latin typeface="Work Sans"/>
              <a:ea typeface="Work Sans"/>
              <a:cs typeface="Work Sans"/>
              <a:sym typeface="Work Sans"/>
            </a:endParaRPr>
          </a:p>
          <a:p>
            <a:pPr marL="457200" marR="0" lvl="0" indent="-457200" algn="l" rtl="0">
              <a:lnSpc>
                <a:spcPct val="100000"/>
              </a:lnSpc>
              <a:spcBef>
                <a:spcPts val="0"/>
              </a:spcBef>
              <a:spcAft>
                <a:spcPts val="0"/>
              </a:spcAft>
              <a:buClr>
                <a:schemeClr val="accent2">
                  <a:lumMod val="20000"/>
                  <a:lumOff val="80000"/>
                </a:schemeClr>
              </a:buClr>
              <a:buSzPts val="3200"/>
              <a:buFont typeface="System Font Regular"/>
              <a:buChar char="★"/>
            </a:pPr>
            <a:r>
              <a:rPr lang="en-SE" sz="1800" b="0" i="0" u="none" strike="noStrike" cap="none" dirty="0">
                <a:solidFill>
                  <a:schemeClr val="accent2">
                    <a:lumMod val="20000"/>
                    <a:lumOff val="80000"/>
                  </a:schemeClr>
                </a:solidFill>
                <a:latin typeface="Work Sans"/>
                <a:ea typeface="Work Sans"/>
                <a:cs typeface="Work Sans"/>
                <a:sym typeface="Work Sans"/>
              </a:rPr>
              <a:t>Svår att gissa – inte vanligt</a:t>
            </a:r>
          </a:p>
          <a:p>
            <a:pPr marL="457200" marR="0" lvl="0" indent="-457200" algn="l" rtl="0">
              <a:lnSpc>
                <a:spcPct val="100000"/>
              </a:lnSpc>
              <a:spcBef>
                <a:spcPts val="0"/>
              </a:spcBef>
              <a:spcAft>
                <a:spcPts val="0"/>
              </a:spcAft>
              <a:buClr>
                <a:schemeClr val="accent2">
                  <a:lumMod val="20000"/>
                  <a:lumOff val="80000"/>
                </a:schemeClr>
              </a:buClr>
              <a:buSzPts val="3200"/>
              <a:buFont typeface="System Font Regular"/>
              <a:buChar char="★"/>
            </a:pPr>
            <a:endParaRPr sz="1800" b="0" i="0" u="none" strike="noStrike" cap="none" dirty="0">
              <a:solidFill>
                <a:schemeClr val="accent2">
                  <a:lumMod val="20000"/>
                  <a:lumOff val="80000"/>
                </a:schemeClr>
              </a:solidFill>
              <a:latin typeface="Work Sans"/>
              <a:ea typeface="Work Sans"/>
              <a:cs typeface="Work Sans"/>
              <a:sym typeface="Work Sans"/>
            </a:endParaRPr>
          </a:p>
          <a:p>
            <a:pPr marL="457200" marR="0" lvl="0" indent="-457200" algn="l" rtl="0">
              <a:lnSpc>
                <a:spcPct val="100000"/>
              </a:lnSpc>
              <a:spcBef>
                <a:spcPts val="0"/>
              </a:spcBef>
              <a:spcAft>
                <a:spcPts val="0"/>
              </a:spcAft>
              <a:buClr>
                <a:schemeClr val="accent2">
                  <a:lumMod val="20000"/>
                  <a:lumOff val="80000"/>
                </a:schemeClr>
              </a:buClr>
              <a:buSzPts val="3200"/>
              <a:buFont typeface="System Font Regular"/>
              <a:buChar char="★"/>
            </a:pPr>
            <a:r>
              <a:rPr lang="sv-SE" sz="1800" dirty="0">
                <a:solidFill>
                  <a:schemeClr val="accent2">
                    <a:lumMod val="20000"/>
                    <a:lumOff val="80000"/>
                  </a:schemeClr>
                </a:solidFill>
                <a:latin typeface="Work Sans"/>
                <a:ea typeface="Work Sans"/>
                <a:cs typeface="Work Sans"/>
                <a:sym typeface="Work Sans"/>
              </a:rPr>
              <a:t>Lätt att komma ihåg - man kan göra en minneshistoria av det</a:t>
            </a:r>
            <a:endParaRPr lang="sv-SE" sz="1800" b="0" i="0" u="none" strike="noStrike" cap="none" dirty="0">
              <a:solidFill>
                <a:schemeClr val="accent2">
                  <a:lumMod val="20000"/>
                  <a:lumOff val="80000"/>
                </a:schemeClr>
              </a:solidFill>
              <a:latin typeface="Work Sans"/>
              <a:ea typeface="Work Sans"/>
              <a:cs typeface="Work Sans"/>
              <a:sym typeface="Work Sans"/>
            </a:endParaRPr>
          </a:p>
          <a:p>
            <a:pPr marL="457200" marR="0" lvl="0" indent="-457200" algn="l" rtl="0">
              <a:lnSpc>
                <a:spcPct val="100000"/>
              </a:lnSpc>
              <a:spcBef>
                <a:spcPts val="0"/>
              </a:spcBef>
              <a:spcAft>
                <a:spcPts val="0"/>
              </a:spcAft>
              <a:buClr>
                <a:schemeClr val="accent2">
                  <a:lumMod val="20000"/>
                  <a:lumOff val="80000"/>
                </a:schemeClr>
              </a:buClr>
              <a:buSzPts val="3200"/>
              <a:buFont typeface="System Font Regular"/>
              <a:buChar char="★"/>
            </a:pPr>
            <a:endParaRPr lang="sv-SE" sz="1800" dirty="0">
              <a:solidFill>
                <a:schemeClr val="accent2">
                  <a:lumMod val="20000"/>
                  <a:lumOff val="80000"/>
                </a:schemeClr>
              </a:solidFill>
              <a:latin typeface="Work Sans"/>
              <a:sym typeface="Work Sans"/>
            </a:endParaRPr>
          </a:p>
        </p:txBody>
      </p:sp>
      <p:grpSp>
        <p:nvGrpSpPr>
          <p:cNvPr id="17" name="Group 16">
            <a:extLst>
              <a:ext uri="{FF2B5EF4-FFF2-40B4-BE49-F238E27FC236}">
                <a16:creationId xmlns:a16="http://schemas.microsoft.com/office/drawing/2014/main" id="{2EBF14D4-7235-B4CF-A570-F54A417FDCB1}"/>
              </a:ext>
            </a:extLst>
          </p:cNvPr>
          <p:cNvGrpSpPr/>
          <p:nvPr/>
        </p:nvGrpSpPr>
        <p:grpSpPr>
          <a:xfrm>
            <a:off x="1547840" y="114652"/>
            <a:ext cx="4730525" cy="2666467"/>
            <a:chOff x="1547840" y="114652"/>
            <a:chExt cx="4730525" cy="2666467"/>
          </a:xfrm>
        </p:grpSpPr>
        <p:pic>
          <p:nvPicPr>
            <p:cNvPr id="6" name="Graphic 5" descr="Sparrow outline">
              <a:extLst>
                <a:ext uri="{FF2B5EF4-FFF2-40B4-BE49-F238E27FC236}">
                  <a16:creationId xmlns:a16="http://schemas.microsoft.com/office/drawing/2014/main" id="{AB8AB1EC-B625-1D4F-D533-86CA5E8F05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47840" y="1316280"/>
              <a:ext cx="815334" cy="815334"/>
            </a:xfrm>
            <a:prstGeom prst="rect">
              <a:avLst/>
            </a:prstGeom>
          </p:spPr>
        </p:pic>
        <p:pic>
          <p:nvPicPr>
            <p:cNvPr id="10" name="Graphic 9" descr="Kitten outline">
              <a:extLst>
                <a:ext uri="{FF2B5EF4-FFF2-40B4-BE49-F238E27FC236}">
                  <a16:creationId xmlns:a16="http://schemas.microsoft.com/office/drawing/2014/main" id="{D7741FDE-936F-2747-918A-CD7BD38F879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1243418">
              <a:off x="2329192" y="888245"/>
              <a:ext cx="1456708" cy="1456708"/>
            </a:xfrm>
            <a:prstGeom prst="rect">
              <a:avLst/>
            </a:prstGeom>
          </p:spPr>
        </p:pic>
        <p:pic>
          <p:nvPicPr>
            <p:cNvPr id="12" name="Graphic 11" descr="Collision with solid fill">
              <a:extLst>
                <a:ext uri="{FF2B5EF4-FFF2-40B4-BE49-F238E27FC236}">
                  <a16:creationId xmlns:a16="http://schemas.microsoft.com/office/drawing/2014/main" id="{1AEBF2BD-FD29-41C8-CA6A-4E1BBDED37B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136143">
              <a:off x="3611898" y="114652"/>
              <a:ext cx="2666467" cy="2666467"/>
            </a:xfrm>
            <a:prstGeom prst="rect">
              <a:avLst/>
            </a:prstGeom>
          </p:spPr>
        </p:pic>
        <p:pic>
          <p:nvPicPr>
            <p:cNvPr id="16" name="Graphic 15" descr="Sparrow with solid fill">
              <a:extLst>
                <a:ext uri="{FF2B5EF4-FFF2-40B4-BE49-F238E27FC236}">
                  <a16:creationId xmlns:a16="http://schemas.microsoft.com/office/drawing/2014/main" id="{1A5D6958-F735-ED19-CE41-11F760AFCAB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2490034">
              <a:off x="4352376" y="1059856"/>
              <a:ext cx="1097384" cy="1097384"/>
            </a:xfrm>
            <a:prstGeom prst="rect">
              <a:avLst/>
            </a:prstGeom>
          </p:spPr>
        </p:pic>
      </p:grpSp>
    </p:spTree>
    <p:extLst>
      <p:ext uri="{BB962C8B-B14F-4D97-AF65-F5344CB8AC3E}">
        <p14:creationId xmlns:p14="http://schemas.microsoft.com/office/powerpoint/2010/main" val="301888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Paket">
  <a:themeElements>
    <a:clrScheme name="CSA 1">
      <a:dk1>
        <a:srgbClr val="2B5165"/>
      </a:dk1>
      <a:lt1>
        <a:srgbClr val="AEC2D3"/>
      </a:lt1>
      <a:dk2>
        <a:srgbClr val="682241"/>
      </a:dk2>
      <a:lt2>
        <a:srgbClr val="AEC2D3"/>
      </a:lt2>
      <a:accent1>
        <a:srgbClr val="67B9E8"/>
      </a:accent1>
      <a:accent2>
        <a:srgbClr val="EA528E"/>
      </a:accent2>
      <a:accent3>
        <a:srgbClr val="2B5113"/>
      </a:accent3>
      <a:accent4>
        <a:srgbClr val="F0BE00"/>
      </a:accent4>
      <a:accent5>
        <a:srgbClr val="675400"/>
      </a:accent5>
      <a:accent6>
        <a:srgbClr val="B0C198"/>
      </a:accent6>
      <a:hlink>
        <a:srgbClr val="D3AABE"/>
      </a:hlink>
      <a:folHlink>
        <a:srgbClr val="6CB53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62542973ECBD949B1A2207B16892B87" ma:contentTypeVersion="14" ma:contentTypeDescription="Skapa ett nytt dokument." ma:contentTypeScope="" ma:versionID="afa1f8987c181eb53192f9fd98edd205">
  <xsd:schema xmlns:xsd="http://www.w3.org/2001/XMLSchema" xmlns:xs="http://www.w3.org/2001/XMLSchema" xmlns:p="http://schemas.microsoft.com/office/2006/metadata/properties" xmlns:ns2="e26af2e1-f780-452d-9f06-ad71f8d74ea5" xmlns:ns3="ae01e7b5-0969-4f15-bfad-5bd73be6c6fc" targetNamespace="http://schemas.microsoft.com/office/2006/metadata/properties" ma:root="true" ma:fieldsID="3ac5d9b1f0a79b629f5cc1e0e73e164c" ns2:_="" ns3:_="">
    <xsd:import namespace="e26af2e1-f780-452d-9f06-ad71f8d74ea5"/>
    <xsd:import namespace="ae01e7b5-0969-4f15-bfad-5bd73be6c6f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3:MigrationSourceID"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6af2e1-f780-452d-9f06-ad71f8d74e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e338d291-7395-4225-a51e-3261c92484e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01e7b5-0969-4f15-bfad-5bd73be6c6f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27d6f12-3282-4058-b41e-4b93b26e874e}" ma:internalName="TaxCatchAll" ma:showField="CatchAllData" ma:web="ae01e7b5-0969-4f15-bfad-5bd73be6c6fc">
      <xsd:complexType>
        <xsd:complexContent>
          <xsd:extension base="dms:MultiChoiceLookup">
            <xsd:sequence>
              <xsd:element name="Value" type="dms:Lookup" maxOccurs="unbounded" minOccurs="0" nillable="true"/>
            </xsd:sequence>
          </xsd:extension>
        </xsd:complexContent>
      </xsd:complexType>
    </xsd:element>
    <xsd:element name="MigrationSourceID" ma:index="19" nillable="true" ma:displayName="MigrationSourceID" ma:internalName="MigrationSource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e01e7b5-0969-4f15-bfad-5bd73be6c6fc" xsi:nil="true"/>
    <lcf76f155ced4ddcb4097134ff3c332f xmlns="e26af2e1-f780-452d-9f06-ad71f8d74ea5">
      <Terms xmlns="http://schemas.microsoft.com/office/infopath/2007/PartnerControls"/>
    </lcf76f155ced4ddcb4097134ff3c332f>
    <MigrationSourceID xmlns="ae01e7b5-0969-4f15-bfad-5bd73be6c6fc">1cfAlbWNqwWyy7cSWZlDrOkA9LyTIA0Ft</MigrationSourceI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91FF0D-614D-4886-A8CF-3EB4C09B54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6af2e1-f780-452d-9f06-ad71f8d74ea5"/>
    <ds:schemaRef ds:uri="ae01e7b5-0969-4f15-bfad-5bd73be6c6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84E5B2-7BEF-4413-924A-7D9BABB67085}">
  <ds:schemaRefs>
    <ds:schemaRef ds:uri="http://schemas.microsoft.com/office/2006/metadata/properties"/>
    <ds:schemaRef ds:uri="http://schemas.microsoft.com/office/infopath/2007/PartnerControls"/>
    <ds:schemaRef ds:uri="ae01e7b5-0969-4f15-bfad-5bd73be6c6fc"/>
    <ds:schemaRef ds:uri="e26af2e1-f780-452d-9f06-ad71f8d74ea5"/>
  </ds:schemaRefs>
</ds:datastoreItem>
</file>

<file path=customXml/itemProps3.xml><?xml version="1.0" encoding="utf-8"?>
<ds:datastoreItem xmlns:ds="http://schemas.openxmlformats.org/officeDocument/2006/customXml" ds:itemID="{258485CB-C28B-4A2B-BB6A-F345B989D7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558</TotalTime>
  <Words>1786</Words>
  <Application>Microsoft Office PowerPoint</Application>
  <PresentationFormat>Bredbild</PresentationFormat>
  <Paragraphs>209</Paragraphs>
  <Slides>19</Slides>
  <Notes>19</Notes>
  <HiddenSlides>0</HiddenSlides>
  <MMClips>1</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19</vt:i4>
      </vt:variant>
    </vt:vector>
  </HeadingPairs>
  <TitlesOfParts>
    <vt:vector size="27" baseType="lpstr">
      <vt:lpstr>Work Sans</vt:lpstr>
      <vt:lpstr>System Font Regular</vt:lpstr>
      <vt:lpstr>Open Sans</vt:lpstr>
      <vt:lpstr>Gill Sans</vt:lpstr>
      <vt:lpstr>Calibri</vt:lpstr>
      <vt:lpstr>Arial</vt:lpstr>
      <vt:lpstr>Sniglet</vt:lpstr>
      <vt:lpstr>Paket</vt:lpstr>
      <vt:lpstr>PowerPoint-presentation</vt:lpstr>
      <vt:lpstr>PowerPoint-presentation</vt:lpstr>
      <vt:lpstr>PowerPoint-presentation</vt:lpstr>
      <vt:lpstr>PowerPoint-presentation</vt:lpstr>
      <vt:lpstr>1 av 3</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Mia-Lie Nylund</dc:creator>
  <cp:lastModifiedBy>Max Vinger</cp:lastModifiedBy>
  <cp:revision>128</cp:revision>
  <dcterms:created xsi:type="dcterms:W3CDTF">2022-05-31T09:53:00Z</dcterms:created>
  <dcterms:modified xsi:type="dcterms:W3CDTF">2025-09-30T14:57:06Z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0x010100562542973ECBD949B1A2207B16892B87</vt:lpwstr>
  </property>
  <property fmtid="{D5CDD505-2E9C-101B-9397-08002B2CF9AE}" pid="3" name="Order">
    <vt:r8>2300</vt:r8>
  </property>
</Properties>
</file>