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9"/>
  </p:notesMasterIdLst>
  <p:sldIdLst>
    <p:sldId id="290" r:id="rId5"/>
    <p:sldId id="277" r:id="rId6"/>
    <p:sldId id="260" r:id="rId7"/>
    <p:sldId id="276" r:id="rId8"/>
    <p:sldId id="262" r:id="rId9"/>
    <p:sldId id="271" r:id="rId10"/>
    <p:sldId id="272" r:id="rId11"/>
    <p:sldId id="274" r:id="rId12"/>
    <p:sldId id="275" r:id="rId13"/>
    <p:sldId id="291" r:id="rId14"/>
    <p:sldId id="280" r:id="rId15"/>
    <p:sldId id="281" r:id="rId16"/>
    <p:sldId id="282" r:id="rId17"/>
    <p:sldId id="283" r:id="rId18"/>
    <p:sldId id="264" r:id="rId19"/>
    <p:sldId id="278" r:id="rId20"/>
    <p:sldId id="279" r:id="rId21"/>
    <p:sldId id="284" r:id="rId22"/>
    <p:sldId id="285" r:id="rId23"/>
    <p:sldId id="286" r:id="rId24"/>
    <p:sldId id="287" r:id="rId25"/>
    <p:sldId id="265" r:id="rId26"/>
    <p:sldId id="266" r:id="rId27"/>
    <p:sldId id="268" r:id="rId28"/>
  </p:sldIdLst>
  <p:sldSz cx="12192000" cy="6858000"/>
  <p:notesSz cx="6858000" cy="9144000"/>
  <p:embeddedFontLst>
    <p:embeddedFont>
      <p:font typeface="Gill Sans" panose="020B0600070205080204" charset="0"/>
      <p:regular r:id="rId30"/>
      <p:bold r:id="rId30"/>
    </p:embeddedFont>
    <p:embeddedFont>
      <p:font typeface="Open Sans" panose="020B0606030504020204" pitchFamily="34" charset="0"/>
      <p:regular r:id="rId31"/>
      <p:bold r:id="rId32"/>
      <p:italic r:id="rId33"/>
      <p:boldItalic r:id="rId34"/>
    </p:embeddedFont>
    <p:embeddedFont>
      <p:font typeface="Sniglet" panose="020B0600070205080204" charset="0"/>
      <p:regular r:id="rId30"/>
      <p:bold r:id="rId35"/>
      <p:italic r:id="rId36"/>
      <p:boldItalic r:id="rId37"/>
    </p:embeddedFont>
    <p:embeddedFont>
      <p:font typeface="Work Sans"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ic4okWSrPbXSAStGkl+2JjHwFD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7FF0CB-A05B-9018-E358-F52934F24F86}" v="4" dt="2025-09-17T19:27:12.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78054"/>
  </p:normalViewPr>
  <p:slideViewPr>
    <p:cSldViewPr snapToGrid="0">
      <p:cViewPr varScale="1">
        <p:scale>
          <a:sx n="86" d="100"/>
          <a:sy n="86" d="100"/>
        </p:scale>
        <p:origin x="1308" y="90"/>
      </p:cViewPr>
      <p:guideLst/>
    </p:cSldViewPr>
  </p:slideViewPr>
  <p:notesTextViewPr>
    <p:cViewPr>
      <p:scale>
        <a:sx n="1" d="1"/>
        <a:sy n="1" d="1"/>
      </p:scale>
      <p:origin x="0" y="-89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customschemas.google.com/relationships/presentationmetadata" Target="metadata"/><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Sandgren" userId="S::martina.sandgren@ungaforskare.se::60713179-63e5-4978-9bcc-05c8ec5ad8db" providerId="AD" clId="Web-{8C7FF0CB-A05B-9018-E358-F52934F24F86}"/>
    <pc:docChg chg="modSld">
      <pc:chgData name="Martina Sandgren" userId="S::martina.sandgren@ungaforskare.se::60713179-63e5-4978-9bcc-05c8ec5ad8db" providerId="AD" clId="Web-{8C7FF0CB-A05B-9018-E358-F52934F24F86}" dt="2025-09-17T19:27:39.269" v="8"/>
      <pc:docMkLst>
        <pc:docMk/>
      </pc:docMkLst>
      <pc:sldChg chg="modSp modNotes">
        <pc:chgData name="Martina Sandgren" userId="S::martina.sandgren@ungaforskare.se::60713179-63e5-4978-9bcc-05c8ec5ad8db" providerId="AD" clId="Web-{8C7FF0CB-A05B-9018-E358-F52934F24F86}" dt="2025-09-17T19:27:39.269" v="8"/>
        <pc:sldMkLst>
          <pc:docMk/>
          <pc:sldMk cId="1454412250" sldId="284"/>
        </pc:sldMkLst>
        <pc:spChg chg="mod">
          <ac:chgData name="Martina Sandgren" userId="S::martina.sandgren@ungaforskare.se::60713179-63e5-4978-9bcc-05c8ec5ad8db" providerId="AD" clId="Web-{8C7FF0CB-A05B-9018-E358-F52934F24F86}" dt="2025-09-17T19:27:12.878" v="4" actId="20577"/>
          <ac:spMkLst>
            <pc:docMk/>
            <pc:sldMk cId="1454412250" sldId="284"/>
            <ac:spMk id="17" creationId="{41069FA4-B21B-FD6B-4675-A9F2D839A3F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roup-ib.com/blog/voice-deepfake-scam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polisen.se/aktuellt/nyheter/bergslagen/2024/november/unga-pressas-pa-pengar-for-nakenbilder/"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ybersecurityacademy.se/fritiden/community/"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a:extLst>
            <a:ext uri="{FF2B5EF4-FFF2-40B4-BE49-F238E27FC236}">
              <a16:creationId xmlns:a16="http://schemas.microsoft.com/office/drawing/2014/main" id="{3BFCDB0B-1F3A-FEEF-B63D-62A416BDD858}"/>
            </a:ext>
          </a:extLst>
        </p:cNvPr>
        <p:cNvGrpSpPr/>
        <p:nvPr/>
      </p:nvGrpSpPr>
      <p:grpSpPr>
        <a:xfrm>
          <a:off x="0" y="0"/>
          <a:ext cx="0" cy="0"/>
          <a:chOff x="0" y="0"/>
          <a:chExt cx="0" cy="0"/>
        </a:xfrm>
      </p:grpSpPr>
      <p:sp>
        <p:nvSpPr>
          <p:cNvPr id="222" name="Google Shape;222;p31:notes">
            <a:extLst>
              <a:ext uri="{FF2B5EF4-FFF2-40B4-BE49-F238E27FC236}">
                <a16:creationId xmlns:a16="http://schemas.microsoft.com/office/drawing/2014/main" id="{2CAFF523-2372-0544-89A7-E6A9319F0FF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31:notes">
            <a:extLst>
              <a:ext uri="{FF2B5EF4-FFF2-40B4-BE49-F238E27FC236}">
                <a16:creationId xmlns:a16="http://schemas.microsoft.com/office/drawing/2014/main" id="{6E6E6A36-4B05-41CB-9642-8E787C7CCE4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31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74EEBD72-D48B-C70C-F343-F5509A0DD15D}"/>
            </a:ext>
          </a:extLst>
        </p:cNvPr>
        <p:cNvGrpSpPr/>
        <p:nvPr/>
      </p:nvGrpSpPr>
      <p:grpSpPr>
        <a:xfrm>
          <a:off x="0" y="0"/>
          <a:ext cx="0" cy="0"/>
          <a:chOff x="0" y="0"/>
          <a:chExt cx="0" cy="0"/>
        </a:xfrm>
      </p:grpSpPr>
      <p:sp>
        <p:nvSpPr>
          <p:cNvPr id="154" name="Google Shape;154;p13:notes">
            <a:extLst>
              <a:ext uri="{FF2B5EF4-FFF2-40B4-BE49-F238E27FC236}">
                <a16:creationId xmlns:a16="http://schemas.microsoft.com/office/drawing/2014/main" id="{1ADF5CEF-E95D-EF37-BE40-78EF5245AED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3:notes">
            <a:extLst>
              <a:ext uri="{FF2B5EF4-FFF2-40B4-BE49-F238E27FC236}">
                <a16:creationId xmlns:a16="http://schemas.microsoft.com/office/drawing/2014/main" id="{593558CB-5712-9BA9-737C-821E6F97C47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SE" sz="1200" b="1" i="0" u="none" strike="noStrike" cap="none" dirty="0">
                <a:solidFill>
                  <a:schemeClr val="dk1"/>
                </a:solidFill>
                <a:effectLst/>
                <a:latin typeface="Calibri"/>
                <a:ea typeface="Calibri"/>
                <a:cs typeface="Calibri"/>
                <a:sym typeface="Calibri"/>
              </a:rPr>
              <a:t>Falsk tävling/annons samt AI:  Finns det en bättre variant av denna film, hittar inte en opixlig </a:t>
            </a:r>
          </a:p>
          <a:p>
            <a:pPr marL="0" lvl="0" indent="0" algn="l" rtl="0">
              <a:lnSpc>
                <a:spcPct val="115000"/>
              </a:lnSpc>
              <a:spcBef>
                <a:spcPts val="1200"/>
              </a:spcBef>
              <a:spcAft>
                <a:spcPts val="0"/>
              </a:spcAft>
              <a:buClr>
                <a:schemeClr val="dk1"/>
              </a:buClr>
              <a:buSzPts val="1100"/>
              <a:buFont typeface="Arial"/>
              <a:buNone/>
            </a:pPr>
            <a:endParaRPr lang="en-SE" sz="1200" b="1" i="0" u="none" strike="noStrike" cap="none" dirty="0">
              <a:solidFill>
                <a:schemeClr val="dk1"/>
              </a:solidFill>
              <a:effectLst/>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SE" sz="1200" b="0" i="0" u="none" strike="noStrike" cap="none" dirty="0">
                <a:solidFill>
                  <a:schemeClr val="dk1"/>
                </a:solidFill>
                <a:effectLst/>
                <a:latin typeface="Calibri"/>
                <a:ea typeface="Calibri"/>
                <a:cs typeface="Calibri"/>
                <a:sym typeface="Calibri"/>
              </a:rPr>
              <a:t>Filmen visar en scam deep fake av den kända youtubern mr beast som ser ut att ge ut priser </a:t>
            </a:r>
            <a:r>
              <a:rPr lang="en-GB" sz="1200" b="0" i="0" u="none" strike="noStrike" cap="none" dirty="0">
                <a:solidFill>
                  <a:schemeClr val="dk1"/>
                </a:solidFill>
                <a:effectLst/>
                <a:latin typeface="Calibri"/>
                <a:ea typeface="Calibri"/>
                <a:cs typeface="Calibri"/>
                <a:sym typeface="Calibri"/>
              </a:rPr>
              <a:t>I</a:t>
            </a:r>
            <a:r>
              <a:rPr lang="en-SE" sz="1200" b="0" i="0" u="none" strike="noStrike" cap="none" dirty="0">
                <a:solidFill>
                  <a:schemeClr val="dk1"/>
                </a:solidFill>
                <a:effectLst/>
                <a:latin typeface="Calibri"/>
                <a:ea typeface="Calibri"/>
                <a:cs typeface="Calibri"/>
                <a:sym typeface="Calibri"/>
              </a:rPr>
              <a:t> princip gratis. </a:t>
            </a: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SE" sz="1200" b="0" i="0" u="none" strike="noStrike" cap="none" dirty="0">
                <a:solidFill>
                  <a:schemeClr val="dk1"/>
                </a:solidFill>
                <a:effectLst/>
                <a:latin typeface="Calibri"/>
                <a:ea typeface="Calibri"/>
                <a:cs typeface="Calibri"/>
                <a:sym typeface="Calibri"/>
              </a:rPr>
              <a:t>Andra liknande exempel skulle kunna vara erbjudande om att du har vunnit något värdefullt via en reklambild.</a:t>
            </a: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endParaRPr lang="en-SE" sz="1200" b="0" i="0" u="none" strike="noStrike" cap="none" dirty="0">
              <a:solidFill>
                <a:schemeClr val="dk1"/>
              </a:solidFill>
              <a:effectLst/>
              <a:latin typeface="Calibri"/>
              <a:ea typeface="Calibri"/>
              <a:cs typeface="Calibri"/>
              <a:sym typeface="Calibri"/>
            </a:endParaRP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1" i="0" u="none" strike="noStrike" cap="none" dirty="0">
                <a:solidFill>
                  <a:schemeClr val="dk1"/>
                </a:solidFill>
                <a:effectLst/>
                <a:latin typeface="Calibri"/>
                <a:ea typeface="Calibri"/>
                <a:cs typeface="Calibri"/>
                <a:sym typeface="Calibri"/>
              </a:rPr>
              <a:t>Fördjupning om deepfakes: </a:t>
            </a: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Deep-fakes, som används här är något som framställs med hjälp av specifika typer av AI-modeller. </a:t>
            </a: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Med dagens deepfakes, exempelvis för ljud, behöver man endast några sekunders ljudinspelning för att göra en ny, falsk inspelning med en fake-röst som kan användast för fishing via exempelvis telefon (deepfake vishing/voice phishing). (</a:t>
            </a:r>
            <a:r>
              <a:rPr lang="en-SE" sz="1200" b="0" i="0" u="none" strike="noStrike" cap="none" dirty="0">
                <a:solidFill>
                  <a:schemeClr val="dk1"/>
                </a:solidFill>
                <a:effectLst/>
                <a:latin typeface="Calibri"/>
                <a:ea typeface="Calibri"/>
                <a:cs typeface="Calibri"/>
                <a:sym typeface="Calibri"/>
                <a:hlinkClick r:id="rId3"/>
              </a:rPr>
              <a:t>https://www.group-ib.com/blog/voice-deepfake-scams/</a:t>
            </a:r>
            <a:r>
              <a:rPr lang="en-SE" sz="1200" b="0" i="0" u="none" strike="noStrike" cap="none" dirty="0">
                <a:solidFill>
                  <a:schemeClr val="dk1"/>
                </a:solidFill>
                <a:effectLst/>
                <a:latin typeface="Calibri"/>
                <a:ea typeface="Calibri"/>
                <a:cs typeface="Calibri"/>
                <a:sym typeface="Calibri"/>
              </a:rPr>
              <a:t>).</a:t>
            </a:r>
            <a:endParaRPr lang="en-SE" sz="1400" b="0" i="0" u="none" strike="noStrike" cap="none" dirty="0">
              <a:solidFill>
                <a:schemeClr val="dk1"/>
              </a:solidFill>
              <a:effectLst/>
              <a:latin typeface="Calibri"/>
              <a:ea typeface="Calibri"/>
              <a:cs typeface="Calibri"/>
              <a:sym typeface="Calibri"/>
            </a:endParaRP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Därför måste vi vara försiktig med även vad vi själva lägger upp online. Videor som du blir skickad eller lägger ut. Viktigt kan vara att prata om det hemma dina närmaste om hur ni ska agera om ni tror att ni är under ett bedrägeriförsök via video eller ljud.  </a:t>
            </a:r>
            <a:endParaRPr lang="en-SE" sz="1400" b="0" i="0" u="none" strike="noStrike" cap="none" dirty="0">
              <a:solidFill>
                <a:schemeClr val="dk1"/>
              </a:solidFill>
              <a:effectLst/>
              <a:latin typeface="Calibri"/>
              <a:ea typeface="Calibri"/>
              <a:cs typeface="Calibri"/>
              <a:sym typeface="Calibri"/>
            </a:endParaRP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endParaRPr lang="en-SE" sz="1400" b="0" i="0" u="none" strike="noStrike" cap="none" dirty="0">
              <a:solidFill>
                <a:schemeClr val="dk1"/>
              </a:solidFill>
              <a:effectLst/>
              <a:latin typeface="Calibri"/>
              <a:ea typeface="Calibri"/>
              <a:cs typeface="Calibri"/>
              <a:sym typeface="Calibri"/>
            </a:endParaRP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AI-bildmodeller används även idag mot bland annat specifikt unga i "sextortion scams", dvs i utpressningssyfte för att få pengar, eller att tvinga personen att skicka sexuella bilder. </a:t>
            </a: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Det är viktigt att markera att detta är ett alvarligt brott och om man utpressas på detta sätt är man ett brottsoffer som har rätt till stöd och det skall anmälas till polis. </a:t>
            </a:r>
            <a:r>
              <a:rPr lang="en-SE" sz="1200" b="0" i="0" u="none" strike="noStrike" cap="none" dirty="0">
                <a:solidFill>
                  <a:schemeClr val="dk1"/>
                </a:solidFill>
                <a:effectLst/>
                <a:latin typeface="Calibri"/>
                <a:ea typeface="Calibri"/>
                <a:cs typeface="Calibri"/>
                <a:sym typeface="Calibri"/>
                <a:hlinkClick r:id="rId4"/>
              </a:rPr>
              <a:t>https://polisen.se/aktuellt/nyheter/bergslagen/2024/november/unga-pressas-pa-pengar-for-nakenbilder/</a:t>
            </a:r>
            <a:r>
              <a:rPr lang="en-SE" sz="1200" b="0" i="0" u="none" strike="noStrike" cap="none" dirty="0">
                <a:solidFill>
                  <a:schemeClr val="dk1"/>
                </a:solidFill>
                <a:effectLst/>
                <a:latin typeface="Calibri"/>
                <a:ea typeface="Calibri"/>
                <a:cs typeface="Calibri"/>
                <a:sym typeface="Calibri"/>
              </a:rPr>
              <a:t> </a:t>
            </a:r>
            <a:endParaRPr lang="en-SE" sz="1400" b="0" i="0" u="none" strike="noStrike" cap="none" dirty="0">
              <a:solidFill>
                <a:schemeClr val="dk1"/>
              </a:solidFill>
              <a:effectLst/>
              <a:latin typeface="Calibri"/>
              <a:ea typeface="Calibri"/>
              <a:cs typeface="Calibri"/>
              <a:sym typeface="Calibri"/>
            </a:endParaRP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endParaRPr lang="en-SE" sz="1200" b="0" i="0" u="none" strike="noStrike" cap="none" dirty="0">
              <a:solidFill>
                <a:schemeClr val="dk1"/>
              </a:solidFill>
              <a:effectLst/>
              <a:latin typeface="Calibri"/>
              <a:ea typeface="Calibri"/>
              <a:cs typeface="Calibri"/>
              <a:sym typeface="Calibri"/>
            </a:endParaRP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endParaRPr lang="en-SE" sz="1200" b="0" i="0" u="none" strike="noStrike" cap="none" dirty="0">
              <a:solidFill>
                <a:schemeClr val="dk1"/>
              </a:solidFill>
              <a:effectLst/>
              <a:latin typeface="Calibri"/>
              <a:ea typeface="Arial"/>
              <a:cs typeface="Calibri"/>
              <a:sym typeface="Calibri"/>
            </a:endParaRP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Arial"/>
                <a:cs typeface="Calibri"/>
                <a:sym typeface="Calibri"/>
              </a:rPr>
              <a:t>L</a:t>
            </a:r>
            <a:r>
              <a:rPr lang="sv-SE" sz="1200" b="0" i="0" u="none" strike="noStrike" cap="none" dirty="0">
                <a:solidFill>
                  <a:schemeClr val="dk1"/>
                </a:solidFill>
                <a:effectLst/>
                <a:latin typeface="Calibri"/>
                <a:ea typeface="Arial"/>
                <a:cs typeface="Calibri"/>
                <a:sym typeface="Calibri"/>
              </a:rPr>
              <a:t>ä</a:t>
            </a:r>
            <a:r>
              <a:rPr lang="en-SE" sz="1200" b="0" i="0" u="none" strike="noStrike" cap="none" dirty="0">
                <a:solidFill>
                  <a:schemeClr val="dk1"/>
                </a:solidFill>
                <a:effectLst/>
                <a:latin typeface="Calibri"/>
                <a:ea typeface="Arial"/>
                <a:cs typeface="Calibri"/>
                <a:sym typeface="Calibri"/>
              </a:rPr>
              <a:t>nk till filmen </a:t>
            </a:r>
            <a:r>
              <a:rPr lang="en-GB" sz="1200" b="0" i="0" u="none" strike="noStrike" cap="none" dirty="0">
                <a:solidFill>
                  <a:schemeClr val="dk1"/>
                </a:solidFill>
                <a:effectLst/>
                <a:latin typeface="Calibri"/>
                <a:ea typeface="Arial"/>
                <a:cs typeface="Calibri"/>
                <a:sym typeface="Calibri"/>
              </a:rPr>
              <a:t>https://x.com/MrBeast/status/1709046466629554577</a:t>
            </a:r>
            <a:endParaRPr sz="1100" i="0" dirty="0">
              <a:latin typeface="Arial"/>
              <a:ea typeface="Arial"/>
              <a:cs typeface="Arial"/>
              <a:sym typeface="Arial"/>
            </a:endParaRPr>
          </a:p>
        </p:txBody>
      </p:sp>
      <p:sp>
        <p:nvSpPr>
          <p:cNvPr id="156" name="Google Shape;156;p13:notes">
            <a:extLst>
              <a:ext uri="{FF2B5EF4-FFF2-40B4-BE49-F238E27FC236}">
                <a16:creationId xmlns:a16="http://schemas.microsoft.com/office/drawing/2014/main" id="{BC0D8334-E4C3-4856-F124-31FC506CD3E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495524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ea2469da01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ea2469da01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SE" sz="1200" b="1" i="0" u="none" strike="noStrike" cap="none" dirty="0">
                <a:solidFill>
                  <a:schemeClr val="dk1"/>
                </a:solidFill>
                <a:effectLst/>
                <a:latin typeface="Calibri"/>
                <a:ea typeface="Calibri"/>
                <a:cs typeface="Calibri"/>
                <a:sym typeface="Calibri"/>
              </a:rPr>
              <a:t>Vilka bluffdetektiver kan hitta flest varningssignaler</a:t>
            </a:r>
            <a:r>
              <a:rPr lang="en-SE" sz="1200" b="0" i="0" u="none" strike="noStrike" cap="none" dirty="0">
                <a:solidFill>
                  <a:schemeClr val="dk1"/>
                </a:solidFill>
                <a:effectLst/>
                <a:latin typeface="Calibri"/>
                <a:ea typeface="Calibri"/>
                <a:cs typeface="Calibri"/>
                <a:sym typeface="Calibri"/>
              </a:rPr>
              <a:t> (5-10 minuter): </a:t>
            </a:r>
            <a:endParaRPr lang="en-SE" sz="1400" b="0" i="0" u="none" strike="noStrike" cap="none" dirty="0">
              <a:solidFill>
                <a:schemeClr val="dk1"/>
              </a:solidFill>
              <a:effectLst/>
              <a:latin typeface="Calibri"/>
              <a:ea typeface="Calibri"/>
              <a:cs typeface="Calibri"/>
              <a:sym typeface="Calibri"/>
            </a:endParaRPr>
          </a:p>
          <a:p>
            <a:pPr marL="171450" lvl="0" indent="-171450" algn="l" rtl="0">
              <a:lnSpc>
                <a:spcPct val="100000"/>
              </a:lnSpc>
              <a:spcBef>
                <a:spcPts val="0"/>
              </a:spcBef>
              <a:spcAft>
                <a:spcPts val="0"/>
              </a:spcAft>
              <a:buSzPts val="14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Dela in eleverna i små grupper. Låt varje grupp titta på exemplen ovan och svara på: </a:t>
            </a:r>
            <a:endParaRPr lang="en-SE" sz="1400" b="0" i="0" u="none" strike="noStrike" cap="none" dirty="0">
              <a:solidFill>
                <a:schemeClr val="dk1"/>
              </a:solidFill>
              <a:effectLst/>
              <a:latin typeface="Calibri"/>
              <a:ea typeface="Calibri"/>
              <a:cs typeface="Calibri"/>
              <a:sym typeface="Calibri"/>
            </a:endParaRPr>
          </a:p>
          <a:p>
            <a:pPr marL="628650" lvl="1" indent="-171450" algn="l" rtl="0">
              <a:lnSpc>
                <a:spcPct val="100000"/>
              </a:lnSpc>
              <a:spcBef>
                <a:spcPts val="0"/>
              </a:spcBef>
              <a:spcAft>
                <a:spcPts val="0"/>
              </a:spcAft>
              <a:buSzPts val="14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Vad är det som känns konstigt eller misstänkt med det här meddelandet/erbjudandet (hur många varningstäcken kan de hitta)?</a:t>
            </a:r>
            <a:endParaRPr lang="en-SE" sz="1400" b="0" i="0" u="none" strike="noStrike" cap="none" dirty="0">
              <a:solidFill>
                <a:schemeClr val="dk1"/>
              </a:solidFill>
              <a:effectLst/>
              <a:latin typeface="Calibri"/>
              <a:ea typeface="Calibri"/>
              <a:cs typeface="Calibri"/>
              <a:sym typeface="Calibri"/>
            </a:endParaRPr>
          </a:p>
          <a:p>
            <a:pPr marL="628650" lvl="1" indent="-171450" algn="l" rtl="0">
              <a:lnSpc>
                <a:spcPct val="100000"/>
              </a:lnSpc>
              <a:spcBef>
                <a:spcPts val="0"/>
              </a:spcBef>
              <a:spcAft>
                <a:spcPts val="0"/>
              </a:spcAft>
              <a:buSzPts val="14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Vad tror ni kan hända om man klickar på länken eller lämnar ut uppgifter här?</a:t>
            </a:r>
          </a:p>
          <a:p>
            <a:pPr marL="628650" lvl="1" indent="-171450" algn="l" rtl="0">
              <a:lnSpc>
                <a:spcPct val="100000"/>
              </a:lnSpc>
              <a:spcBef>
                <a:spcPts val="0"/>
              </a:spcBef>
              <a:spcAft>
                <a:spcPts val="0"/>
              </a:spcAft>
              <a:buSzPts val="1400"/>
              <a:buFont typeface="Arial" panose="020B0604020202020204" pitchFamily="34" charset="0"/>
              <a:buChar char="•"/>
            </a:pPr>
            <a:endParaRPr lang="en-SE" sz="1200" b="0" i="0" u="none" strike="noStrike" cap="none" dirty="0">
              <a:solidFill>
                <a:schemeClr val="dk1"/>
              </a:solidFill>
              <a:effectLst/>
              <a:latin typeface="Calibri"/>
              <a:ea typeface="Calibri"/>
              <a:cs typeface="Calibri"/>
              <a:sym typeface="Calibri"/>
            </a:endParaRPr>
          </a:p>
          <a:p>
            <a:pPr marL="457200" lvl="1" indent="0" algn="l" rtl="0">
              <a:lnSpc>
                <a:spcPct val="100000"/>
              </a:lnSpc>
              <a:spcBef>
                <a:spcPts val="0"/>
              </a:spcBef>
              <a:spcAft>
                <a:spcPts val="0"/>
              </a:spcAft>
              <a:buSzPts val="1400"/>
              <a:buFont typeface="Arial" panose="020B0604020202020204" pitchFamily="34" charset="0"/>
              <a:buNone/>
            </a:pPr>
            <a:r>
              <a:rPr lang="en-SE" sz="1200" b="1" i="0" u="none" strike="noStrike" cap="none" dirty="0">
                <a:solidFill>
                  <a:schemeClr val="dk1"/>
                </a:solidFill>
                <a:effectLst/>
                <a:latin typeface="Calibri"/>
                <a:ea typeface="Calibri"/>
                <a:cs typeface="Calibri"/>
                <a:sym typeface="Calibri"/>
              </a:rPr>
              <a:t>(anteckna gärna på tavlan efter diskussionen)</a:t>
            </a:r>
            <a:endParaRPr lang="en-SE" sz="1400" b="1"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178" name="Google Shape;178;g2ea2469da01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90FC241C-61EC-95AE-77BC-DD45FADFB09B}"/>
            </a:ext>
          </a:extLst>
        </p:cNvPr>
        <p:cNvGrpSpPr/>
        <p:nvPr/>
      </p:nvGrpSpPr>
      <p:grpSpPr>
        <a:xfrm>
          <a:off x="0" y="0"/>
          <a:ext cx="0" cy="0"/>
          <a:chOff x="0" y="0"/>
          <a:chExt cx="0" cy="0"/>
        </a:xfrm>
      </p:grpSpPr>
      <p:sp>
        <p:nvSpPr>
          <p:cNvPr id="176" name="Google Shape;176;g2ea2469da01_0_4:notes">
            <a:extLst>
              <a:ext uri="{FF2B5EF4-FFF2-40B4-BE49-F238E27FC236}">
                <a16:creationId xmlns:a16="http://schemas.microsoft.com/office/drawing/2014/main" id="{D9A87751-1FD1-8D95-27E4-5D83547CA12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ea2469da01_0_4:notes">
            <a:extLst>
              <a:ext uri="{FF2B5EF4-FFF2-40B4-BE49-F238E27FC236}">
                <a16:creationId xmlns:a16="http://schemas.microsoft.com/office/drawing/2014/main" id="{7EEF696B-BE86-D2DE-5FAE-D2B61CD6695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SE" sz="1200" b="1" i="0" u="none" strike="noStrike" cap="none" dirty="0">
                <a:solidFill>
                  <a:schemeClr val="dk1"/>
                </a:solidFill>
                <a:effectLst/>
                <a:latin typeface="Calibri"/>
                <a:ea typeface="Calibri"/>
                <a:cs typeface="Calibri"/>
                <a:sym typeface="Calibri"/>
              </a:rPr>
              <a:t>Phishingmejl – vad har de hittat angående</a:t>
            </a:r>
            <a:endParaRPr lang="en-SE" sz="1400" b="0" i="0" u="none" strike="noStrike" cap="none" dirty="0">
              <a:solidFill>
                <a:schemeClr val="dk1"/>
              </a:solidFill>
              <a:effectLst/>
              <a:latin typeface="Calibri"/>
              <a:ea typeface="Calibri"/>
              <a:cs typeface="Calibri"/>
              <a:sym typeface="Calibri"/>
            </a:endParaRPr>
          </a:p>
          <a:p>
            <a:pPr marL="628650" lvl="1" indent="-171450" algn="l" rtl="0">
              <a:lnSpc>
                <a:spcPct val="100000"/>
              </a:lnSpc>
              <a:spcBef>
                <a:spcPts val="0"/>
              </a:spcBef>
              <a:spcAft>
                <a:spcPts val="0"/>
              </a:spcAft>
              <a:buSzPts val="14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Vad är det som känns konstigt eller misstänkt med det här meddelandet/erbjudandet (hur många varningstäcken kan de hitta)?</a:t>
            </a:r>
            <a:endParaRPr lang="en-SE" sz="1400" b="0" i="0" u="none" strike="noStrike" cap="none" dirty="0">
              <a:solidFill>
                <a:schemeClr val="dk1"/>
              </a:solidFill>
              <a:effectLst/>
              <a:latin typeface="Calibri"/>
              <a:ea typeface="Calibri"/>
              <a:cs typeface="Calibri"/>
              <a:sym typeface="Calibri"/>
            </a:endParaRPr>
          </a:p>
          <a:p>
            <a:pPr marL="628650" lvl="1" indent="-171450" algn="l" rtl="0">
              <a:lnSpc>
                <a:spcPct val="100000"/>
              </a:lnSpc>
              <a:spcBef>
                <a:spcPts val="0"/>
              </a:spcBef>
              <a:spcAft>
                <a:spcPts val="0"/>
              </a:spcAft>
              <a:buSzPts val="14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Vad tror ni kan hända om man klickar på länken eller lämnar ut uppgifter här?</a:t>
            </a:r>
          </a:p>
          <a:p>
            <a:pPr marL="628650" lvl="1" indent="-171450" algn="l" rtl="0">
              <a:lnSpc>
                <a:spcPct val="100000"/>
              </a:lnSpc>
              <a:spcBef>
                <a:spcPts val="0"/>
              </a:spcBef>
              <a:spcAft>
                <a:spcPts val="0"/>
              </a:spcAft>
              <a:buSzPts val="1400"/>
              <a:buFont typeface="Arial" panose="020B0604020202020204" pitchFamily="34" charset="0"/>
              <a:buChar char="•"/>
            </a:pPr>
            <a:endParaRPr lang="en-SE" sz="1200" b="0" i="0" u="none" strike="noStrike" cap="none" dirty="0">
              <a:solidFill>
                <a:schemeClr val="dk1"/>
              </a:solidFill>
              <a:effectLst/>
              <a:latin typeface="Calibri"/>
              <a:ea typeface="Calibri"/>
              <a:cs typeface="Calibri"/>
              <a:sym typeface="Calibri"/>
            </a:endParaRPr>
          </a:p>
          <a:p>
            <a:pPr marL="457200" lvl="1" indent="0" algn="l" rtl="0">
              <a:lnSpc>
                <a:spcPct val="100000"/>
              </a:lnSpc>
              <a:spcBef>
                <a:spcPts val="0"/>
              </a:spcBef>
              <a:spcAft>
                <a:spcPts val="0"/>
              </a:spcAft>
              <a:buSzPts val="1400"/>
              <a:buFont typeface="Arial" panose="020B0604020202020204" pitchFamily="34" charset="0"/>
              <a:buNone/>
            </a:pPr>
            <a:r>
              <a:rPr lang="en-SE" sz="1200" b="1" i="0" u="none" strike="noStrike" cap="none" dirty="0">
                <a:solidFill>
                  <a:schemeClr val="dk1"/>
                </a:solidFill>
                <a:effectLst/>
                <a:latin typeface="Calibri"/>
                <a:ea typeface="Calibri"/>
                <a:cs typeface="Calibri"/>
                <a:sym typeface="Calibri"/>
              </a:rPr>
              <a:t>(anteckna gärna på tavlan):</a:t>
            </a:r>
          </a:p>
          <a:p>
            <a:pPr marL="457200" lvl="1" indent="0" algn="l" rtl="0">
              <a:lnSpc>
                <a:spcPct val="100000"/>
              </a:lnSpc>
              <a:spcBef>
                <a:spcPts val="0"/>
              </a:spcBef>
              <a:spcAft>
                <a:spcPts val="0"/>
              </a:spcAft>
              <a:buSzPts val="1400"/>
              <a:buFont typeface="Arial" panose="020B0604020202020204" pitchFamily="34" charset="0"/>
              <a:buNone/>
            </a:pPr>
            <a:endParaRPr lang="en-SE" sz="1200" b="1" i="0" u="none" strike="noStrike" cap="none" dirty="0">
              <a:solidFill>
                <a:schemeClr val="dk1"/>
              </a:solidFill>
              <a:effectLst/>
              <a:latin typeface="Calibri"/>
              <a:cs typeface="Calibri"/>
              <a:sym typeface="Calibri"/>
            </a:endParaRPr>
          </a:p>
          <a:p>
            <a:pPr marL="457200" lvl="1" indent="0" algn="l" rtl="0">
              <a:lnSpc>
                <a:spcPct val="100000"/>
              </a:lnSpc>
              <a:spcBef>
                <a:spcPts val="0"/>
              </a:spcBef>
              <a:spcAft>
                <a:spcPts val="0"/>
              </a:spcAft>
              <a:buSzPts val="1400"/>
              <a:buFont typeface="Arial" panose="020B0604020202020204" pitchFamily="34" charset="0"/>
              <a:buNone/>
            </a:pPr>
            <a:endParaRPr lang="en-SE" sz="1200" b="1" i="0" u="none" strike="noStrike" cap="none" dirty="0">
              <a:solidFill>
                <a:schemeClr val="dk1"/>
              </a:solidFill>
              <a:effectLst/>
              <a:latin typeface="Calibri"/>
              <a:cs typeface="Calibri"/>
              <a:sym typeface="Calibri"/>
            </a:endParaRPr>
          </a:p>
          <a:p>
            <a:pPr marL="457200" lvl="1" indent="0" algn="l" rtl="0">
              <a:lnSpc>
                <a:spcPct val="100000"/>
              </a:lnSpc>
              <a:spcBef>
                <a:spcPts val="0"/>
              </a:spcBef>
              <a:spcAft>
                <a:spcPts val="0"/>
              </a:spcAft>
              <a:buSzPts val="1400"/>
              <a:buFont typeface="Arial" panose="020B0604020202020204" pitchFamily="34" charset="0"/>
              <a:buNone/>
            </a:pPr>
            <a:r>
              <a:rPr lang="en-SE" sz="1200" b="1" i="0" u="none" strike="noStrike" cap="none" dirty="0">
                <a:solidFill>
                  <a:schemeClr val="dk1"/>
                </a:solidFill>
                <a:effectLst/>
                <a:latin typeface="Calibri"/>
                <a:cs typeface="Calibri"/>
                <a:sym typeface="Calibri"/>
              </a:rPr>
              <a:t>Facit: </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Attraktiv identitet för bedragare att anta - Många av oss vill gärna agera om skolan eller myndigheter kontaktar oss. </a:t>
            </a:r>
          </a:p>
          <a:p>
            <a:pPr marL="628650" lvl="1" indent="-171450" algn="l" rtl="0">
              <a:lnSpc>
                <a:spcPct val="100000"/>
              </a:lnSpc>
              <a:spcBef>
                <a:spcPts val="0"/>
              </a:spcBef>
              <a:spcAft>
                <a:spcPts val="0"/>
              </a:spcAft>
              <a:buSzPts val="14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Begäran om känsliga uppgifter </a:t>
            </a:r>
          </a:p>
          <a:p>
            <a:pPr marL="628650" lvl="1" indent="-171450" algn="l" rtl="0">
              <a:lnSpc>
                <a:spcPct val="100000"/>
              </a:lnSpc>
              <a:spcBef>
                <a:spcPts val="0"/>
              </a:spcBef>
              <a:spcAft>
                <a:spcPts val="0"/>
              </a:spcAft>
              <a:buSzPts val="14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Underlig länk, skulle det verkligen skickas ut såhär? </a:t>
            </a:r>
          </a:p>
          <a:p>
            <a:pPr marL="628650" lvl="1" indent="-171450" algn="l" rtl="0">
              <a:lnSpc>
                <a:spcPct val="100000"/>
              </a:lnSpc>
              <a:spcBef>
                <a:spcPts val="0"/>
              </a:spcBef>
              <a:spcAft>
                <a:spcPts val="0"/>
              </a:spcAft>
              <a:buSzPts val="14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Vi kan bli kanske stressade och lägger in kontouppgifter på en länkad sida som vi fått via meddelandet. </a:t>
            </a:r>
          </a:p>
          <a:p>
            <a:pPr marL="628650" lvl="1" indent="-171450" algn="l" rtl="0">
              <a:lnSpc>
                <a:spcPct val="100000"/>
              </a:lnSpc>
              <a:spcBef>
                <a:spcPts val="0"/>
              </a:spcBef>
              <a:spcAft>
                <a:spcPts val="0"/>
              </a:spcAft>
              <a:buSzPts val="14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Meddelandet coh avsändaren ser inte trovärdig ut. Stavfel och underlig mejladress.</a:t>
            </a:r>
            <a:r>
              <a:rPr lang="en-SE" i="0" dirty="0">
                <a:effectLst/>
              </a:rPr>
              <a:t> </a:t>
            </a:r>
            <a:endParaRPr lang="en-SE" sz="1200" b="1" i="0" u="none" strike="noStrike" cap="none" dirty="0">
              <a:solidFill>
                <a:schemeClr val="dk1"/>
              </a:solidFill>
              <a:effectLst/>
              <a:latin typeface="Calibri"/>
              <a:cs typeface="Calibri"/>
              <a:sym typeface="Calibri"/>
            </a:endParaRPr>
          </a:p>
        </p:txBody>
      </p:sp>
      <p:sp>
        <p:nvSpPr>
          <p:cNvPr id="178" name="Google Shape;178;g2ea2469da01_0_4:notes">
            <a:extLst>
              <a:ext uri="{FF2B5EF4-FFF2-40B4-BE49-F238E27FC236}">
                <a16:creationId xmlns:a16="http://schemas.microsoft.com/office/drawing/2014/main" id="{CB986CF1-C975-0B2A-7F7D-E1944AAEBA9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86037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0368B1EB-37CA-AC14-72B2-CB8DF8EA2374}"/>
            </a:ext>
          </a:extLst>
        </p:cNvPr>
        <p:cNvGrpSpPr/>
        <p:nvPr/>
      </p:nvGrpSpPr>
      <p:grpSpPr>
        <a:xfrm>
          <a:off x="0" y="0"/>
          <a:ext cx="0" cy="0"/>
          <a:chOff x="0" y="0"/>
          <a:chExt cx="0" cy="0"/>
        </a:xfrm>
      </p:grpSpPr>
      <p:sp>
        <p:nvSpPr>
          <p:cNvPr id="176" name="Google Shape;176;g2ea2469da01_0_4:notes">
            <a:extLst>
              <a:ext uri="{FF2B5EF4-FFF2-40B4-BE49-F238E27FC236}">
                <a16:creationId xmlns:a16="http://schemas.microsoft.com/office/drawing/2014/main" id="{0042A244-7735-C5AA-0FD4-5B5D04E0859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ea2469da01_0_4:notes">
            <a:extLst>
              <a:ext uri="{FF2B5EF4-FFF2-40B4-BE49-F238E27FC236}">
                <a16:creationId xmlns:a16="http://schemas.microsoft.com/office/drawing/2014/main" id="{0B7D4E5E-588A-1B29-FCD3-C37DC285E39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SE" sz="1200" b="1" i="0" u="none" strike="noStrike" cap="none" dirty="0">
                <a:solidFill>
                  <a:schemeClr val="dk1"/>
                </a:solidFill>
                <a:effectLst/>
                <a:latin typeface="Calibri"/>
                <a:ea typeface="Calibri"/>
                <a:cs typeface="Calibri"/>
                <a:sym typeface="Calibri"/>
              </a:rPr>
              <a:t>Phishingmejl – vad har de hittat angående</a:t>
            </a:r>
            <a:endParaRPr lang="en-SE" sz="1400" b="0" i="0" u="none" strike="noStrike" cap="none" dirty="0">
              <a:solidFill>
                <a:schemeClr val="dk1"/>
              </a:solidFill>
              <a:effectLst/>
              <a:latin typeface="Calibri"/>
              <a:ea typeface="Calibri"/>
              <a:cs typeface="Calibri"/>
              <a:sym typeface="Calibri"/>
            </a:endParaRPr>
          </a:p>
          <a:p>
            <a:pPr marL="628650" lvl="1" indent="-171450" algn="l" rtl="0">
              <a:lnSpc>
                <a:spcPct val="100000"/>
              </a:lnSpc>
              <a:spcBef>
                <a:spcPts val="0"/>
              </a:spcBef>
              <a:spcAft>
                <a:spcPts val="0"/>
              </a:spcAft>
              <a:buSzPts val="14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Vad är det som känns konstigt eller misstänkt med det här meddelandet/erbjudandet (hur många varningstäcken kan de hitta)?</a:t>
            </a:r>
            <a:endParaRPr lang="en-SE" sz="1400" b="0" i="0" u="none" strike="noStrike" cap="none" dirty="0">
              <a:solidFill>
                <a:schemeClr val="dk1"/>
              </a:solidFill>
              <a:effectLst/>
              <a:latin typeface="Calibri"/>
              <a:ea typeface="Calibri"/>
              <a:cs typeface="Calibri"/>
              <a:sym typeface="Calibri"/>
            </a:endParaRPr>
          </a:p>
          <a:p>
            <a:pPr marL="628650" lvl="1" indent="-171450" algn="l" rtl="0">
              <a:lnSpc>
                <a:spcPct val="100000"/>
              </a:lnSpc>
              <a:spcBef>
                <a:spcPts val="0"/>
              </a:spcBef>
              <a:spcAft>
                <a:spcPts val="0"/>
              </a:spcAft>
              <a:buSzPts val="14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Vad tror ni kan hända om man klickar på länken eller lämnar ut uppgifter här?</a:t>
            </a:r>
          </a:p>
          <a:p>
            <a:pPr marL="628650" lvl="1" indent="-171450" algn="l" rtl="0">
              <a:lnSpc>
                <a:spcPct val="100000"/>
              </a:lnSpc>
              <a:spcBef>
                <a:spcPts val="0"/>
              </a:spcBef>
              <a:spcAft>
                <a:spcPts val="0"/>
              </a:spcAft>
              <a:buSzPts val="1400"/>
              <a:buFont typeface="Arial" panose="020B0604020202020204" pitchFamily="34" charset="0"/>
              <a:buChar char="•"/>
            </a:pPr>
            <a:endParaRPr lang="en-SE" sz="1200" b="0" i="0" u="none" strike="noStrike" cap="none" dirty="0">
              <a:solidFill>
                <a:schemeClr val="dk1"/>
              </a:solidFill>
              <a:effectLst/>
              <a:latin typeface="Calibri"/>
              <a:ea typeface="Calibri"/>
              <a:cs typeface="Calibri"/>
              <a:sym typeface="Calibri"/>
            </a:endParaRPr>
          </a:p>
          <a:p>
            <a:pPr marL="457200" lvl="1" indent="0" algn="l" rtl="0">
              <a:lnSpc>
                <a:spcPct val="100000"/>
              </a:lnSpc>
              <a:spcBef>
                <a:spcPts val="0"/>
              </a:spcBef>
              <a:spcAft>
                <a:spcPts val="0"/>
              </a:spcAft>
              <a:buSzPts val="1400"/>
              <a:buFont typeface="Arial" panose="020B0604020202020204" pitchFamily="34" charset="0"/>
              <a:buNone/>
            </a:pPr>
            <a:r>
              <a:rPr lang="en-SE" sz="1200" b="1" i="0" u="none" strike="noStrike" cap="none" dirty="0">
                <a:solidFill>
                  <a:schemeClr val="dk1"/>
                </a:solidFill>
                <a:effectLst/>
                <a:latin typeface="Calibri"/>
                <a:ea typeface="Calibri"/>
                <a:cs typeface="Calibri"/>
                <a:sym typeface="Calibri"/>
              </a:rPr>
              <a:t>(anteckna gärna på tavlan):</a:t>
            </a:r>
          </a:p>
          <a:p>
            <a:pPr marL="457200" lvl="1" indent="0" algn="l" rtl="0">
              <a:lnSpc>
                <a:spcPct val="100000"/>
              </a:lnSpc>
              <a:spcBef>
                <a:spcPts val="0"/>
              </a:spcBef>
              <a:spcAft>
                <a:spcPts val="0"/>
              </a:spcAft>
              <a:buSzPts val="1400"/>
              <a:buFont typeface="Arial" panose="020B0604020202020204" pitchFamily="34" charset="0"/>
              <a:buNone/>
            </a:pPr>
            <a:endParaRPr lang="en-SE" sz="1200" b="1" i="0" u="none" strike="noStrike" cap="none" dirty="0">
              <a:solidFill>
                <a:schemeClr val="dk1"/>
              </a:solidFill>
              <a:effectLst/>
              <a:latin typeface="Calibri"/>
              <a:cs typeface="Calibri"/>
              <a:sym typeface="Calibri"/>
            </a:endParaRPr>
          </a:p>
          <a:p>
            <a:pPr marL="457200" lvl="1" indent="0" algn="l" rtl="0">
              <a:lnSpc>
                <a:spcPct val="100000"/>
              </a:lnSpc>
              <a:spcBef>
                <a:spcPts val="0"/>
              </a:spcBef>
              <a:spcAft>
                <a:spcPts val="0"/>
              </a:spcAft>
              <a:buSzPts val="1400"/>
              <a:buFont typeface="Arial" panose="020B0604020202020204" pitchFamily="34" charset="0"/>
              <a:buNone/>
            </a:pPr>
            <a:endParaRPr lang="en-SE" sz="1200" b="1" i="0" u="none" strike="noStrike" cap="none" dirty="0">
              <a:solidFill>
                <a:schemeClr val="dk1"/>
              </a:solidFill>
              <a:effectLst/>
              <a:latin typeface="Calibri"/>
              <a:cs typeface="Calibri"/>
              <a:sym typeface="Calibri"/>
            </a:endParaRPr>
          </a:p>
          <a:p>
            <a:pPr marL="457200" lvl="1" indent="0" algn="l" rtl="0">
              <a:lnSpc>
                <a:spcPct val="100000"/>
              </a:lnSpc>
              <a:spcBef>
                <a:spcPts val="0"/>
              </a:spcBef>
              <a:spcAft>
                <a:spcPts val="0"/>
              </a:spcAft>
              <a:buSzPts val="1400"/>
              <a:buFont typeface="Arial" panose="020B0604020202020204" pitchFamily="34" charset="0"/>
              <a:buNone/>
            </a:pPr>
            <a:r>
              <a:rPr lang="en-SE" sz="1200" b="1" i="0" u="none" strike="noStrike" cap="none" dirty="0">
                <a:solidFill>
                  <a:schemeClr val="dk1"/>
                </a:solidFill>
                <a:effectLst/>
                <a:latin typeface="Calibri"/>
                <a:cs typeface="Calibri"/>
                <a:sym typeface="Calibri"/>
              </a:rPr>
              <a:t>Facit: </a:t>
            </a:r>
          </a:p>
          <a:p>
            <a:pPr marL="628650" lvl="1" indent="-171450" algn="l" rtl="0">
              <a:lnSpc>
                <a:spcPct val="100000"/>
              </a:lnSpc>
              <a:spcBef>
                <a:spcPts val="0"/>
              </a:spcBef>
              <a:spcAft>
                <a:spcPts val="0"/>
              </a:spcAft>
              <a:buSzPts val="14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Tydligaste varningsklockan är ”är det för bra för att vara sant”</a:t>
            </a:r>
          </a:p>
          <a:p>
            <a:pPr marL="628650" lvl="1" indent="-171450" algn="l" rtl="0">
              <a:lnSpc>
                <a:spcPct val="100000"/>
              </a:lnSpc>
              <a:spcBef>
                <a:spcPts val="0"/>
              </a:spcBef>
              <a:spcAft>
                <a:spcPts val="0"/>
              </a:spcAft>
              <a:buSzPts val="14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Stressad att klicka </a:t>
            </a:r>
          </a:p>
        </p:txBody>
      </p:sp>
      <p:sp>
        <p:nvSpPr>
          <p:cNvPr id="178" name="Google Shape;178;g2ea2469da01_0_4:notes">
            <a:extLst>
              <a:ext uri="{FF2B5EF4-FFF2-40B4-BE49-F238E27FC236}">
                <a16:creationId xmlns:a16="http://schemas.microsoft.com/office/drawing/2014/main" id="{583561FD-EF6A-3B8F-69F3-0AD44CAE9BCB}"/>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09613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671C305E-F7CB-B480-1E76-E66AC9222BE1}"/>
            </a:ext>
          </a:extLst>
        </p:cNvPr>
        <p:cNvGrpSpPr/>
        <p:nvPr/>
      </p:nvGrpSpPr>
      <p:grpSpPr>
        <a:xfrm>
          <a:off x="0" y="0"/>
          <a:ext cx="0" cy="0"/>
          <a:chOff x="0" y="0"/>
          <a:chExt cx="0" cy="0"/>
        </a:xfrm>
      </p:grpSpPr>
      <p:sp>
        <p:nvSpPr>
          <p:cNvPr id="176" name="Google Shape;176;g2ea2469da01_0_4:notes">
            <a:extLst>
              <a:ext uri="{FF2B5EF4-FFF2-40B4-BE49-F238E27FC236}">
                <a16:creationId xmlns:a16="http://schemas.microsoft.com/office/drawing/2014/main" id="{5F05E7F6-ABFB-8891-FD5A-87A28898E41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ea2469da01_0_4:notes">
            <a:extLst>
              <a:ext uri="{FF2B5EF4-FFF2-40B4-BE49-F238E27FC236}">
                <a16:creationId xmlns:a16="http://schemas.microsoft.com/office/drawing/2014/main" id="{B443F312-205A-7735-3BFD-B7FE0541C41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SE" sz="1200" b="1" i="0" u="none" strike="noStrike" cap="none" dirty="0">
                <a:solidFill>
                  <a:schemeClr val="dk1"/>
                </a:solidFill>
                <a:effectLst/>
                <a:latin typeface="Calibri"/>
                <a:ea typeface="Calibri"/>
                <a:cs typeface="Calibri"/>
                <a:sym typeface="Calibri"/>
              </a:rPr>
              <a:t>Phishingmejl – vad har de hittat angående</a:t>
            </a:r>
            <a:endParaRPr lang="en-SE" sz="1400" b="0" i="0" u="none" strike="noStrike" cap="none" dirty="0">
              <a:solidFill>
                <a:schemeClr val="dk1"/>
              </a:solidFill>
              <a:effectLst/>
              <a:latin typeface="Calibri"/>
              <a:ea typeface="Calibri"/>
              <a:cs typeface="Calibri"/>
              <a:sym typeface="Calibri"/>
            </a:endParaRPr>
          </a:p>
          <a:p>
            <a:pPr marL="628650" lvl="1" indent="-171450" algn="l" rtl="0">
              <a:lnSpc>
                <a:spcPct val="100000"/>
              </a:lnSpc>
              <a:spcBef>
                <a:spcPts val="0"/>
              </a:spcBef>
              <a:spcAft>
                <a:spcPts val="0"/>
              </a:spcAft>
              <a:buSzPts val="14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Vad är det som känns konstigt eller misstänkt med det här meddelandet/erbjudandet (hur många varningstäcken kan de hitta)?</a:t>
            </a:r>
            <a:endParaRPr lang="en-SE" sz="1400" b="0" i="0" u="none" strike="noStrike" cap="none" dirty="0">
              <a:solidFill>
                <a:schemeClr val="dk1"/>
              </a:solidFill>
              <a:effectLst/>
              <a:latin typeface="Calibri"/>
              <a:ea typeface="Calibri"/>
              <a:cs typeface="Calibri"/>
              <a:sym typeface="Calibri"/>
            </a:endParaRPr>
          </a:p>
          <a:p>
            <a:pPr marL="628650" lvl="1" indent="-171450" algn="l" rtl="0">
              <a:lnSpc>
                <a:spcPct val="100000"/>
              </a:lnSpc>
              <a:spcBef>
                <a:spcPts val="0"/>
              </a:spcBef>
              <a:spcAft>
                <a:spcPts val="0"/>
              </a:spcAft>
              <a:buSzPts val="14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Vad tror ni kan hända om man klickar på länken eller lämnar ut uppgifter här?</a:t>
            </a:r>
          </a:p>
          <a:p>
            <a:pPr marL="628650" lvl="1" indent="-171450" algn="l" rtl="0">
              <a:lnSpc>
                <a:spcPct val="100000"/>
              </a:lnSpc>
              <a:spcBef>
                <a:spcPts val="0"/>
              </a:spcBef>
              <a:spcAft>
                <a:spcPts val="0"/>
              </a:spcAft>
              <a:buSzPts val="1400"/>
              <a:buFont typeface="Arial" panose="020B0604020202020204" pitchFamily="34" charset="0"/>
              <a:buChar char="•"/>
            </a:pPr>
            <a:endParaRPr lang="en-SE" sz="1200" b="0" i="0" u="none" strike="noStrike" cap="none" dirty="0">
              <a:solidFill>
                <a:schemeClr val="dk1"/>
              </a:solidFill>
              <a:effectLst/>
              <a:latin typeface="Calibri"/>
              <a:ea typeface="Calibri"/>
              <a:cs typeface="Calibri"/>
              <a:sym typeface="Calibri"/>
            </a:endParaRPr>
          </a:p>
          <a:p>
            <a:pPr marL="457200" lvl="1" indent="0" algn="l" rtl="0">
              <a:lnSpc>
                <a:spcPct val="100000"/>
              </a:lnSpc>
              <a:spcBef>
                <a:spcPts val="0"/>
              </a:spcBef>
              <a:spcAft>
                <a:spcPts val="0"/>
              </a:spcAft>
              <a:buSzPts val="1400"/>
              <a:buFont typeface="Arial" panose="020B0604020202020204" pitchFamily="34" charset="0"/>
              <a:buNone/>
            </a:pPr>
            <a:r>
              <a:rPr lang="en-SE" sz="1200" b="1" i="0" u="none" strike="noStrike" cap="none" dirty="0">
                <a:solidFill>
                  <a:schemeClr val="dk1"/>
                </a:solidFill>
                <a:effectLst/>
                <a:latin typeface="Calibri"/>
                <a:ea typeface="Calibri"/>
                <a:cs typeface="Calibri"/>
                <a:sym typeface="Calibri"/>
              </a:rPr>
              <a:t>(anteckna gärna på tavlan):</a:t>
            </a:r>
          </a:p>
          <a:p>
            <a:pPr marL="457200" lvl="1" indent="0" algn="l" rtl="0">
              <a:lnSpc>
                <a:spcPct val="100000"/>
              </a:lnSpc>
              <a:spcBef>
                <a:spcPts val="0"/>
              </a:spcBef>
              <a:spcAft>
                <a:spcPts val="0"/>
              </a:spcAft>
              <a:buSzPts val="1400"/>
              <a:buFont typeface="Arial" panose="020B0604020202020204" pitchFamily="34" charset="0"/>
              <a:buNone/>
            </a:pPr>
            <a:endParaRPr lang="en-SE" sz="1200" b="1" i="0" u="none" strike="noStrike" cap="none" dirty="0">
              <a:solidFill>
                <a:schemeClr val="dk1"/>
              </a:solidFill>
              <a:effectLst/>
              <a:latin typeface="Calibri"/>
              <a:cs typeface="Calibri"/>
              <a:sym typeface="Calibri"/>
            </a:endParaRPr>
          </a:p>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SE" sz="1200" b="1" i="0" u="none" strike="noStrike" cap="none" dirty="0">
                <a:solidFill>
                  <a:schemeClr val="dk1"/>
                </a:solidFill>
                <a:effectLst/>
                <a:latin typeface="Calibri"/>
                <a:cs typeface="Calibri"/>
                <a:sym typeface="Calibri"/>
              </a:rPr>
              <a:t>Facit: </a:t>
            </a: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Den starkaste varningssignalen är dels att det är för bra för att vara sant, </a:t>
            </a: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Videon vill att du ska skynda, stressat</a:t>
            </a: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Men det är även en mycket populär youtuber, vilket gör det till en person som når många och blir atraktiv för bedragare att utnytja</a:t>
            </a:r>
          </a:p>
        </p:txBody>
      </p:sp>
      <p:sp>
        <p:nvSpPr>
          <p:cNvPr id="178" name="Google Shape;178;g2ea2469da01_0_4:notes">
            <a:extLst>
              <a:ext uri="{FF2B5EF4-FFF2-40B4-BE49-F238E27FC236}">
                <a16:creationId xmlns:a16="http://schemas.microsoft.com/office/drawing/2014/main" id="{2C6D9491-793C-4710-903E-99126D30A88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89683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0"/>
              </a:spcBef>
              <a:spcAft>
                <a:spcPts val="0"/>
              </a:spcAft>
              <a:buClr>
                <a:schemeClr val="dk1"/>
              </a:buClr>
              <a:buSzPts val="1200"/>
              <a:buFont typeface="Arial"/>
              <a:buNone/>
            </a:pPr>
            <a:r>
              <a:rPr lang="en-US" b="1" dirty="0" err="1"/>
              <a:t>Lösenord</a:t>
            </a:r>
            <a:r>
              <a:rPr lang="en-US" b="1" dirty="0"/>
              <a:t> </a:t>
            </a:r>
            <a:r>
              <a:rPr lang="en-US" b="1" dirty="0" err="1"/>
              <a:t>är</a:t>
            </a:r>
            <a:r>
              <a:rPr lang="en-US" b="1" dirty="0"/>
              <a:t> </a:t>
            </a:r>
            <a:r>
              <a:rPr lang="en-US" b="1" dirty="0" err="1"/>
              <a:t>nyckeln</a:t>
            </a:r>
            <a:r>
              <a:rPr lang="en-US" b="1" dirty="0"/>
              <a:t> till </a:t>
            </a:r>
            <a:r>
              <a:rPr lang="en-US" b="1" dirty="0" err="1"/>
              <a:t>allt</a:t>
            </a:r>
            <a:r>
              <a:rPr lang="en-US" b="1" dirty="0"/>
              <a:t> </a:t>
            </a:r>
            <a:r>
              <a:rPr lang="en-US" b="1" dirty="0" err="1"/>
              <a:t>i</a:t>
            </a:r>
            <a:r>
              <a:rPr lang="en-US" b="1" dirty="0"/>
              <a:t> </a:t>
            </a:r>
            <a:r>
              <a:rPr lang="en-US" b="1" dirty="0" err="1"/>
              <a:t>ens</a:t>
            </a:r>
            <a:r>
              <a:rPr lang="en-US" b="1" dirty="0"/>
              <a:t> </a:t>
            </a:r>
            <a:r>
              <a:rPr lang="en-US" b="1" dirty="0" err="1"/>
              <a:t>digitala</a:t>
            </a:r>
            <a:r>
              <a:rPr lang="en-US" b="1" dirty="0"/>
              <a:t> liv online </a:t>
            </a:r>
            <a:r>
              <a:rPr lang="en-US" b="1" dirty="0" err="1"/>
              <a:t>och</a:t>
            </a:r>
            <a:r>
              <a:rPr lang="en-US" b="1" dirty="0"/>
              <a:t> </a:t>
            </a:r>
            <a:r>
              <a:rPr lang="en-US" b="1" dirty="0" err="1"/>
              <a:t>att</a:t>
            </a:r>
            <a:r>
              <a:rPr lang="en-US" b="1" dirty="0"/>
              <a:t> </a:t>
            </a:r>
            <a:r>
              <a:rPr lang="en-US" b="1" dirty="0" err="1"/>
              <a:t>skydda</a:t>
            </a:r>
            <a:r>
              <a:rPr lang="en-US" b="1" dirty="0"/>
              <a:t> sig mot bland </a:t>
            </a:r>
            <a:r>
              <a:rPr lang="en-US" b="1" dirty="0" err="1"/>
              <a:t>annat</a:t>
            </a:r>
            <a:r>
              <a:rPr lang="en-US" b="1" dirty="0"/>
              <a:t> </a:t>
            </a:r>
            <a:r>
              <a:rPr lang="en-US" b="1" dirty="0" err="1"/>
              <a:t>bedrägeri</a:t>
            </a:r>
            <a:r>
              <a:rPr lang="en-US" b="1" dirty="0"/>
              <a:t>. </a:t>
            </a:r>
          </a:p>
          <a:p>
            <a:pPr marL="76200" lvl="0" indent="0" algn="l" rtl="0">
              <a:lnSpc>
                <a:spcPct val="100000"/>
              </a:lnSpc>
              <a:spcBef>
                <a:spcPts val="0"/>
              </a:spcBef>
              <a:spcAft>
                <a:spcPts val="0"/>
              </a:spcAft>
              <a:buClr>
                <a:schemeClr val="dk1"/>
              </a:buClr>
              <a:buSzPts val="1200"/>
              <a:buFont typeface="Arial"/>
              <a:buNone/>
            </a:pPr>
            <a:r>
              <a:rPr lang="en-US" dirty="0"/>
              <a:t>Det </a:t>
            </a:r>
            <a:r>
              <a:rPr lang="en-US" dirty="0" err="1"/>
              <a:t>är</a:t>
            </a:r>
            <a:r>
              <a:rPr lang="en-US" dirty="0"/>
              <a:t> dels </a:t>
            </a:r>
            <a:r>
              <a:rPr lang="en-US" dirty="0" err="1"/>
              <a:t>ett</a:t>
            </a:r>
            <a:r>
              <a:rPr lang="en-US" dirty="0"/>
              <a:t> </a:t>
            </a:r>
            <a:r>
              <a:rPr lang="en-US" dirty="0" err="1"/>
              <a:t>lås</a:t>
            </a:r>
            <a:r>
              <a:rPr lang="en-US" dirty="0"/>
              <a:t> </a:t>
            </a:r>
            <a:r>
              <a:rPr lang="en-US" dirty="0" err="1"/>
              <a:t>som</a:t>
            </a:r>
            <a:r>
              <a:rPr lang="en-US" dirty="0"/>
              <a:t> </a:t>
            </a:r>
            <a:r>
              <a:rPr lang="en-US" dirty="0" err="1"/>
              <a:t>låser</a:t>
            </a:r>
            <a:r>
              <a:rPr lang="en-US" dirty="0"/>
              <a:t> in det vi </a:t>
            </a:r>
            <a:r>
              <a:rPr lang="en-US" dirty="0" err="1"/>
              <a:t>har</a:t>
            </a:r>
            <a:r>
              <a:rPr lang="en-US" dirty="0"/>
              <a:t> online, men </a:t>
            </a:r>
            <a:r>
              <a:rPr lang="en-US" dirty="0" err="1"/>
              <a:t>används</a:t>
            </a:r>
            <a:r>
              <a:rPr lang="en-US" dirty="0"/>
              <a:t> </a:t>
            </a:r>
            <a:r>
              <a:rPr lang="en-US" dirty="0" err="1"/>
              <a:t>även</a:t>
            </a:r>
            <a:r>
              <a:rPr lang="en-US" dirty="0"/>
              <a:t> </a:t>
            </a:r>
            <a:r>
              <a:rPr lang="en-US" dirty="0" err="1"/>
              <a:t>som</a:t>
            </a:r>
            <a:r>
              <a:rPr lang="en-US" dirty="0"/>
              <a:t> </a:t>
            </a:r>
            <a:r>
              <a:rPr lang="en-US" dirty="0" err="1"/>
              <a:t>ett</a:t>
            </a:r>
            <a:r>
              <a:rPr lang="en-US" dirty="0"/>
              <a:t> </a:t>
            </a:r>
            <a:r>
              <a:rPr lang="en-US" dirty="0" err="1"/>
              <a:t>bevis</a:t>
            </a:r>
            <a:r>
              <a:rPr lang="en-US" dirty="0"/>
              <a:t> </a:t>
            </a:r>
            <a:r>
              <a:rPr lang="en-US" dirty="0" err="1"/>
              <a:t>på</a:t>
            </a:r>
            <a:r>
              <a:rPr lang="en-US" dirty="0"/>
              <a:t> </a:t>
            </a:r>
            <a:r>
              <a:rPr lang="en-US" dirty="0" err="1"/>
              <a:t>vem</a:t>
            </a:r>
            <a:r>
              <a:rPr lang="en-US" dirty="0"/>
              <a:t> vi </a:t>
            </a:r>
            <a:r>
              <a:rPr lang="en-US" dirty="0" err="1"/>
              <a:t>är</a:t>
            </a:r>
            <a:r>
              <a:rPr lang="en-US" dirty="0"/>
              <a:t>. </a:t>
            </a:r>
          </a:p>
          <a:p>
            <a:pPr marL="76200" lvl="0" indent="0" algn="l" rtl="0">
              <a:lnSpc>
                <a:spcPct val="100000"/>
              </a:lnSpc>
              <a:spcBef>
                <a:spcPts val="0"/>
              </a:spcBef>
              <a:spcAft>
                <a:spcPts val="0"/>
              </a:spcAft>
              <a:buClr>
                <a:schemeClr val="dk1"/>
              </a:buClr>
              <a:buSzPts val="1200"/>
              <a:buFont typeface="Arial"/>
              <a:buNone/>
            </a:pPr>
            <a:r>
              <a:rPr lang="en-US" dirty="0"/>
              <a:t>Bara du </a:t>
            </a:r>
            <a:r>
              <a:rPr lang="en-US" dirty="0" err="1"/>
              <a:t>har</a:t>
            </a:r>
            <a:r>
              <a:rPr lang="en-US" dirty="0"/>
              <a:t> </a:t>
            </a:r>
            <a:r>
              <a:rPr lang="en-US" dirty="0" err="1"/>
              <a:t>ju</a:t>
            </a:r>
            <a:r>
              <a:rPr lang="en-US" dirty="0"/>
              <a:t> </a:t>
            </a:r>
            <a:r>
              <a:rPr lang="en-US" dirty="0" err="1"/>
              <a:t>ditt</a:t>
            </a:r>
            <a:r>
              <a:rPr lang="en-US" dirty="0"/>
              <a:t> </a:t>
            </a:r>
            <a:r>
              <a:rPr lang="en-US" dirty="0" err="1"/>
              <a:t>lösenord</a:t>
            </a:r>
            <a:r>
              <a:rPr lang="en-US" dirty="0"/>
              <a:t>, </a:t>
            </a:r>
            <a:r>
              <a:rPr lang="en-US" dirty="0" err="1"/>
              <a:t>så</a:t>
            </a:r>
            <a:r>
              <a:rPr lang="en-US" dirty="0"/>
              <a:t> om du </a:t>
            </a:r>
            <a:r>
              <a:rPr lang="en-US" dirty="0" err="1"/>
              <a:t>kan</a:t>
            </a:r>
            <a:r>
              <a:rPr lang="en-US" dirty="0"/>
              <a:t> </a:t>
            </a:r>
            <a:r>
              <a:rPr lang="en-US" dirty="0" err="1"/>
              <a:t>lösa</a:t>
            </a:r>
            <a:r>
              <a:rPr lang="en-US" dirty="0"/>
              <a:t> </a:t>
            </a:r>
            <a:r>
              <a:rPr lang="en-US" dirty="0" err="1"/>
              <a:t>upp</a:t>
            </a:r>
            <a:r>
              <a:rPr lang="en-US" dirty="0"/>
              <a:t> </a:t>
            </a:r>
            <a:r>
              <a:rPr lang="en-US" dirty="0" err="1"/>
              <a:t>något</a:t>
            </a:r>
            <a:r>
              <a:rPr lang="en-US" dirty="0"/>
              <a:t> </a:t>
            </a:r>
            <a:r>
              <a:rPr lang="en-US" dirty="0" err="1"/>
              <a:t>på</a:t>
            </a:r>
            <a:r>
              <a:rPr lang="en-US" dirty="0"/>
              <a:t> </a:t>
            </a:r>
            <a:r>
              <a:rPr lang="en-US" dirty="0" err="1"/>
              <a:t>en</a:t>
            </a:r>
            <a:r>
              <a:rPr lang="en-US" dirty="0"/>
              <a:t> </a:t>
            </a:r>
            <a:r>
              <a:rPr lang="en-US" dirty="0" err="1"/>
              <a:t>webbplats</a:t>
            </a:r>
            <a:r>
              <a:rPr lang="en-US" dirty="0"/>
              <a:t> </a:t>
            </a:r>
            <a:r>
              <a:rPr lang="en-US" dirty="0" err="1"/>
              <a:t>så</a:t>
            </a:r>
            <a:r>
              <a:rPr lang="en-US" dirty="0"/>
              <a:t> </a:t>
            </a:r>
            <a:r>
              <a:rPr lang="en-US" dirty="0" err="1"/>
              <a:t>kan</a:t>
            </a:r>
            <a:r>
              <a:rPr lang="en-US" dirty="0"/>
              <a:t> du </a:t>
            </a:r>
            <a:r>
              <a:rPr lang="en-US" dirty="0" err="1"/>
              <a:t>bevisa</a:t>
            </a:r>
            <a:r>
              <a:rPr lang="en-US" dirty="0"/>
              <a:t> </a:t>
            </a:r>
            <a:r>
              <a:rPr lang="en-US" dirty="0" err="1"/>
              <a:t>att</a:t>
            </a:r>
            <a:r>
              <a:rPr lang="en-US" dirty="0"/>
              <a:t> du </a:t>
            </a:r>
            <a:r>
              <a:rPr lang="en-US" dirty="0" err="1"/>
              <a:t>är</a:t>
            </a:r>
            <a:r>
              <a:rPr lang="en-US" dirty="0"/>
              <a:t> du </a:t>
            </a:r>
            <a:r>
              <a:rPr lang="en-US" dirty="0" err="1"/>
              <a:t>på</a:t>
            </a:r>
            <a:r>
              <a:rPr lang="en-US" dirty="0"/>
              <a:t> den </a:t>
            </a:r>
            <a:r>
              <a:rPr lang="en-US" dirty="0" err="1"/>
              <a:t>webbplatsen</a:t>
            </a:r>
            <a:r>
              <a:rPr lang="en-US" dirty="0"/>
              <a:t>. </a:t>
            </a:r>
          </a:p>
          <a:p>
            <a:pPr marL="76200" lvl="0" indent="0" algn="l" rtl="0">
              <a:lnSpc>
                <a:spcPct val="100000"/>
              </a:lnSpc>
              <a:spcBef>
                <a:spcPts val="0"/>
              </a:spcBef>
              <a:spcAft>
                <a:spcPts val="0"/>
              </a:spcAft>
              <a:buClr>
                <a:schemeClr val="dk1"/>
              </a:buClr>
              <a:buSzPts val="1200"/>
              <a:buFont typeface="Arial"/>
              <a:buNone/>
            </a:pPr>
            <a:r>
              <a:rPr lang="en-US" dirty="0" err="1"/>
              <a:t>Därför</a:t>
            </a:r>
            <a:r>
              <a:rPr lang="en-US" dirty="0"/>
              <a:t> </a:t>
            </a:r>
            <a:r>
              <a:rPr lang="en-US" dirty="0" err="1"/>
              <a:t>måste</a:t>
            </a:r>
            <a:r>
              <a:rPr lang="en-US" dirty="0"/>
              <a:t> vi </a:t>
            </a:r>
            <a:r>
              <a:rPr lang="en-US" dirty="0" err="1"/>
              <a:t>kunna</a:t>
            </a:r>
            <a:r>
              <a:rPr lang="en-US" dirty="0"/>
              <a:t> </a:t>
            </a:r>
            <a:r>
              <a:rPr lang="en-US" dirty="0" err="1"/>
              <a:t>göra</a:t>
            </a:r>
            <a:r>
              <a:rPr lang="en-US" dirty="0"/>
              <a:t> bra </a:t>
            </a:r>
            <a:r>
              <a:rPr lang="en-US" dirty="0" err="1"/>
              <a:t>lösenord</a:t>
            </a:r>
            <a:r>
              <a:rPr lang="en-US" dirty="0"/>
              <a:t> </a:t>
            </a:r>
            <a:r>
              <a:rPr lang="en-US" dirty="0" err="1"/>
              <a:t>och</a:t>
            </a:r>
            <a:r>
              <a:rPr lang="en-US" dirty="0"/>
              <a:t> </a:t>
            </a:r>
            <a:r>
              <a:rPr lang="en-US" dirty="0" err="1"/>
              <a:t>att</a:t>
            </a:r>
            <a:r>
              <a:rPr lang="en-US" dirty="0"/>
              <a:t> vi ska </a:t>
            </a:r>
            <a:r>
              <a:rPr lang="en-US" dirty="0" err="1"/>
              <a:t>göra</a:t>
            </a:r>
            <a:r>
              <a:rPr lang="en-US" dirty="0"/>
              <a:t> </a:t>
            </a:r>
            <a:r>
              <a:rPr lang="en-US" dirty="0" err="1"/>
              <a:t>några</a:t>
            </a:r>
            <a:r>
              <a:rPr lang="en-US" dirty="0"/>
              <a:t> </a:t>
            </a:r>
            <a:r>
              <a:rPr lang="en-US" dirty="0" err="1"/>
              <a:t>övningar</a:t>
            </a:r>
            <a:r>
              <a:rPr lang="en-US" dirty="0"/>
              <a:t> för </a:t>
            </a:r>
            <a:r>
              <a:rPr lang="en-US" dirty="0" err="1"/>
              <a:t>att</a:t>
            </a:r>
            <a:r>
              <a:rPr lang="en-US" dirty="0"/>
              <a:t> </a:t>
            </a:r>
            <a:r>
              <a:rPr lang="en-US" dirty="0" err="1"/>
              <a:t>lära</a:t>
            </a:r>
            <a:r>
              <a:rPr lang="en-US" dirty="0"/>
              <a:t> </a:t>
            </a:r>
            <a:r>
              <a:rPr lang="en-US" dirty="0" err="1"/>
              <a:t>oss</a:t>
            </a:r>
            <a:r>
              <a:rPr lang="en-US" dirty="0"/>
              <a:t> </a:t>
            </a:r>
            <a:r>
              <a:rPr lang="en-US" dirty="0" err="1"/>
              <a:t>detta</a:t>
            </a:r>
            <a:r>
              <a:rPr lang="en-US" dirty="0"/>
              <a:t>.  </a:t>
            </a:r>
          </a:p>
        </p:txBody>
      </p:sp>
      <p:sp>
        <p:nvSpPr>
          <p:cNvPr id="179" name="Google Shape;17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e9745337d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e9745337d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58750" lvl="0" indent="0" algn="l" rtl="0">
              <a:lnSpc>
                <a:spcPct val="115000"/>
              </a:lnSpc>
              <a:spcBef>
                <a:spcPts val="0"/>
              </a:spcBef>
              <a:spcAft>
                <a:spcPts val="0"/>
              </a:spcAft>
              <a:buClr>
                <a:schemeClr val="dk1"/>
              </a:buClr>
              <a:buSzPts val="1100"/>
              <a:buNone/>
            </a:pPr>
            <a:r>
              <a:rPr lang="sv-SE" sz="1050" b="1" dirty="0">
                <a:latin typeface="Arial"/>
                <a:ea typeface="Arial"/>
                <a:cs typeface="Arial"/>
                <a:sym typeface="Arial"/>
              </a:rPr>
              <a:t>Kombinationslåset – längden gör skillnad </a:t>
            </a:r>
          </a:p>
          <a:p>
            <a:pPr marL="330200" lvl="0" indent="-171450" algn="l" rtl="0">
              <a:lnSpc>
                <a:spcPct val="115000"/>
              </a:lnSpc>
              <a:spcBef>
                <a:spcPts val="0"/>
              </a:spcBef>
              <a:spcAft>
                <a:spcPts val="0"/>
              </a:spcAft>
              <a:buClr>
                <a:schemeClr val="dk1"/>
              </a:buClr>
              <a:buSzPts val="1100"/>
              <a:buFont typeface="Arial" panose="020B0604020202020204" pitchFamily="34" charset="0"/>
              <a:buChar char="•"/>
            </a:pPr>
            <a:r>
              <a:rPr lang="en-SE" sz="1100" b="0" i="0" u="none" strike="noStrike" cap="none" dirty="0">
                <a:solidFill>
                  <a:schemeClr val="dk1"/>
                </a:solidFill>
                <a:effectLst/>
                <a:latin typeface="Calibri"/>
                <a:ea typeface="Calibri"/>
                <a:cs typeface="Calibri"/>
                <a:sym typeface="Calibri"/>
              </a:rPr>
              <a:t>Vi har ett klassiskt kombinationslås som man kan använda för sitt skåp i skolan eller badhuset (3x9). </a:t>
            </a:r>
          </a:p>
          <a:p>
            <a:pPr marL="330200" lvl="0" indent="-171450" algn="l" rtl="0">
              <a:lnSpc>
                <a:spcPct val="115000"/>
              </a:lnSpc>
              <a:spcBef>
                <a:spcPts val="0"/>
              </a:spcBef>
              <a:spcAft>
                <a:spcPts val="0"/>
              </a:spcAft>
              <a:buClr>
                <a:schemeClr val="dk1"/>
              </a:buClr>
              <a:buSzPts val="1100"/>
              <a:buFont typeface="Arial" panose="020B0604020202020204" pitchFamily="34" charset="0"/>
              <a:buChar char="•"/>
            </a:pPr>
            <a:r>
              <a:rPr lang="en-SE" sz="1100" b="0" i="0" u="none" strike="noStrike" cap="none" dirty="0">
                <a:solidFill>
                  <a:schemeClr val="dk1"/>
                </a:solidFill>
                <a:effectLst/>
                <a:latin typeface="Calibri"/>
                <a:ea typeface="Calibri"/>
                <a:cs typeface="Calibri"/>
                <a:sym typeface="Calibri"/>
              </a:rPr>
              <a:t>Man kan snurra och testa alla kombinationer relativt lätt. </a:t>
            </a:r>
          </a:p>
          <a:p>
            <a:pPr marL="158750" lvl="0" indent="0" algn="l" rtl="0">
              <a:lnSpc>
                <a:spcPct val="115000"/>
              </a:lnSpc>
              <a:spcBef>
                <a:spcPts val="0"/>
              </a:spcBef>
              <a:spcAft>
                <a:spcPts val="0"/>
              </a:spcAft>
              <a:buClr>
                <a:schemeClr val="dk1"/>
              </a:buClr>
              <a:buSzPts val="1100"/>
              <a:buFont typeface="Arial" panose="020B0604020202020204" pitchFamily="34" charset="0"/>
              <a:buNone/>
            </a:pPr>
            <a:r>
              <a:rPr lang="en-SE" sz="1100" b="1" i="0" u="none" strike="noStrike" cap="none" dirty="0">
                <a:solidFill>
                  <a:schemeClr val="dk1"/>
                </a:solidFill>
                <a:effectLst/>
                <a:latin typeface="Calibri"/>
                <a:ea typeface="Calibri"/>
                <a:cs typeface="Calibri"/>
                <a:sym typeface="Calibri"/>
              </a:rPr>
              <a:t>Man kan fråga om någon kan räkna ut med matte hur många kombinationer som finns (9x9x9), eller så kan man visa genom att rita på tavlan. </a:t>
            </a:r>
          </a:p>
          <a:p>
            <a:pPr marL="457200" lvl="0" indent="-298450" algn="l" rtl="0">
              <a:lnSpc>
                <a:spcPct val="115000"/>
              </a:lnSpc>
              <a:spcBef>
                <a:spcPts val="0"/>
              </a:spcBef>
              <a:spcAft>
                <a:spcPts val="0"/>
              </a:spcAft>
              <a:buClr>
                <a:schemeClr val="dk1"/>
              </a:buClr>
              <a:buSzPts val="1100"/>
              <a:buChar char="●"/>
            </a:pPr>
            <a:endParaRPr sz="1100" dirty="0">
              <a:latin typeface="Arial"/>
              <a:ea typeface="Arial"/>
              <a:cs typeface="Arial"/>
              <a:sym typeface="Arial"/>
            </a:endParaRPr>
          </a:p>
        </p:txBody>
      </p:sp>
      <p:sp>
        <p:nvSpPr>
          <p:cNvPr id="203" name="Google Shape;203;g2e9745337d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a:extLst>
            <a:ext uri="{FF2B5EF4-FFF2-40B4-BE49-F238E27FC236}">
              <a16:creationId xmlns:a16="http://schemas.microsoft.com/office/drawing/2014/main" id="{809C22FC-AE57-D358-3383-CB03E8A59FE9}"/>
            </a:ext>
          </a:extLst>
        </p:cNvPr>
        <p:cNvGrpSpPr/>
        <p:nvPr/>
      </p:nvGrpSpPr>
      <p:grpSpPr>
        <a:xfrm>
          <a:off x="0" y="0"/>
          <a:ext cx="0" cy="0"/>
          <a:chOff x="0" y="0"/>
          <a:chExt cx="0" cy="0"/>
        </a:xfrm>
      </p:grpSpPr>
      <p:sp>
        <p:nvSpPr>
          <p:cNvPr id="201" name="Google Shape;201;g2e9745337d5_0_0:notes">
            <a:extLst>
              <a:ext uri="{FF2B5EF4-FFF2-40B4-BE49-F238E27FC236}">
                <a16:creationId xmlns:a16="http://schemas.microsoft.com/office/drawing/2014/main" id="{79163E52-9BFB-E5EB-B8DB-32AC5ED2674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e9745337d5_0_0:notes">
            <a:extLst>
              <a:ext uri="{FF2B5EF4-FFF2-40B4-BE49-F238E27FC236}">
                <a16:creationId xmlns:a16="http://schemas.microsoft.com/office/drawing/2014/main" id="{B7BBB3B0-60D7-8B1F-247B-BEA676F941B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58750" lvl="0" indent="0" algn="l" rtl="0">
              <a:lnSpc>
                <a:spcPct val="115000"/>
              </a:lnSpc>
              <a:spcBef>
                <a:spcPts val="0"/>
              </a:spcBef>
              <a:spcAft>
                <a:spcPts val="0"/>
              </a:spcAft>
              <a:buClr>
                <a:schemeClr val="dk1"/>
              </a:buClr>
              <a:buSzPts val="1100"/>
              <a:buNone/>
            </a:pPr>
            <a:r>
              <a:rPr lang="sv-SE" sz="1000" b="1" dirty="0">
                <a:latin typeface="Arial"/>
                <a:ea typeface="Arial"/>
                <a:cs typeface="Arial"/>
                <a:sym typeface="Arial"/>
              </a:rPr>
              <a:t>Kombinationslåset – längden gör skillnad </a:t>
            </a:r>
          </a:p>
          <a:p>
            <a:pPr marL="158750" lvl="0" indent="0" algn="l" rtl="0">
              <a:lnSpc>
                <a:spcPct val="115000"/>
              </a:lnSpc>
              <a:spcBef>
                <a:spcPts val="0"/>
              </a:spcBef>
              <a:spcAft>
                <a:spcPts val="0"/>
              </a:spcAft>
              <a:buClr>
                <a:schemeClr val="dk1"/>
              </a:buClr>
              <a:buSzPts val="1100"/>
              <a:buNone/>
            </a:pPr>
            <a:endParaRPr lang="sv-SE" sz="1000" b="1" i="0" u="none" strike="noStrike" cap="none" dirty="0">
              <a:solidFill>
                <a:schemeClr val="dk1"/>
              </a:solidFill>
              <a:effectLst/>
              <a:latin typeface="Arial"/>
              <a:ea typeface="Calibri"/>
              <a:cs typeface="Arial"/>
              <a:sym typeface="Arial"/>
            </a:endParaRPr>
          </a:p>
          <a:p>
            <a:pPr marL="158750" lvl="0" indent="0" algn="l" rtl="0">
              <a:lnSpc>
                <a:spcPct val="115000"/>
              </a:lnSpc>
              <a:spcBef>
                <a:spcPts val="0"/>
              </a:spcBef>
              <a:spcAft>
                <a:spcPts val="0"/>
              </a:spcAft>
              <a:buClr>
                <a:schemeClr val="dk1"/>
              </a:buClr>
              <a:buSzPts val="1100"/>
              <a:buNone/>
            </a:pPr>
            <a:r>
              <a:rPr lang="en-SE" sz="1050" b="0" i="0" u="none" strike="noStrike" cap="none" dirty="0">
                <a:solidFill>
                  <a:schemeClr val="dk1"/>
                </a:solidFill>
                <a:effectLst/>
                <a:latin typeface="Calibri"/>
                <a:ea typeface="Calibri"/>
                <a:cs typeface="Calibri"/>
                <a:sym typeface="Calibri"/>
              </a:rPr>
              <a:t>Visa gärna hur det blir fler och fler kombinationer möjliga om man lägger till en siffra (9x9x9x9). </a:t>
            </a:r>
          </a:p>
          <a:p>
            <a:pPr marL="330200" lvl="0" indent="-171450" algn="l" rtl="0">
              <a:lnSpc>
                <a:spcPct val="115000"/>
              </a:lnSpc>
              <a:spcBef>
                <a:spcPts val="0"/>
              </a:spcBef>
              <a:spcAft>
                <a:spcPts val="0"/>
              </a:spcAft>
              <a:buClr>
                <a:schemeClr val="dk1"/>
              </a:buClr>
              <a:buSzPts val="1100"/>
              <a:buFont typeface="Arial" panose="020B0604020202020204" pitchFamily="34" charset="0"/>
              <a:buChar char="•"/>
            </a:pPr>
            <a:endParaRPr lang="en-SE" sz="1050" b="0" i="0" u="none" strike="noStrike" cap="none" dirty="0">
              <a:solidFill>
                <a:schemeClr val="dk1"/>
              </a:solidFill>
              <a:effectLst/>
              <a:latin typeface="Calibri"/>
              <a:ea typeface="Calibri"/>
              <a:cs typeface="Calibri"/>
              <a:sym typeface="Calibri"/>
            </a:endParaRPr>
          </a:p>
          <a:p>
            <a:pPr marL="330200" lvl="0" indent="-171450" algn="l" rtl="0">
              <a:lnSpc>
                <a:spcPct val="115000"/>
              </a:lnSpc>
              <a:spcBef>
                <a:spcPts val="0"/>
              </a:spcBef>
              <a:spcAft>
                <a:spcPts val="0"/>
              </a:spcAft>
              <a:buClr>
                <a:schemeClr val="dk1"/>
              </a:buClr>
              <a:buSzPts val="1100"/>
              <a:buFont typeface="Arial" panose="020B0604020202020204" pitchFamily="34" charset="0"/>
              <a:buChar char="•"/>
            </a:pPr>
            <a:r>
              <a:rPr lang="en-SE" sz="1050" b="0" i="0" u="none" strike="noStrike" cap="none" dirty="0">
                <a:solidFill>
                  <a:schemeClr val="dk1"/>
                </a:solidFill>
                <a:effectLst/>
                <a:latin typeface="Calibri"/>
                <a:ea typeface="Calibri"/>
                <a:cs typeface="Calibri"/>
                <a:sym typeface="Calibri"/>
              </a:rPr>
              <a:t>Om lägger till fler möjliga symboler, (1-9 + alfabetet + andra symboler </a:t>
            </a:r>
            <a:r>
              <a:rPr lang="en-SE" sz="1050" b="0" i="0" u="none" strike="noStrike" cap="none" dirty="0">
                <a:solidFill>
                  <a:schemeClr val="dk1"/>
                </a:solidFill>
                <a:effectLst/>
                <a:latin typeface="Calibri"/>
                <a:ea typeface="Calibri"/>
                <a:cs typeface="Calibri"/>
                <a:sym typeface="Wingdings" pitchFamily="2" charset="2"/>
              </a:rPr>
              <a:t> (9 + 29 + …) uphöjt till fyra) är också säkerare </a:t>
            </a:r>
          </a:p>
          <a:p>
            <a:pPr marL="330200" lvl="0" indent="-171450" algn="l" rtl="0">
              <a:lnSpc>
                <a:spcPct val="115000"/>
              </a:lnSpc>
              <a:spcBef>
                <a:spcPts val="0"/>
              </a:spcBef>
              <a:spcAft>
                <a:spcPts val="0"/>
              </a:spcAft>
              <a:buClr>
                <a:schemeClr val="dk1"/>
              </a:buClr>
              <a:buSzPts val="1100"/>
              <a:buFont typeface="Arial" panose="020B0604020202020204" pitchFamily="34" charset="0"/>
              <a:buChar char="•"/>
            </a:pPr>
            <a:r>
              <a:rPr lang="en-SE" sz="1050" b="0" i="0" u="none" strike="noStrike" cap="none" dirty="0">
                <a:solidFill>
                  <a:schemeClr val="dk1"/>
                </a:solidFill>
                <a:effectLst/>
                <a:latin typeface="Calibri"/>
                <a:ea typeface="Calibri"/>
                <a:cs typeface="Calibri"/>
                <a:sym typeface="Calibri"/>
              </a:rPr>
              <a:t>Det är första pusselbiten för ett säkert lösenord, ju längre, desto bättre.  </a:t>
            </a:r>
            <a:endParaRPr lang="en-SE" sz="1100" b="0" i="0" u="none" strike="noStrike" cap="none" dirty="0">
              <a:solidFill>
                <a:schemeClr val="dk1"/>
              </a:solidFill>
              <a:effectLst/>
              <a:latin typeface="Calibri"/>
              <a:ea typeface="Calibri"/>
              <a:cs typeface="Calibri"/>
              <a:sym typeface="Calibri"/>
            </a:endParaRPr>
          </a:p>
        </p:txBody>
      </p:sp>
      <p:sp>
        <p:nvSpPr>
          <p:cNvPr id="203" name="Google Shape;203;g2e9745337d5_0_0:notes">
            <a:extLst>
              <a:ext uri="{FF2B5EF4-FFF2-40B4-BE49-F238E27FC236}">
                <a16:creationId xmlns:a16="http://schemas.microsoft.com/office/drawing/2014/main" id="{57ACDF56-330F-42A7-29BF-6472EB4E43C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3345053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95199644-EB1C-5617-5260-70B6204D8EA2}"/>
            </a:ext>
          </a:extLst>
        </p:cNvPr>
        <p:cNvGrpSpPr/>
        <p:nvPr/>
      </p:nvGrpSpPr>
      <p:grpSpPr>
        <a:xfrm>
          <a:off x="0" y="0"/>
          <a:ext cx="0" cy="0"/>
          <a:chOff x="0" y="0"/>
          <a:chExt cx="0" cy="0"/>
        </a:xfrm>
      </p:grpSpPr>
      <p:sp>
        <p:nvSpPr>
          <p:cNvPr id="131" name="Google Shape;131;p24:notes">
            <a:extLst>
              <a:ext uri="{FF2B5EF4-FFF2-40B4-BE49-F238E27FC236}">
                <a16:creationId xmlns:a16="http://schemas.microsoft.com/office/drawing/2014/main" id="{EBADE697-7DCA-8B75-19C7-32E4651E73F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24:notes">
            <a:extLst>
              <a:ext uri="{FF2B5EF4-FFF2-40B4-BE49-F238E27FC236}">
                <a16:creationId xmlns:a16="http://schemas.microsoft.com/office/drawing/2014/main" id="{CCDDF939-6B9B-7C4B-93A5-7870494EB15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SE" sz="1200" b="1" i="0" u="none" strike="noStrike" cap="none" dirty="0">
                <a:solidFill>
                  <a:schemeClr val="dk1"/>
                </a:solidFill>
                <a:effectLst/>
                <a:latin typeface="Calibri"/>
                <a:ea typeface="Calibri"/>
                <a:cs typeface="Calibri"/>
                <a:sym typeface="Calibri"/>
              </a:rPr>
              <a:t>G</a:t>
            </a:r>
            <a:r>
              <a:rPr lang="en-GB" sz="1200" b="1" i="0" u="none" strike="noStrike" cap="none" dirty="0">
                <a:solidFill>
                  <a:schemeClr val="dk1"/>
                </a:solidFill>
                <a:effectLst/>
                <a:latin typeface="Calibri"/>
                <a:ea typeface="Calibri"/>
                <a:cs typeface="Calibri"/>
                <a:sym typeface="Calibri"/>
              </a:rPr>
              <a:t>ö</a:t>
            </a:r>
            <a:r>
              <a:rPr lang="en-SE" sz="1200" b="1" i="0" u="none" strike="noStrike" cap="none" dirty="0">
                <a:solidFill>
                  <a:schemeClr val="dk1"/>
                </a:solidFill>
                <a:effectLst/>
                <a:latin typeface="Calibri"/>
                <a:ea typeface="Calibri"/>
                <a:cs typeface="Calibri"/>
                <a:sym typeface="Calibri"/>
              </a:rPr>
              <a:t>ra ett lösenord säkert mot brute forcing: </a:t>
            </a:r>
          </a:p>
          <a:p>
            <a:pPr marL="171450" indent="-171450">
              <a:lnSpc>
                <a:spcPct val="115000"/>
              </a:lnSpc>
              <a:spcBef>
                <a:spcPts val="1200"/>
              </a:spcBef>
              <a:buClr>
                <a:schemeClr val="dk1"/>
              </a:buClr>
              <a:buSzPts val="1100"/>
              <a:buFont typeface="Arial" panose="020B0604020202020204" pitchFamily="34" charset="0"/>
              <a:buChar char="•"/>
              <a:defRPr/>
            </a:pPr>
            <a:r>
              <a:rPr lang="en-SE" sz="1200" b="0" i="0" u="none" strike="noStrike" cap="none" dirty="0">
                <a:solidFill>
                  <a:schemeClr val="dk1"/>
                </a:solidFill>
                <a:effectLst/>
                <a:latin typeface="Calibri"/>
                <a:ea typeface="Calibri"/>
                <a:cs typeface="Calibri"/>
                <a:sym typeface="Calibri"/>
              </a:rPr>
              <a:t>En professionell hackares dator kan potentiellt gissa miljoner lösenord </a:t>
            </a:r>
            <a:r>
              <a:rPr lang="en-SE" sz="1200" b="0" i="0" u="none" strike="noStrike" cap="none" dirty="0" err="1">
                <a:solidFill>
                  <a:schemeClr val="dk1"/>
                </a:solidFill>
                <a:effectLst/>
                <a:latin typeface="Calibri"/>
                <a:ea typeface="Calibri"/>
                <a:cs typeface="Calibri"/>
                <a:sym typeface="Calibri"/>
              </a:rPr>
              <a:t>i</a:t>
            </a:r>
            <a:r>
              <a:rPr lang="en-SE" sz="1200" b="0" i="0" u="none" strike="noStrike" cap="none" dirty="0">
                <a:solidFill>
                  <a:schemeClr val="dk1"/>
                </a:solidFill>
                <a:effectLst/>
                <a:latin typeface="Calibri"/>
                <a:ea typeface="Calibri"/>
                <a:cs typeface="Calibri"/>
                <a:sym typeface="Calibri"/>
              </a:rPr>
              <a:t> </a:t>
            </a:r>
            <a:r>
              <a:rPr lang="en-SE" sz="1200" b="0" i="0" u="none" strike="noStrike" cap="none" dirty="0" err="1">
                <a:solidFill>
                  <a:schemeClr val="dk1"/>
                </a:solidFill>
                <a:effectLst/>
                <a:latin typeface="Calibri"/>
                <a:ea typeface="Calibri"/>
                <a:cs typeface="Calibri"/>
                <a:sym typeface="Calibri"/>
              </a:rPr>
              <a:t>sekunden</a:t>
            </a:r>
            <a:r>
              <a:rPr lang="en-SE" sz="1200" b="0" i="0" u="none" strike="noStrike" cap="none" dirty="0">
                <a:solidFill>
                  <a:schemeClr val="dk1"/>
                </a:solidFill>
                <a:effectLst/>
                <a:latin typeface="Calibri"/>
                <a:ea typeface="Calibri"/>
                <a:cs typeface="Calibri"/>
                <a:sym typeface="Calibri"/>
              </a:rPr>
              <a:t> (brut force</a:t>
            </a:r>
            <a:r>
              <a:rPr lang="en-SE" dirty="0"/>
              <a:t> </a:t>
            </a:r>
            <a:r>
              <a:rPr lang="en-SE" dirty="0" err="1"/>
              <a:t>kallas</a:t>
            </a:r>
            <a:r>
              <a:rPr lang="en-SE" dirty="0"/>
              <a:t> det</a:t>
            </a:r>
            <a:r>
              <a:rPr lang="en-SE" sz="1200" b="0" i="0" u="none" strike="noStrike" cap="none" dirty="0">
                <a:solidFill>
                  <a:schemeClr val="dk1"/>
                </a:solidFill>
                <a:effectLst/>
                <a:latin typeface="Calibri"/>
                <a:ea typeface="Calibri"/>
                <a:cs typeface="Calibri"/>
                <a:sym typeface="Calibri"/>
              </a:rPr>
              <a:t>). </a:t>
            </a:r>
            <a:endParaRPr lang="en-SE" sz="1200" b="0" i="0" u="none" strike="noStrike" cap="none" dirty="0">
              <a:solidFill>
                <a:schemeClr val="dk1"/>
              </a:solidFill>
              <a:effectLst/>
              <a:latin typeface="Calibri"/>
              <a:ea typeface="Calibri"/>
              <a:cs typeface="Calibri"/>
            </a:endParaRPr>
          </a:p>
          <a:p>
            <a:pPr marL="171450" marR="0" lvl="0" indent="-171450" algn="l" defTabSz="914400" rtl="0" eaLnBrk="1" fontAlgn="auto" latinLnBrk="0" hangingPunct="1">
              <a:lnSpc>
                <a:spcPct val="115000"/>
              </a:lnSpc>
              <a:spcBef>
                <a:spcPts val="1200"/>
              </a:spcBef>
              <a:spcAft>
                <a:spcPts val="0"/>
              </a:spcAft>
              <a:buClr>
                <a:schemeClr val="dk1"/>
              </a:buClr>
              <a:buSzPts val="11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Därför är det bra att minst ett 12-täcken långt lösenord (gärna över 16)</a:t>
            </a:r>
          </a:p>
          <a:p>
            <a:pPr marL="171450" marR="0" lvl="0" indent="-171450" algn="l" defTabSz="914400" rtl="0" eaLnBrk="1" fontAlgn="auto" latinLnBrk="0" hangingPunct="1">
              <a:lnSpc>
                <a:spcPct val="115000"/>
              </a:lnSpc>
              <a:spcBef>
                <a:spcPts val="1200"/>
              </a:spcBef>
              <a:spcAft>
                <a:spcPts val="0"/>
              </a:spcAft>
              <a:buClr>
                <a:schemeClr val="dk1"/>
              </a:buClr>
              <a:buSzPts val="11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Men använd en lösenordsfras så att du kan komma ihåg det.  </a:t>
            </a:r>
          </a:p>
          <a:p>
            <a:pPr marL="171450" marR="0" lvl="0" indent="-171450" algn="l" defTabSz="914400" rtl="0" eaLnBrk="1" fontAlgn="auto" latinLnBrk="0" hangingPunct="1">
              <a:lnSpc>
                <a:spcPct val="115000"/>
              </a:lnSpc>
              <a:spcBef>
                <a:spcPts val="1200"/>
              </a:spcBef>
              <a:spcAft>
                <a:spcPts val="0"/>
              </a:spcAft>
              <a:buClr>
                <a:schemeClr val="dk1"/>
              </a:buClr>
              <a:buSzPts val="11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Exempel: </a:t>
            </a:r>
            <a:r>
              <a:rPr lang="en-SE" sz="1200" b="1" i="0" u="none" strike="noStrike" cap="none" dirty="0">
                <a:solidFill>
                  <a:schemeClr val="dk1"/>
                </a:solidFill>
                <a:effectLst/>
                <a:latin typeface="Calibri"/>
                <a:ea typeface="Calibri"/>
                <a:cs typeface="Calibri"/>
                <a:sym typeface="Calibri"/>
              </a:rPr>
              <a:t>cameliont-tuggummi-små-fotta</a:t>
            </a:r>
          </a:p>
          <a:p>
            <a:pPr marL="0" lvl="0" indent="0" algn="l" rtl="0">
              <a:lnSpc>
                <a:spcPct val="115000"/>
              </a:lnSpc>
              <a:spcBef>
                <a:spcPts val="1200"/>
              </a:spcBef>
              <a:spcAft>
                <a:spcPts val="0"/>
              </a:spcAft>
              <a:buClr>
                <a:schemeClr val="dk1"/>
              </a:buClr>
              <a:buSzPts val="1100"/>
              <a:buFont typeface="Arial"/>
              <a:buNone/>
            </a:pPr>
            <a:endParaRPr lang="en-SE" sz="1100" b="0" i="0" u="none" strike="noStrike" cap="none" dirty="0">
              <a:solidFill>
                <a:schemeClr val="dk1"/>
              </a:solidFill>
              <a:effectLst/>
              <a:latin typeface="Calibri"/>
              <a:cs typeface="Calibri"/>
              <a:sym typeface="Calibri"/>
            </a:endParaRPr>
          </a:p>
        </p:txBody>
      </p:sp>
      <p:sp>
        <p:nvSpPr>
          <p:cNvPr id="133" name="Google Shape;133;p24:notes">
            <a:extLst>
              <a:ext uri="{FF2B5EF4-FFF2-40B4-BE49-F238E27FC236}">
                <a16:creationId xmlns:a16="http://schemas.microsoft.com/office/drawing/2014/main" id="{35918E68-59AE-F6D7-7C8C-272579F4E5D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3744394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B000B832-D356-EACF-C466-C6E3EE8A9274}"/>
            </a:ext>
          </a:extLst>
        </p:cNvPr>
        <p:cNvGrpSpPr/>
        <p:nvPr/>
      </p:nvGrpSpPr>
      <p:grpSpPr>
        <a:xfrm>
          <a:off x="0" y="0"/>
          <a:ext cx="0" cy="0"/>
          <a:chOff x="0" y="0"/>
          <a:chExt cx="0" cy="0"/>
        </a:xfrm>
      </p:grpSpPr>
      <p:sp>
        <p:nvSpPr>
          <p:cNvPr id="131" name="Google Shape;131;p24:notes">
            <a:extLst>
              <a:ext uri="{FF2B5EF4-FFF2-40B4-BE49-F238E27FC236}">
                <a16:creationId xmlns:a16="http://schemas.microsoft.com/office/drawing/2014/main" id="{101886AD-BC95-0FE3-020F-A61A4CAAC8C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24:notes">
            <a:extLst>
              <a:ext uri="{FF2B5EF4-FFF2-40B4-BE49-F238E27FC236}">
                <a16:creationId xmlns:a16="http://schemas.microsoft.com/office/drawing/2014/main" id="{A0CD316F-9C0F-9491-8D0A-22D3D974887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sz="1200" b="1" i="0" u="none" strike="noStrike" cap="none" dirty="0">
                <a:solidFill>
                  <a:schemeClr val="dk1"/>
                </a:solidFill>
                <a:effectLst/>
                <a:latin typeface="Calibri"/>
                <a:ea typeface="Calibri"/>
                <a:cs typeface="Calibri"/>
                <a:sym typeface="Calibri"/>
              </a:rPr>
              <a:t>Gör ditt lösenord omöjlig att gissa: </a:t>
            </a: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Nu har vi lärt oss att lösenord ska vara långa och ha många olika tecken</a:t>
            </a: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men en tredje sak är att de ska även vara unika. </a:t>
            </a: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På våra viktigaste konton, som mejlen, så ska vi ha ett lösenord som vi inte har någon annan stans, så att en läcka på en annan hemsida gör mejlen sårbar.  </a:t>
            </a: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Tänk äcen på att vissa lösenord är vanligare att man väljer för man tänker inte på att de ska vara unika, typ “</a:t>
            </a:r>
            <a:r>
              <a:rPr lang="en-GB" sz="1200" b="0" i="0" u="none" strike="noStrike" cap="none" dirty="0">
                <a:solidFill>
                  <a:schemeClr val="dk1"/>
                </a:solidFill>
                <a:effectLst/>
                <a:latin typeface="Calibri"/>
                <a:ea typeface="Calibri"/>
                <a:cs typeface="Calibri"/>
                <a:sym typeface="Calibri"/>
              </a:rPr>
              <a:t>secret” </a:t>
            </a:r>
            <a:r>
              <a:rPr lang="en-GB" sz="1200" b="0" i="0" u="none" strike="noStrike" cap="none" dirty="0" err="1">
                <a:solidFill>
                  <a:schemeClr val="dk1"/>
                </a:solidFill>
                <a:effectLst/>
                <a:latin typeface="Calibri"/>
                <a:ea typeface="Calibri"/>
                <a:cs typeface="Calibri"/>
                <a:sym typeface="Calibri"/>
              </a:rPr>
              <a:t>är</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ett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vanligt</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lösenord</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Drför</a:t>
            </a:r>
            <a:r>
              <a:rPr lang="en-GB" sz="1200" b="0" i="0" u="none" strike="noStrike" cap="none" dirty="0">
                <a:solidFill>
                  <a:schemeClr val="dk1"/>
                </a:solidFill>
                <a:effectLst/>
                <a:latin typeface="Calibri"/>
                <a:ea typeface="Calibri"/>
                <a:cs typeface="Calibri"/>
                <a:sym typeface="Calibri"/>
              </a:rPr>
              <a:t> </a:t>
            </a:r>
            <a:r>
              <a:rPr lang="sv-SE" sz="1200" b="0" i="0" u="none" strike="noStrike" cap="none" dirty="0">
                <a:solidFill>
                  <a:schemeClr val="dk1"/>
                </a:solidFill>
                <a:effectLst/>
                <a:latin typeface="Calibri"/>
                <a:ea typeface="Calibri"/>
                <a:cs typeface="Calibri"/>
                <a:sym typeface="Calibri"/>
              </a:rPr>
              <a:t>testar hackare de lösenorden först.</a:t>
            </a:r>
            <a:endParaRPr lang="en-SE" sz="1200" b="1" i="0" u="none" strike="noStrike" cap="none" dirty="0">
              <a:solidFill>
                <a:schemeClr val="dk1"/>
              </a:solidFill>
              <a:effectLst/>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lang="en-SE" sz="1100" b="0" i="0" u="none" strike="noStrike" cap="none" dirty="0">
              <a:solidFill>
                <a:schemeClr val="dk1"/>
              </a:solidFill>
              <a:effectLst/>
              <a:latin typeface="Calibri"/>
              <a:cs typeface="Calibri"/>
              <a:sym typeface="Calibri"/>
            </a:endParaRPr>
          </a:p>
        </p:txBody>
      </p:sp>
      <p:sp>
        <p:nvSpPr>
          <p:cNvPr id="133" name="Google Shape;133;p24:notes">
            <a:extLst>
              <a:ext uri="{FF2B5EF4-FFF2-40B4-BE49-F238E27FC236}">
                <a16:creationId xmlns:a16="http://schemas.microsoft.com/office/drawing/2014/main" id="{FB6D55AA-ACB6-2B05-2DB9-A93B104B292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extLst>
      <p:ext uri="{BB962C8B-B14F-4D97-AF65-F5344CB8AC3E}">
        <p14:creationId xmlns:p14="http://schemas.microsoft.com/office/powerpoint/2010/main" val="763404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dirty="0" err="1">
                <a:latin typeface="Arial"/>
                <a:ea typeface="Arial"/>
                <a:cs typeface="Arial"/>
                <a:sym typeface="Arial"/>
              </a:rPr>
              <a:t>Gå</a:t>
            </a:r>
            <a:r>
              <a:rPr lang="en-US" sz="1100" b="1" dirty="0">
                <a:latin typeface="Arial"/>
                <a:ea typeface="Arial"/>
                <a:cs typeface="Arial"/>
                <a:sym typeface="Arial"/>
              </a:rPr>
              <a:t> </a:t>
            </a:r>
            <a:r>
              <a:rPr lang="en-US" sz="1100" b="1" dirty="0" err="1">
                <a:latin typeface="Arial"/>
                <a:ea typeface="Arial"/>
                <a:cs typeface="Arial"/>
                <a:sym typeface="Arial"/>
              </a:rPr>
              <a:t>igenom</a:t>
            </a:r>
            <a:r>
              <a:rPr lang="en-US" sz="1100" b="1" dirty="0">
                <a:latin typeface="Arial"/>
                <a:ea typeface="Arial"/>
                <a:cs typeface="Arial"/>
                <a:sym typeface="Arial"/>
              </a:rPr>
              <a:t> </a:t>
            </a:r>
            <a:r>
              <a:rPr lang="en-US" sz="1100" b="1" dirty="0" err="1">
                <a:latin typeface="Arial"/>
                <a:ea typeface="Arial"/>
                <a:cs typeface="Arial"/>
                <a:sym typeface="Arial"/>
              </a:rPr>
              <a:t>vad</a:t>
            </a:r>
            <a:r>
              <a:rPr lang="en-US" sz="1100" b="1" dirty="0">
                <a:latin typeface="Arial"/>
                <a:ea typeface="Arial"/>
                <a:cs typeface="Arial"/>
                <a:sym typeface="Arial"/>
              </a:rPr>
              <a:t> </a:t>
            </a:r>
            <a:r>
              <a:rPr lang="en-US" sz="1100" b="1" dirty="0" err="1">
                <a:latin typeface="Arial"/>
                <a:ea typeface="Arial"/>
                <a:cs typeface="Arial"/>
                <a:sym typeface="Arial"/>
              </a:rPr>
              <a:t>eleverna</a:t>
            </a:r>
            <a:r>
              <a:rPr lang="en-US" sz="1100" b="1" dirty="0">
                <a:latin typeface="Arial"/>
                <a:ea typeface="Arial"/>
                <a:cs typeface="Arial"/>
                <a:sym typeface="Arial"/>
              </a:rPr>
              <a:t> </a:t>
            </a:r>
            <a:r>
              <a:rPr lang="en-US" sz="1100" b="1" dirty="0" err="1">
                <a:latin typeface="Arial"/>
                <a:ea typeface="Arial"/>
                <a:cs typeface="Arial"/>
                <a:sym typeface="Arial"/>
              </a:rPr>
              <a:t>kommer</a:t>
            </a:r>
            <a:r>
              <a:rPr lang="en-US" sz="1100" b="1" dirty="0">
                <a:latin typeface="Arial"/>
                <a:ea typeface="Arial"/>
                <a:cs typeface="Arial"/>
                <a:sym typeface="Arial"/>
              </a:rPr>
              <a:t> </a:t>
            </a:r>
            <a:r>
              <a:rPr lang="en-US" sz="1100" b="1" dirty="0" err="1">
                <a:latin typeface="Arial"/>
                <a:ea typeface="Arial"/>
                <a:cs typeface="Arial"/>
                <a:sym typeface="Arial"/>
              </a:rPr>
              <a:t>att</a:t>
            </a:r>
            <a:r>
              <a:rPr lang="en-US" sz="1100" b="1" dirty="0">
                <a:latin typeface="Arial"/>
                <a:ea typeface="Arial"/>
                <a:cs typeface="Arial"/>
                <a:sym typeface="Arial"/>
              </a:rPr>
              <a:t> </a:t>
            </a:r>
            <a:r>
              <a:rPr lang="en-US" sz="1100" b="1" dirty="0" err="1">
                <a:latin typeface="Arial"/>
                <a:ea typeface="Arial"/>
                <a:cs typeface="Arial"/>
                <a:sym typeface="Arial"/>
              </a:rPr>
              <a:t>få</a:t>
            </a:r>
            <a:r>
              <a:rPr lang="en-US" sz="1100" b="1" dirty="0">
                <a:latin typeface="Arial"/>
                <a:ea typeface="Arial"/>
                <a:cs typeface="Arial"/>
                <a:sym typeface="Arial"/>
              </a:rPr>
              <a:t> </a:t>
            </a:r>
            <a:r>
              <a:rPr lang="en-US" sz="1100" b="1" dirty="0" err="1">
                <a:latin typeface="Arial"/>
                <a:ea typeface="Arial"/>
                <a:cs typeface="Arial"/>
                <a:sym typeface="Arial"/>
              </a:rPr>
              <a:t>lära</a:t>
            </a:r>
            <a:r>
              <a:rPr lang="en-US" sz="1100" b="1" dirty="0">
                <a:latin typeface="Arial"/>
                <a:ea typeface="Arial"/>
                <a:cs typeface="Arial"/>
                <a:sym typeface="Arial"/>
              </a:rPr>
              <a:t> sig </a:t>
            </a:r>
            <a:r>
              <a:rPr lang="en-US" sz="1100" b="1" dirty="0" err="1">
                <a:latin typeface="Arial"/>
                <a:ea typeface="Arial"/>
                <a:cs typeface="Arial"/>
                <a:sym typeface="Arial"/>
              </a:rPr>
              <a:t>idag</a:t>
            </a:r>
            <a:r>
              <a:rPr lang="en-US" sz="1100" b="1" dirty="0">
                <a:latin typeface="Arial"/>
                <a:ea typeface="Arial"/>
                <a:cs typeface="Arial"/>
                <a:sym typeface="Arial"/>
              </a:rPr>
              <a:t> </a:t>
            </a:r>
            <a:r>
              <a:rPr lang="en-US" sz="1100" b="1" dirty="0" err="1">
                <a:latin typeface="Arial"/>
                <a:ea typeface="Arial"/>
                <a:cs typeface="Arial"/>
                <a:sym typeface="Arial"/>
              </a:rPr>
              <a:t>och</a:t>
            </a:r>
            <a:r>
              <a:rPr lang="en-US" sz="1100" b="1" dirty="0">
                <a:latin typeface="Arial"/>
                <a:ea typeface="Arial"/>
                <a:cs typeface="Arial"/>
                <a:sym typeface="Arial"/>
              </a:rPr>
              <a:t> </a:t>
            </a:r>
            <a:r>
              <a:rPr lang="en-US" sz="1100" b="1" dirty="0" err="1">
                <a:latin typeface="Arial"/>
                <a:ea typeface="Arial"/>
                <a:cs typeface="Arial"/>
                <a:sym typeface="Arial"/>
              </a:rPr>
              <a:t>hur</a:t>
            </a:r>
            <a:r>
              <a:rPr lang="en-US" sz="1100" b="1" dirty="0">
                <a:latin typeface="Arial"/>
                <a:ea typeface="Arial"/>
                <a:cs typeface="Arial"/>
                <a:sym typeface="Arial"/>
              </a:rPr>
              <a:t> </a:t>
            </a:r>
            <a:r>
              <a:rPr lang="en-US" sz="1100" b="1" dirty="0" err="1">
                <a:latin typeface="Arial"/>
                <a:ea typeface="Arial"/>
                <a:cs typeface="Arial"/>
                <a:sym typeface="Arial"/>
              </a:rPr>
              <a:t>upplägget</a:t>
            </a:r>
            <a:r>
              <a:rPr lang="en-US" sz="1100" b="1" dirty="0">
                <a:latin typeface="Arial"/>
                <a:ea typeface="Arial"/>
                <a:cs typeface="Arial"/>
                <a:sym typeface="Arial"/>
              </a:rPr>
              <a:t> ser </a:t>
            </a:r>
            <a:r>
              <a:rPr lang="en-US" sz="1100" b="1" dirty="0" err="1">
                <a:latin typeface="Arial"/>
                <a:ea typeface="Arial"/>
                <a:cs typeface="Arial"/>
                <a:sym typeface="Arial"/>
              </a:rPr>
              <a:t>ut</a:t>
            </a:r>
            <a:endParaRPr sz="1100" b="1"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dirty="0">
                <a:latin typeface="Arial"/>
                <a:ea typeface="Arial"/>
                <a:cs typeface="Arial"/>
                <a:sym typeface="Arial"/>
              </a:rPr>
              <a:t>Dagens </a:t>
            </a:r>
            <a:r>
              <a:rPr lang="en-US" sz="1100" dirty="0" err="1">
                <a:latin typeface="Arial"/>
                <a:ea typeface="Arial"/>
                <a:cs typeface="Arial"/>
                <a:sym typeface="Arial"/>
              </a:rPr>
              <a:t>lektion</a:t>
            </a:r>
            <a:r>
              <a:rPr lang="en-US" sz="1100" dirty="0">
                <a:latin typeface="Arial"/>
                <a:ea typeface="Arial"/>
                <a:cs typeface="Arial"/>
                <a:sym typeface="Arial"/>
              </a:rPr>
              <a:t> </a:t>
            </a:r>
            <a:r>
              <a:rPr lang="en-US" sz="1100" dirty="0" err="1">
                <a:latin typeface="Arial"/>
                <a:ea typeface="Arial"/>
                <a:cs typeface="Arial"/>
                <a:sym typeface="Arial"/>
              </a:rPr>
              <a:t>kommer</a:t>
            </a:r>
            <a:r>
              <a:rPr lang="en-US" sz="1100" dirty="0">
                <a:latin typeface="Arial"/>
                <a:ea typeface="Arial"/>
                <a:cs typeface="Arial"/>
                <a:sym typeface="Arial"/>
              </a:rPr>
              <a:t> </a:t>
            </a:r>
            <a:r>
              <a:rPr lang="en-US" sz="1100" dirty="0" err="1">
                <a:latin typeface="Arial"/>
                <a:ea typeface="Arial"/>
                <a:cs typeface="Arial"/>
                <a:sym typeface="Arial"/>
              </a:rPr>
              <a:t>att</a:t>
            </a:r>
            <a:r>
              <a:rPr lang="en-US" sz="1100" dirty="0">
                <a:latin typeface="Arial"/>
                <a:ea typeface="Arial"/>
                <a:cs typeface="Arial"/>
                <a:sym typeface="Arial"/>
              </a:rPr>
              <a:t> </a:t>
            </a:r>
            <a:r>
              <a:rPr lang="en-US" sz="1100" dirty="0" err="1">
                <a:latin typeface="Arial"/>
                <a:ea typeface="Arial"/>
                <a:cs typeface="Arial"/>
                <a:sym typeface="Arial"/>
              </a:rPr>
              <a:t>handla</a:t>
            </a:r>
            <a:r>
              <a:rPr lang="en-US" sz="1100" dirty="0">
                <a:latin typeface="Arial"/>
                <a:ea typeface="Arial"/>
                <a:cs typeface="Arial"/>
                <a:sym typeface="Arial"/>
              </a:rPr>
              <a:t> om </a:t>
            </a:r>
            <a:r>
              <a:rPr lang="en-US" sz="1100" dirty="0" err="1">
                <a:latin typeface="Arial"/>
                <a:ea typeface="Arial"/>
                <a:cs typeface="Arial"/>
                <a:sym typeface="Arial"/>
              </a:rPr>
              <a:t>vad</a:t>
            </a:r>
            <a:r>
              <a:rPr lang="en-US" sz="1100" dirty="0">
                <a:latin typeface="Arial"/>
                <a:ea typeface="Arial"/>
                <a:cs typeface="Arial"/>
                <a:sym typeface="Arial"/>
              </a:rPr>
              <a:t> </a:t>
            </a:r>
            <a:r>
              <a:rPr lang="en-US" sz="1100" dirty="0" err="1">
                <a:latin typeface="Arial"/>
                <a:ea typeface="Arial"/>
                <a:cs typeface="Arial"/>
                <a:sym typeface="Arial"/>
              </a:rPr>
              <a:t>nätbedrägerier</a:t>
            </a:r>
            <a:r>
              <a:rPr lang="en-US" sz="1100" dirty="0">
                <a:latin typeface="Arial"/>
                <a:ea typeface="Arial"/>
                <a:cs typeface="Arial"/>
                <a:sym typeface="Arial"/>
              </a:rPr>
              <a:t> </a:t>
            </a:r>
            <a:r>
              <a:rPr lang="en-US" sz="1100" dirty="0" err="1">
                <a:latin typeface="Arial"/>
                <a:ea typeface="Arial"/>
                <a:cs typeface="Arial"/>
                <a:sym typeface="Arial"/>
              </a:rPr>
              <a:t>är</a:t>
            </a:r>
            <a:r>
              <a:rPr lang="en-US" sz="1100" dirty="0">
                <a:latin typeface="Arial"/>
                <a:ea typeface="Arial"/>
                <a:cs typeface="Arial"/>
                <a:sym typeface="Arial"/>
              </a:rPr>
              <a:t>, </a:t>
            </a:r>
            <a:r>
              <a:rPr lang="en-US" sz="1100" dirty="0" err="1">
                <a:latin typeface="Arial"/>
                <a:ea typeface="Arial"/>
                <a:cs typeface="Arial"/>
                <a:sym typeface="Arial"/>
              </a:rPr>
              <a:t>olika</a:t>
            </a:r>
            <a:r>
              <a:rPr lang="en-US" sz="1100" dirty="0">
                <a:latin typeface="Arial"/>
                <a:ea typeface="Arial"/>
                <a:cs typeface="Arial"/>
                <a:sym typeface="Arial"/>
              </a:rPr>
              <a:t> typer av attacker, </a:t>
            </a:r>
            <a:r>
              <a:rPr lang="en-US" sz="1100" dirty="0" err="1">
                <a:latin typeface="Arial"/>
                <a:ea typeface="Arial"/>
                <a:cs typeface="Arial"/>
                <a:sym typeface="Arial"/>
              </a:rPr>
              <a:t>och</a:t>
            </a:r>
            <a:r>
              <a:rPr lang="en-US" sz="1100" dirty="0">
                <a:latin typeface="Arial"/>
                <a:ea typeface="Arial"/>
                <a:cs typeface="Arial"/>
                <a:sym typeface="Arial"/>
              </a:rPr>
              <a:t> </a:t>
            </a:r>
            <a:r>
              <a:rPr lang="en-US" sz="1100" dirty="0" err="1">
                <a:latin typeface="Arial"/>
                <a:ea typeface="Arial"/>
                <a:cs typeface="Arial"/>
                <a:sym typeface="Arial"/>
              </a:rPr>
              <a:t>hur</a:t>
            </a:r>
            <a:r>
              <a:rPr lang="en-US" sz="1100" dirty="0">
                <a:latin typeface="Arial"/>
                <a:ea typeface="Arial"/>
                <a:cs typeface="Arial"/>
                <a:sym typeface="Arial"/>
              </a:rPr>
              <a:t> vi </a:t>
            </a:r>
            <a:r>
              <a:rPr lang="en-US" sz="1100" dirty="0" err="1">
                <a:latin typeface="Arial"/>
                <a:ea typeface="Arial"/>
                <a:cs typeface="Arial"/>
                <a:sym typeface="Arial"/>
              </a:rPr>
              <a:t>kan</a:t>
            </a:r>
            <a:r>
              <a:rPr lang="en-US" sz="1100" dirty="0">
                <a:latin typeface="Arial"/>
                <a:ea typeface="Arial"/>
                <a:cs typeface="Arial"/>
                <a:sym typeface="Arial"/>
              </a:rPr>
              <a:t> </a:t>
            </a:r>
            <a:r>
              <a:rPr lang="en-US" sz="1100" dirty="0" err="1">
                <a:latin typeface="Arial"/>
                <a:ea typeface="Arial"/>
                <a:cs typeface="Arial"/>
                <a:sym typeface="Arial"/>
              </a:rPr>
              <a:t>säkra</a:t>
            </a:r>
            <a:r>
              <a:rPr lang="en-US" sz="1100" dirty="0">
                <a:latin typeface="Arial"/>
                <a:ea typeface="Arial"/>
                <a:cs typeface="Arial"/>
                <a:sym typeface="Arial"/>
              </a:rPr>
              <a:t> </a:t>
            </a:r>
            <a:r>
              <a:rPr lang="en-US" sz="1100" dirty="0" err="1">
                <a:latin typeface="Arial"/>
                <a:ea typeface="Arial"/>
                <a:cs typeface="Arial"/>
                <a:sym typeface="Arial"/>
              </a:rPr>
              <a:t>oss</a:t>
            </a:r>
            <a:r>
              <a:rPr lang="en-US" sz="1100" dirty="0">
                <a:latin typeface="Arial"/>
                <a:ea typeface="Arial"/>
                <a:cs typeface="Arial"/>
                <a:sym typeface="Arial"/>
              </a:rPr>
              <a:t> </a:t>
            </a:r>
            <a:r>
              <a:rPr lang="en-US" sz="1100" dirty="0" err="1">
                <a:latin typeface="Arial"/>
                <a:ea typeface="Arial"/>
                <a:cs typeface="Arial"/>
                <a:sym typeface="Arial"/>
              </a:rPr>
              <a:t>själva</a:t>
            </a:r>
            <a:r>
              <a:rPr lang="en-US" sz="1100" dirty="0">
                <a:latin typeface="Arial"/>
                <a:ea typeface="Arial"/>
                <a:cs typeface="Arial"/>
                <a:sym typeface="Arial"/>
              </a:rPr>
              <a:t> mot dessa attacker </a:t>
            </a:r>
            <a:r>
              <a:rPr lang="en-US" sz="1100" dirty="0" err="1">
                <a:latin typeface="Arial"/>
                <a:ea typeface="Arial"/>
                <a:cs typeface="Arial"/>
                <a:sym typeface="Arial"/>
              </a:rPr>
              <a:t>genom</a:t>
            </a:r>
            <a:r>
              <a:rPr lang="en-US" sz="1100" dirty="0">
                <a:latin typeface="Arial"/>
                <a:ea typeface="Arial"/>
                <a:cs typeface="Arial"/>
                <a:sym typeface="Arial"/>
              </a:rPr>
              <a:t> </a:t>
            </a:r>
            <a:r>
              <a:rPr lang="en-US" sz="1100" dirty="0" err="1">
                <a:latin typeface="Arial"/>
                <a:ea typeface="Arial"/>
                <a:cs typeface="Arial"/>
                <a:sym typeface="Arial"/>
              </a:rPr>
              <a:t>diskusion</a:t>
            </a:r>
            <a:r>
              <a:rPr lang="en-US" sz="1100" dirty="0">
                <a:latin typeface="Arial"/>
                <a:ea typeface="Arial"/>
                <a:cs typeface="Arial"/>
                <a:sym typeface="Arial"/>
              </a:rPr>
              <a:t>, </a:t>
            </a:r>
            <a:r>
              <a:rPr lang="en-US" sz="1100" dirty="0" err="1">
                <a:latin typeface="Arial"/>
                <a:ea typeface="Arial"/>
                <a:cs typeface="Arial"/>
                <a:sym typeface="Arial"/>
              </a:rPr>
              <a:t>en</a:t>
            </a:r>
            <a:r>
              <a:rPr lang="en-US" sz="1100" dirty="0">
                <a:latin typeface="Arial"/>
                <a:ea typeface="Arial"/>
                <a:cs typeface="Arial"/>
                <a:sym typeface="Arial"/>
              </a:rPr>
              <a:t> film </a:t>
            </a:r>
            <a:r>
              <a:rPr lang="en-US" sz="1100" dirty="0" err="1">
                <a:latin typeface="Arial"/>
                <a:ea typeface="Arial"/>
                <a:cs typeface="Arial"/>
                <a:sym typeface="Arial"/>
              </a:rPr>
              <a:t>och</a:t>
            </a:r>
            <a:r>
              <a:rPr lang="en-US" sz="1100" dirty="0">
                <a:latin typeface="Arial"/>
                <a:ea typeface="Arial"/>
                <a:cs typeface="Arial"/>
                <a:sym typeface="Arial"/>
              </a:rPr>
              <a:t> </a:t>
            </a:r>
            <a:r>
              <a:rPr lang="en-US" sz="1100" dirty="0" err="1">
                <a:latin typeface="Arial"/>
                <a:ea typeface="Arial"/>
                <a:cs typeface="Arial"/>
                <a:sym typeface="Arial"/>
              </a:rPr>
              <a:t>roliga</a:t>
            </a:r>
            <a:r>
              <a:rPr lang="en-US" sz="1100" dirty="0">
                <a:latin typeface="Arial"/>
                <a:ea typeface="Arial"/>
                <a:cs typeface="Arial"/>
                <a:sym typeface="Arial"/>
              </a:rPr>
              <a:t> </a:t>
            </a:r>
            <a:r>
              <a:rPr lang="en-US" sz="1100" dirty="0" err="1">
                <a:latin typeface="Arial"/>
                <a:ea typeface="Arial"/>
                <a:cs typeface="Arial"/>
                <a:sym typeface="Arial"/>
              </a:rPr>
              <a:t>övningar</a:t>
            </a:r>
            <a:r>
              <a:rPr lang="en-US" sz="1100" dirty="0">
                <a:latin typeface="Arial"/>
                <a:ea typeface="Arial"/>
                <a:cs typeface="Arial"/>
                <a:sym typeface="Arial"/>
              </a:rPr>
              <a:t>.</a:t>
            </a:r>
            <a:endParaRPr sz="1100"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SzPts val="1400"/>
              <a:buNone/>
            </a:pPr>
            <a:endParaRPr dirty="0"/>
          </a:p>
        </p:txBody>
      </p:sp>
      <p:sp>
        <p:nvSpPr>
          <p:cNvPr id="116" name="Google Shape;11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E477162D-054B-1B5E-B7A8-8157FBAC3D18}"/>
            </a:ext>
          </a:extLst>
        </p:cNvPr>
        <p:cNvGrpSpPr/>
        <p:nvPr/>
      </p:nvGrpSpPr>
      <p:grpSpPr>
        <a:xfrm>
          <a:off x="0" y="0"/>
          <a:ext cx="0" cy="0"/>
          <a:chOff x="0" y="0"/>
          <a:chExt cx="0" cy="0"/>
        </a:xfrm>
      </p:grpSpPr>
      <p:sp>
        <p:nvSpPr>
          <p:cNvPr id="131" name="Google Shape;131;p24:notes">
            <a:extLst>
              <a:ext uri="{FF2B5EF4-FFF2-40B4-BE49-F238E27FC236}">
                <a16:creationId xmlns:a16="http://schemas.microsoft.com/office/drawing/2014/main" id="{690CF974-6FB6-01CE-1BF9-58A19ECA4C6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24:notes">
            <a:extLst>
              <a:ext uri="{FF2B5EF4-FFF2-40B4-BE49-F238E27FC236}">
                <a16:creationId xmlns:a16="http://schemas.microsoft.com/office/drawing/2014/main" id="{6681E0E5-4264-9CC5-4414-785DA06CB8E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sz="1200" b="1" i="0" u="none" strike="noStrike" cap="none" dirty="0">
                <a:solidFill>
                  <a:schemeClr val="dk1"/>
                </a:solidFill>
                <a:effectLst/>
                <a:latin typeface="Calibri"/>
                <a:ea typeface="Calibri"/>
                <a:cs typeface="Calibri"/>
                <a:sym typeface="Calibri"/>
              </a:rPr>
              <a:t>Gör ditt lösenord omöjlig att gissa: </a:t>
            </a: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Den sista grejen är att de ska vara svåra att gissa. </a:t>
            </a: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Lösenord får inte får ha saker i sig som kan göra att man kan gissa dem. </a:t>
            </a: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Man kan ta reda på information om oss online. Typ vilket år man är född, eller om man har ett djur. </a:t>
            </a: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Dessa är saker som hackare kommer pröva först innan de prövar alla tänkbara kombinationer.  </a:t>
            </a:r>
            <a:endParaRPr lang="en-SE" sz="1400" b="0" i="0" u="none" strike="noStrike" cap="none" dirty="0">
              <a:solidFill>
                <a:schemeClr val="dk1"/>
              </a:solidFill>
              <a:effectLst/>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lang="en-SE" sz="1100" b="0" i="0" u="none" strike="noStrike" cap="none" dirty="0">
              <a:solidFill>
                <a:schemeClr val="dk1"/>
              </a:solidFill>
              <a:effectLst/>
              <a:latin typeface="Calibri"/>
              <a:cs typeface="Calibri"/>
              <a:sym typeface="Calibri"/>
            </a:endParaRPr>
          </a:p>
        </p:txBody>
      </p:sp>
      <p:sp>
        <p:nvSpPr>
          <p:cNvPr id="133" name="Google Shape;133;p24:notes">
            <a:extLst>
              <a:ext uri="{FF2B5EF4-FFF2-40B4-BE49-F238E27FC236}">
                <a16:creationId xmlns:a16="http://schemas.microsoft.com/office/drawing/2014/main" id="{6CC41FE0-4EB5-E5E9-2CE6-8EFD0428D2B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extLst>
      <p:ext uri="{BB962C8B-B14F-4D97-AF65-F5344CB8AC3E}">
        <p14:creationId xmlns:p14="http://schemas.microsoft.com/office/powerpoint/2010/main" val="2070136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a:extLst>
            <a:ext uri="{FF2B5EF4-FFF2-40B4-BE49-F238E27FC236}">
              <a16:creationId xmlns:a16="http://schemas.microsoft.com/office/drawing/2014/main" id="{DD1BA45F-A675-803A-B273-54B4433F16F0}"/>
            </a:ext>
          </a:extLst>
        </p:cNvPr>
        <p:cNvGrpSpPr/>
        <p:nvPr/>
      </p:nvGrpSpPr>
      <p:grpSpPr>
        <a:xfrm>
          <a:off x="0" y="0"/>
          <a:ext cx="0" cy="0"/>
          <a:chOff x="0" y="0"/>
          <a:chExt cx="0" cy="0"/>
        </a:xfrm>
      </p:grpSpPr>
      <p:sp>
        <p:nvSpPr>
          <p:cNvPr id="201" name="Google Shape;201;g2e9745337d5_0_0:notes">
            <a:extLst>
              <a:ext uri="{FF2B5EF4-FFF2-40B4-BE49-F238E27FC236}">
                <a16:creationId xmlns:a16="http://schemas.microsoft.com/office/drawing/2014/main" id="{AD458171-6AA0-8394-1BDA-4E693B59C14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e9745337d5_0_0:notes">
            <a:extLst>
              <a:ext uri="{FF2B5EF4-FFF2-40B4-BE49-F238E27FC236}">
                <a16:creationId xmlns:a16="http://schemas.microsoft.com/office/drawing/2014/main" id="{D34A8914-819E-9533-A13B-64A2634DC3D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58750" lvl="0" indent="0" algn="l" rtl="0">
              <a:lnSpc>
                <a:spcPct val="115000"/>
              </a:lnSpc>
              <a:spcBef>
                <a:spcPts val="0"/>
              </a:spcBef>
              <a:spcAft>
                <a:spcPts val="0"/>
              </a:spcAft>
              <a:buClr>
                <a:schemeClr val="dk1"/>
              </a:buClr>
              <a:buSzPts val="1100"/>
              <a:buNone/>
            </a:pPr>
            <a:r>
              <a:rPr lang="sv-SE" sz="1100" b="1" dirty="0">
                <a:latin typeface="Arial"/>
                <a:ea typeface="Arial"/>
                <a:cs typeface="Arial"/>
                <a:sym typeface="Arial"/>
              </a:rPr>
              <a:t>Lösenordsutmaning</a:t>
            </a:r>
          </a:p>
          <a:p>
            <a:pPr marL="158750" lvl="0" indent="0" algn="l" rtl="0">
              <a:lnSpc>
                <a:spcPct val="115000"/>
              </a:lnSpc>
              <a:spcBef>
                <a:spcPts val="0"/>
              </a:spcBef>
              <a:spcAft>
                <a:spcPts val="0"/>
              </a:spcAft>
              <a:buClr>
                <a:schemeClr val="dk1"/>
              </a:buClr>
              <a:buSzPts val="1100"/>
              <a:buNone/>
            </a:pPr>
            <a:r>
              <a:rPr lang="en-SE" sz="1200" b="0" i="0" u="none" strike="noStrike" cap="none" dirty="0">
                <a:solidFill>
                  <a:schemeClr val="dk1"/>
                </a:solidFill>
                <a:effectLst/>
                <a:latin typeface="Calibri"/>
                <a:ea typeface="Calibri"/>
                <a:cs typeface="Calibri"/>
                <a:sym typeface="Calibri"/>
              </a:rPr>
              <a:t>Tänk på en egen "lösenordsfras" som är lång och unik men går att komma ihåg</a:t>
            </a:r>
          </a:p>
          <a:p>
            <a:pPr marL="158750" lvl="0" indent="0" algn="l" rtl="0">
              <a:lnSpc>
                <a:spcPct val="115000"/>
              </a:lnSpc>
              <a:spcBef>
                <a:spcPts val="0"/>
              </a:spcBef>
              <a:spcAft>
                <a:spcPts val="0"/>
              </a:spcAft>
              <a:buClr>
                <a:schemeClr val="dk1"/>
              </a:buClr>
              <a:buSzPts val="1100"/>
              <a:buNone/>
            </a:pPr>
            <a:r>
              <a:rPr lang="en-SE" sz="1200" b="0" i="0" u="none" strike="noStrike" cap="none" dirty="0">
                <a:solidFill>
                  <a:schemeClr val="dk1"/>
                </a:solidFill>
                <a:effectLst/>
                <a:latin typeface="Calibri"/>
                <a:ea typeface="Calibri"/>
                <a:cs typeface="Calibri"/>
                <a:sym typeface="Calibri"/>
              </a:rPr>
              <a:t>Håll det sedan för er själva </a:t>
            </a:r>
          </a:p>
          <a:p>
            <a:pPr marL="158750" lvl="0" indent="0" algn="l" rtl="0">
              <a:lnSpc>
                <a:spcPct val="115000"/>
              </a:lnSpc>
              <a:spcBef>
                <a:spcPts val="0"/>
              </a:spcBef>
              <a:spcAft>
                <a:spcPts val="0"/>
              </a:spcAft>
              <a:buClr>
                <a:schemeClr val="dk1"/>
              </a:buClr>
              <a:buSzPts val="1100"/>
              <a:buNone/>
            </a:pPr>
            <a:r>
              <a:rPr lang="en-SE" sz="1200" b="0" i="0" u="none" strike="noStrike" cap="none" dirty="0">
                <a:solidFill>
                  <a:schemeClr val="dk1"/>
                </a:solidFill>
                <a:effectLst/>
                <a:latin typeface="Calibri"/>
                <a:ea typeface="Calibri"/>
                <a:cs typeface="Calibri"/>
                <a:sym typeface="Calibri"/>
              </a:rPr>
              <a:t>(t.ex. "grönacyklar-smågodis-slut” - här kan man använda tekniken att göra en liten historia för att komma igåg för att lösenordet ska fastna: </a:t>
            </a:r>
            <a:r>
              <a:rPr lang="en-SE" sz="1200" b="0" i="1" u="none" strike="noStrike" cap="none" dirty="0">
                <a:solidFill>
                  <a:schemeClr val="dk1"/>
                </a:solidFill>
                <a:effectLst/>
                <a:latin typeface="Calibri"/>
                <a:ea typeface="Calibri"/>
                <a:cs typeface="Calibri"/>
                <a:sym typeface="Calibri"/>
              </a:rPr>
              <a:t>Jag cyklade hem  på min gröna cykel, åt godiset tills det tog slut</a:t>
            </a:r>
            <a:r>
              <a:rPr lang="en-SE" sz="1200" b="0" i="0" u="none" strike="noStrike" cap="none" dirty="0">
                <a:solidFill>
                  <a:schemeClr val="dk1"/>
                </a:solidFill>
                <a:effectLst/>
                <a:latin typeface="Calibri"/>
                <a:ea typeface="Calibri"/>
                <a:cs typeface="Calibri"/>
                <a:sym typeface="Calibri"/>
              </a:rPr>
              <a:t>). </a:t>
            </a:r>
          </a:p>
        </p:txBody>
      </p:sp>
      <p:sp>
        <p:nvSpPr>
          <p:cNvPr id="203" name="Google Shape;203;g2e9745337d5_0_0:notes">
            <a:extLst>
              <a:ext uri="{FF2B5EF4-FFF2-40B4-BE49-F238E27FC236}">
                <a16:creationId xmlns:a16="http://schemas.microsoft.com/office/drawing/2014/main" id="{D77AD2D6-C3E5-5A18-EFB7-C4877AF3251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extLst>
      <p:ext uri="{BB962C8B-B14F-4D97-AF65-F5344CB8AC3E}">
        <p14:creationId xmlns:p14="http://schemas.microsoft.com/office/powerpoint/2010/main" val="2870365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lvl="0" fontAlgn="base"/>
            <a:r>
              <a:rPr lang="en-GB" sz="1100" b="0" i="0" u="none" strike="noStrike" cap="none" dirty="0">
                <a:solidFill>
                  <a:schemeClr val="dk1"/>
                </a:solidFill>
                <a:effectLst/>
                <a:latin typeface="Calibri"/>
                <a:ea typeface="Calibri"/>
                <a:cs typeface="Calibri"/>
                <a:sym typeface="Calibri"/>
              </a:rPr>
              <a:t>De </a:t>
            </a:r>
            <a:r>
              <a:rPr lang="en-GB" sz="1100" b="0" i="0" u="none" strike="noStrike" cap="none" dirty="0" err="1">
                <a:solidFill>
                  <a:schemeClr val="dk1"/>
                </a:solidFill>
                <a:effectLst/>
                <a:latin typeface="Calibri"/>
                <a:ea typeface="Calibri"/>
                <a:cs typeface="Calibri"/>
                <a:sym typeface="Calibri"/>
              </a:rPr>
              <a:t>viktigaste</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lärdommarna</a:t>
            </a:r>
            <a:r>
              <a:rPr lang="en-GB" sz="1100" b="0" i="0" u="none" strike="noStrike" cap="none" dirty="0">
                <a:solidFill>
                  <a:schemeClr val="dk1"/>
                </a:solidFill>
                <a:effectLst/>
                <a:latin typeface="Calibri"/>
                <a:ea typeface="Calibri"/>
                <a:cs typeface="Calibri"/>
                <a:sym typeface="Calibri"/>
              </a:rPr>
              <a:t>: </a:t>
            </a:r>
          </a:p>
          <a:p>
            <a:pPr lvl="0" fontAlgn="base">
              <a:buFont typeface="Arial" panose="020B0604020202020204" pitchFamily="34" charset="0"/>
              <a:buChar char="•"/>
            </a:pPr>
            <a:r>
              <a:rPr lang="en-GB" sz="1100" b="1" i="0" u="none" strike="noStrike" cap="none" dirty="0" err="1">
                <a:solidFill>
                  <a:schemeClr val="dk1"/>
                </a:solidFill>
                <a:effectLst/>
                <a:latin typeface="Calibri"/>
                <a:ea typeface="Calibri"/>
                <a:cs typeface="Calibri"/>
                <a:sym typeface="Calibri"/>
              </a:rPr>
              <a:t>Tänk</a:t>
            </a:r>
            <a:r>
              <a:rPr lang="en-GB" sz="1100" b="1" i="0" u="none" strike="noStrike" cap="none" dirty="0">
                <a:solidFill>
                  <a:schemeClr val="dk1"/>
                </a:solidFill>
                <a:effectLst/>
                <a:latin typeface="Calibri"/>
                <a:ea typeface="Calibri"/>
                <a:cs typeface="Calibri"/>
                <a:sym typeface="Calibri"/>
              </a:rPr>
              <a:t> </a:t>
            </a:r>
            <a:r>
              <a:rPr lang="en-GB" sz="1100" b="1" i="0" u="none" strike="noStrike" cap="none" dirty="0" err="1">
                <a:solidFill>
                  <a:schemeClr val="dk1"/>
                </a:solidFill>
                <a:effectLst/>
                <a:latin typeface="Calibri"/>
                <a:ea typeface="Calibri"/>
                <a:cs typeface="Calibri"/>
                <a:sym typeface="Calibri"/>
              </a:rPr>
              <a:t>efter</a:t>
            </a:r>
            <a:r>
              <a:rPr lang="en-GB" sz="1100" b="1" i="0" u="none" strike="noStrike" cap="none" dirty="0">
                <a:solidFill>
                  <a:schemeClr val="dk1"/>
                </a:solidFill>
                <a:effectLst/>
                <a:latin typeface="Calibri"/>
                <a:ea typeface="Calibri"/>
                <a:cs typeface="Calibri"/>
                <a:sym typeface="Calibri"/>
              </a:rPr>
              <a:t> </a:t>
            </a:r>
            <a:r>
              <a:rPr lang="en-GB" sz="1100" b="1" i="0" u="none" strike="noStrike" cap="none" dirty="0" err="1">
                <a:solidFill>
                  <a:schemeClr val="dk1"/>
                </a:solidFill>
                <a:effectLst/>
                <a:latin typeface="Calibri"/>
                <a:ea typeface="Calibri"/>
                <a:cs typeface="Calibri"/>
                <a:sym typeface="Calibri"/>
              </a:rPr>
              <a:t>före</a:t>
            </a:r>
            <a:r>
              <a:rPr lang="en-GB" sz="1100" b="1" i="0" u="none" strike="noStrike" cap="none" dirty="0">
                <a:solidFill>
                  <a:schemeClr val="dk1"/>
                </a:solidFill>
                <a:effectLst/>
                <a:latin typeface="Calibri"/>
                <a:ea typeface="Calibri"/>
                <a:cs typeface="Calibri"/>
                <a:sym typeface="Calibri"/>
              </a:rPr>
              <a:t>: </a:t>
            </a:r>
            <a:r>
              <a:rPr lang="en-GB" sz="1100" b="0" i="0" u="none" strike="noStrike" cap="none" dirty="0">
                <a:solidFill>
                  <a:schemeClr val="dk1"/>
                </a:solidFill>
                <a:effectLst/>
                <a:latin typeface="Calibri"/>
                <a:ea typeface="Calibri"/>
                <a:cs typeface="Calibri"/>
                <a:sym typeface="Calibri"/>
              </a:rPr>
              <a:t>Klicka </a:t>
            </a:r>
            <a:r>
              <a:rPr lang="en-GB" sz="1100" b="0" i="0" u="none" strike="noStrike" cap="none" dirty="0" err="1">
                <a:solidFill>
                  <a:schemeClr val="dk1"/>
                </a:solidFill>
                <a:effectLst/>
                <a:latin typeface="Calibri"/>
                <a:ea typeface="Calibri"/>
                <a:cs typeface="Calibri"/>
                <a:sym typeface="Calibri"/>
              </a:rPr>
              <a:t>inte</a:t>
            </a:r>
            <a:r>
              <a:rPr lang="en-GB" sz="1100" b="0" i="0" u="none" strike="noStrike" cap="none" dirty="0">
                <a:solidFill>
                  <a:schemeClr val="dk1"/>
                </a:solidFill>
                <a:effectLst/>
                <a:latin typeface="Calibri"/>
                <a:ea typeface="Calibri"/>
                <a:cs typeface="Calibri"/>
                <a:sym typeface="Calibri"/>
              </a:rPr>
              <a:t> bara för </a:t>
            </a:r>
            <a:r>
              <a:rPr lang="en-GB" sz="1100" b="0" i="0" u="none" strike="noStrike" cap="none" dirty="0" err="1">
                <a:solidFill>
                  <a:schemeClr val="dk1"/>
                </a:solidFill>
                <a:effectLst/>
                <a:latin typeface="Calibri"/>
                <a:ea typeface="Calibri"/>
                <a:cs typeface="Calibri"/>
                <a:sym typeface="Calibri"/>
              </a:rPr>
              <a:t>att</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något</a:t>
            </a:r>
            <a:r>
              <a:rPr lang="en-GB" sz="1100" b="0" i="0" u="none" strike="noStrike" cap="none" dirty="0">
                <a:solidFill>
                  <a:schemeClr val="dk1"/>
                </a:solidFill>
                <a:effectLst/>
                <a:latin typeface="Calibri"/>
                <a:ea typeface="Calibri"/>
                <a:cs typeface="Calibri"/>
                <a:sym typeface="Calibri"/>
              </a:rPr>
              <a:t> ser </a:t>
            </a:r>
            <a:r>
              <a:rPr lang="en-GB" sz="1100" b="0" i="0" u="none" strike="noStrike" cap="none" dirty="0" err="1">
                <a:solidFill>
                  <a:schemeClr val="dk1"/>
                </a:solidFill>
                <a:effectLst/>
                <a:latin typeface="Calibri"/>
                <a:ea typeface="Calibri"/>
                <a:cs typeface="Calibri"/>
                <a:sym typeface="Calibri"/>
              </a:rPr>
              <a:t>spännande</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ut</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tänk</a:t>
            </a:r>
            <a:r>
              <a:rPr lang="en-GB" sz="1100" b="0" i="0" u="none" strike="noStrike" cap="none" dirty="0">
                <a:solidFill>
                  <a:schemeClr val="dk1"/>
                </a:solidFill>
                <a:effectLst/>
                <a:latin typeface="Calibri"/>
                <a:ea typeface="Calibri"/>
                <a:cs typeface="Calibri"/>
                <a:sym typeface="Calibri"/>
              </a:rPr>
              <a:t>: ”om </a:t>
            </a:r>
            <a:r>
              <a:rPr lang="en-GB" sz="1100" b="0" i="0" u="none" strike="noStrike" cap="none" dirty="0" err="1">
                <a:solidFill>
                  <a:schemeClr val="dk1"/>
                </a:solidFill>
                <a:effectLst/>
                <a:latin typeface="Calibri"/>
                <a:ea typeface="Calibri"/>
                <a:cs typeface="Calibri"/>
                <a:sym typeface="Calibri"/>
              </a:rPr>
              <a:t>ett</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erbjudande</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verkar</a:t>
            </a:r>
            <a:r>
              <a:rPr lang="en-GB" sz="1100" b="0" i="0" u="none" strike="noStrike" cap="none" dirty="0">
                <a:solidFill>
                  <a:schemeClr val="dk1"/>
                </a:solidFill>
                <a:effectLst/>
                <a:latin typeface="Calibri"/>
                <a:ea typeface="Calibri"/>
                <a:cs typeface="Calibri"/>
                <a:sym typeface="Calibri"/>
              </a:rPr>
              <a:t> för bra för </a:t>
            </a:r>
            <a:r>
              <a:rPr lang="en-GB" sz="1100" b="0" i="0" u="none" strike="noStrike" cap="none" dirty="0" err="1">
                <a:solidFill>
                  <a:schemeClr val="dk1"/>
                </a:solidFill>
                <a:effectLst/>
                <a:latin typeface="Calibri"/>
                <a:ea typeface="Calibri"/>
                <a:cs typeface="Calibri"/>
                <a:sym typeface="Calibri"/>
              </a:rPr>
              <a:t>att</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vara</a:t>
            </a:r>
            <a:r>
              <a:rPr lang="en-GB" sz="1100" b="0" i="0" u="none" strike="noStrike" cap="none" dirty="0">
                <a:solidFill>
                  <a:schemeClr val="dk1"/>
                </a:solidFill>
                <a:effectLst/>
                <a:latin typeface="Calibri"/>
                <a:ea typeface="Calibri"/>
                <a:cs typeface="Calibri"/>
                <a:sym typeface="Calibri"/>
              </a:rPr>
              <a:t> sant, </a:t>
            </a:r>
            <a:r>
              <a:rPr lang="en-GB" sz="1100" b="0" i="0" u="none" strike="noStrike" cap="none" dirty="0" err="1">
                <a:solidFill>
                  <a:schemeClr val="dk1"/>
                </a:solidFill>
                <a:effectLst/>
                <a:latin typeface="Calibri"/>
                <a:ea typeface="Calibri"/>
                <a:cs typeface="Calibri"/>
                <a:sym typeface="Calibri"/>
              </a:rPr>
              <a:t>så</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är</a:t>
            </a:r>
            <a:r>
              <a:rPr lang="en-GB" sz="1100" b="0" i="0" u="none" strike="noStrike" cap="none" dirty="0">
                <a:solidFill>
                  <a:schemeClr val="dk1"/>
                </a:solidFill>
                <a:effectLst/>
                <a:latin typeface="Calibri"/>
                <a:ea typeface="Calibri"/>
                <a:cs typeface="Calibri"/>
                <a:sym typeface="Calibri"/>
              </a:rPr>
              <a:t> det </a:t>
            </a:r>
            <a:r>
              <a:rPr lang="en-GB" sz="1100" b="0" i="0" u="none" strike="noStrike" cap="none" dirty="0" err="1">
                <a:solidFill>
                  <a:schemeClr val="dk1"/>
                </a:solidFill>
                <a:effectLst/>
                <a:latin typeface="Calibri"/>
                <a:ea typeface="Calibri"/>
                <a:cs typeface="Calibri"/>
                <a:sym typeface="Calibri"/>
              </a:rPr>
              <a:t>ofta</a:t>
            </a:r>
            <a:r>
              <a:rPr lang="en-GB" sz="1100" b="0" i="0" u="none" strike="noStrike" cap="none" dirty="0">
                <a:solidFill>
                  <a:schemeClr val="dk1"/>
                </a:solidFill>
                <a:effectLst/>
                <a:latin typeface="Calibri"/>
                <a:ea typeface="Calibri"/>
                <a:cs typeface="Calibri"/>
                <a:sym typeface="Calibri"/>
              </a:rPr>
              <a:t> det". </a:t>
            </a:r>
          </a:p>
          <a:p>
            <a:pPr lvl="0" fontAlgn="base">
              <a:buFont typeface="Arial" panose="020B0604020202020204" pitchFamily="34" charset="0"/>
              <a:buChar char="•"/>
            </a:pPr>
            <a:r>
              <a:rPr lang="en-GB" sz="1100" b="1" i="0" u="none" strike="noStrike" cap="none" dirty="0" err="1">
                <a:solidFill>
                  <a:schemeClr val="dk1"/>
                </a:solidFill>
                <a:effectLst/>
                <a:latin typeface="Calibri"/>
                <a:ea typeface="Calibri"/>
                <a:cs typeface="Calibri"/>
                <a:sym typeface="Calibri"/>
              </a:rPr>
              <a:t>Dubbelkolla</a:t>
            </a:r>
            <a:r>
              <a:rPr lang="en-GB" sz="1100" b="1" i="0" u="none" strike="noStrike" cap="none" dirty="0">
                <a:solidFill>
                  <a:schemeClr val="dk1"/>
                </a:solidFill>
                <a:effectLst/>
                <a:latin typeface="Calibri"/>
                <a:ea typeface="Calibri"/>
                <a:cs typeface="Calibri"/>
                <a:sym typeface="Calibri"/>
              </a:rPr>
              <a:t> </a:t>
            </a:r>
            <a:r>
              <a:rPr lang="en-GB" sz="1100" b="1" i="0" u="none" strike="noStrike" cap="none" dirty="0" err="1">
                <a:solidFill>
                  <a:schemeClr val="dk1"/>
                </a:solidFill>
                <a:effectLst/>
                <a:latin typeface="Calibri"/>
                <a:ea typeface="Calibri"/>
                <a:cs typeface="Calibri"/>
                <a:sym typeface="Calibri"/>
              </a:rPr>
              <a:t>alltid</a:t>
            </a:r>
            <a:r>
              <a:rPr lang="en-GB" sz="1100" b="1" i="0" u="none" strike="noStrike" cap="none" dirty="0">
                <a:solidFill>
                  <a:schemeClr val="dk1"/>
                </a:solidFill>
                <a:effectLst/>
                <a:latin typeface="Calibri"/>
                <a:ea typeface="Calibri"/>
                <a:cs typeface="Calibri"/>
                <a:sym typeface="Calibri"/>
              </a:rPr>
              <a:t> </a:t>
            </a:r>
            <a:r>
              <a:rPr lang="en-GB" sz="1100" b="1" i="0" u="none" strike="noStrike" cap="none" dirty="0" err="1">
                <a:solidFill>
                  <a:schemeClr val="dk1"/>
                </a:solidFill>
                <a:effectLst/>
                <a:latin typeface="Calibri"/>
                <a:ea typeface="Calibri"/>
                <a:cs typeface="Calibri"/>
                <a:sym typeface="Calibri"/>
              </a:rPr>
              <a:t>avsändaren</a:t>
            </a:r>
            <a:r>
              <a:rPr lang="en-GB" sz="1100" b="1"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fråga</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t.ex</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kompisen</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direkt</a:t>
            </a:r>
            <a:r>
              <a:rPr lang="en-GB" sz="1100" b="0" i="0" u="none" strike="noStrike" cap="none" dirty="0">
                <a:solidFill>
                  <a:schemeClr val="dk1"/>
                </a:solidFill>
                <a:effectLst/>
                <a:latin typeface="Calibri"/>
                <a:ea typeface="Calibri"/>
                <a:cs typeface="Calibri"/>
                <a:sym typeface="Calibri"/>
              </a:rPr>
              <a:t> om det </a:t>
            </a:r>
            <a:r>
              <a:rPr lang="en-GB" sz="1100" b="0" i="0" u="none" strike="noStrike" cap="none" dirty="0" err="1">
                <a:solidFill>
                  <a:schemeClr val="dk1"/>
                </a:solidFill>
                <a:effectLst/>
                <a:latin typeface="Calibri"/>
                <a:ea typeface="Calibri"/>
                <a:cs typeface="Calibri"/>
                <a:sym typeface="Calibri"/>
              </a:rPr>
              <a:t>är</a:t>
            </a:r>
            <a:r>
              <a:rPr lang="en-GB" sz="1100" b="0" i="0" u="none" strike="noStrike" cap="none" dirty="0">
                <a:solidFill>
                  <a:schemeClr val="dk1"/>
                </a:solidFill>
                <a:effectLst/>
                <a:latin typeface="Calibri"/>
                <a:ea typeface="Calibri"/>
                <a:cs typeface="Calibri"/>
                <a:sym typeface="Calibri"/>
              </a:rPr>
              <a:t> de </a:t>
            </a:r>
            <a:r>
              <a:rPr lang="en-GB" sz="1100" b="0" i="0" u="none" strike="noStrike" cap="none" dirty="0" err="1">
                <a:solidFill>
                  <a:schemeClr val="dk1"/>
                </a:solidFill>
                <a:effectLst/>
                <a:latin typeface="Calibri"/>
                <a:ea typeface="Calibri"/>
                <a:cs typeface="Calibri"/>
                <a:sym typeface="Calibri"/>
              </a:rPr>
              <a:t>som</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skickat</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något</a:t>
            </a:r>
            <a:r>
              <a:rPr lang="en-GB" sz="1100" b="0" i="0" u="none" strike="noStrike" cap="none" dirty="0">
                <a:solidFill>
                  <a:schemeClr val="dk1"/>
                </a:solidFill>
                <a:effectLst/>
                <a:latin typeface="Calibri"/>
                <a:ea typeface="Calibri"/>
                <a:cs typeface="Calibri"/>
                <a:sym typeface="Calibri"/>
              </a:rPr>
              <a:t> om </a:t>
            </a:r>
            <a:r>
              <a:rPr lang="en-GB" sz="1100" b="0" i="0" u="none" strike="noStrike" cap="none" dirty="0" err="1">
                <a:solidFill>
                  <a:schemeClr val="dk1"/>
                </a:solidFill>
                <a:effectLst/>
                <a:latin typeface="Calibri"/>
                <a:ea typeface="Calibri"/>
                <a:cs typeface="Calibri"/>
                <a:sym typeface="Calibri"/>
              </a:rPr>
              <a:t>meddelandet</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känns</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ovanligt</a:t>
            </a:r>
            <a:r>
              <a:rPr lang="en-GB" sz="1100" b="0" i="0" u="none" strike="noStrike" cap="none" dirty="0">
                <a:solidFill>
                  <a:schemeClr val="dk1"/>
                </a:solidFill>
                <a:effectLst/>
                <a:latin typeface="Calibri"/>
                <a:ea typeface="Calibri"/>
                <a:cs typeface="Calibri"/>
                <a:sym typeface="Calibri"/>
              </a:rPr>
              <a:t>. </a:t>
            </a:r>
          </a:p>
          <a:p>
            <a:pPr lvl="0" fontAlgn="base">
              <a:buFont typeface="Arial" panose="020B0604020202020204" pitchFamily="34" charset="0"/>
              <a:buChar char="•"/>
            </a:pPr>
            <a:r>
              <a:rPr lang="en-GB" sz="1100" b="1" i="0" u="none" strike="noStrike" cap="none" dirty="0" err="1">
                <a:solidFill>
                  <a:schemeClr val="dk1"/>
                </a:solidFill>
                <a:effectLst/>
                <a:latin typeface="Calibri"/>
                <a:ea typeface="Calibri"/>
                <a:cs typeface="Calibri"/>
                <a:sym typeface="Calibri"/>
              </a:rPr>
              <a:t>Använd</a:t>
            </a:r>
            <a:r>
              <a:rPr lang="en-GB" sz="1100" b="1" i="0" u="none" strike="noStrike" cap="none" dirty="0">
                <a:solidFill>
                  <a:schemeClr val="dk1"/>
                </a:solidFill>
                <a:effectLst/>
                <a:latin typeface="Calibri"/>
                <a:ea typeface="Calibri"/>
                <a:cs typeface="Calibri"/>
                <a:sym typeface="Calibri"/>
              </a:rPr>
              <a:t> </a:t>
            </a:r>
            <a:r>
              <a:rPr lang="en-GB" sz="1100" b="1" i="0" u="none" strike="noStrike" cap="none" dirty="0" err="1">
                <a:solidFill>
                  <a:schemeClr val="dk1"/>
                </a:solidFill>
                <a:effectLst/>
                <a:latin typeface="Calibri"/>
                <a:ea typeface="Calibri"/>
                <a:cs typeface="Calibri"/>
                <a:sym typeface="Calibri"/>
              </a:rPr>
              <a:t>tvåstegsverifiering</a:t>
            </a:r>
            <a:r>
              <a:rPr lang="en-GB" sz="1100" b="1" i="0" u="none" strike="noStrike" cap="none" dirty="0">
                <a:solidFill>
                  <a:schemeClr val="dk1"/>
                </a:solidFill>
                <a:effectLst/>
                <a:latin typeface="Calibri"/>
                <a:ea typeface="Calibri"/>
                <a:cs typeface="Calibri"/>
                <a:sym typeface="Calibri"/>
              </a:rPr>
              <a:t> (2FA): </a:t>
            </a:r>
            <a:r>
              <a:rPr lang="en-GB" sz="1100" b="0" i="0" u="none" strike="noStrike" cap="none" dirty="0" err="1">
                <a:solidFill>
                  <a:schemeClr val="dk1"/>
                </a:solidFill>
                <a:effectLst/>
                <a:latin typeface="Calibri"/>
                <a:ea typeface="Calibri"/>
                <a:cs typeface="Calibri"/>
                <a:sym typeface="Calibri"/>
              </a:rPr>
              <a:t>Förklara</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enkelt</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att</a:t>
            </a:r>
            <a:r>
              <a:rPr lang="en-GB" sz="1100" b="0" i="0" u="none" strike="noStrike" cap="none" dirty="0">
                <a:solidFill>
                  <a:schemeClr val="dk1"/>
                </a:solidFill>
                <a:effectLst/>
                <a:latin typeface="Calibri"/>
                <a:ea typeface="Calibri"/>
                <a:cs typeface="Calibri"/>
                <a:sym typeface="Calibri"/>
              </a:rPr>
              <a:t> det </a:t>
            </a:r>
            <a:r>
              <a:rPr lang="en-GB" sz="1100" b="0" i="0" u="none" strike="noStrike" cap="none" dirty="0" err="1">
                <a:solidFill>
                  <a:schemeClr val="dk1"/>
                </a:solidFill>
                <a:effectLst/>
                <a:latin typeface="Calibri"/>
                <a:ea typeface="Calibri"/>
                <a:cs typeface="Calibri"/>
                <a:sym typeface="Calibri"/>
              </a:rPr>
              <a:t>är</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ett</a:t>
            </a:r>
            <a:r>
              <a:rPr lang="en-GB" sz="1100" b="0" i="0" u="none" strike="noStrike" cap="none" dirty="0">
                <a:solidFill>
                  <a:schemeClr val="dk1"/>
                </a:solidFill>
                <a:effectLst/>
                <a:latin typeface="Calibri"/>
                <a:ea typeface="Calibri"/>
                <a:cs typeface="Calibri"/>
                <a:sym typeface="Calibri"/>
              </a:rPr>
              <a:t> extra </a:t>
            </a:r>
            <a:r>
              <a:rPr lang="en-GB" sz="1100" b="0" i="0" u="none" strike="noStrike" cap="none" dirty="0" err="1">
                <a:solidFill>
                  <a:schemeClr val="dk1"/>
                </a:solidFill>
                <a:effectLst/>
                <a:latin typeface="Calibri"/>
                <a:ea typeface="Calibri"/>
                <a:cs typeface="Calibri"/>
                <a:sym typeface="Calibri"/>
              </a:rPr>
              <a:t>skydd</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där</a:t>
            </a:r>
            <a:r>
              <a:rPr lang="en-GB" sz="1100" b="0" i="0" u="none" strike="noStrike" cap="none" dirty="0">
                <a:solidFill>
                  <a:schemeClr val="dk1"/>
                </a:solidFill>
                <a:effectLst/>
                <a:latin typeface="Calibri"/>
                <a:ea typeface="Calibri"/>
                <a:cs typeface="Calibri"/>
                <a:sym typeface="Calibri"/>
              </a:rPr>
              <a:t> man </a:t>
            </a:r>
            <a:r>
              <a:rPr lang="en-GB" sz="1100" b="0" i="0" u="none" strike="noStrike" cap="none" dirty="0" err="1">
                <a:solidFill>
                  <a:schemeClr val="dk1"/>
                </a:solidFill>
                <a:effectLst/>
                <a:latin typeface="Calibri"/>
                <a:ea typeface="Calibri"/>
                <a:cs typeface="Calibri"/>
                <a:sym typeface="Calibri"/>
              </a:rPr>
              <a:t>behöver</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en</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kod</a:t>
            </a:r>
            <a:r>
              <a:rPr lang="en-GB" sz="1100" b="0" i="0" u="none" strike="noStrike" cap="none" dirty="0">
                <a:solidFill>
                  <a:schemeClr val="dk1"/>
                </a:solidFill>
                <a:effectLst/>
                <a:latin typeface="Calibri"/>
                <a:ea typeface="Calibri"/>
                <a:cs typeface="Calibri"/>
                <a:sym typeface="Calibri"/>
              </a:rPr>
              <a:t> till </a:t>
            </a:r>
            <a:r>
              <a:rPr lang="en-GB" sz="1100" b="0" i="0" u="none" strike="noStrike" cap="none" dirty="0" err="1">
                <a:solidFill>
                  <a:schemeClr val="dk1"/>
                </a:solidFill>
                <a:effectLst/>
                <a:latin typeface="Calibri"/>
                <a:ea typeface="Calibri"/>
                <a:cs typeface="Calibri"/>
                <a:sym typeface="Calibri"/>
              </a:rPr>
              <a:t>mobilen</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utöver</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lösenordet</a:t>
            </a:r>
            <a:r>
              <a:rPr lang="en-GB" sz="1100" b="0" i="0" u="none" strike="noStrike" cap="none" dirty="0">
                <a:solidFill>
                  <a:schemeClr val="dk1"/>
                </a:solidFill>
                <a:effectLst/>
                <a:latin typeface="Calibri"/>
                <a:ea typeface="Calibri"/>
                <a:cs typeface="Calibri"/>
                <a:sym typeface="Calibri"/>
              </a:rPr>
              <a:t> för </a:t>
            </a:r>
            <a:r>
              <a:rPr lang="en-GB" sz="1100" b="0" i="0" u="none" strike="noStrike" cap="none" dirty="0" err="1">
                <a:solidFill>
                  <a:schemeClr val="dk1"/>
                </a:solidFill>
                <a:effectLst/>
                <a:latin typeface="Calibri"/>
                <a:ea typeface="Calibri"/>
                <a:cs typeface="Calibri"/>
                <a:sym typeface="Calibri"/>
              </a:rPr>
              <a:t>att</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logga</a:t>
            </a:r>
            <a:r>
              <a:rPr lang="en-GB" sz="1100" b="0" i="0" u="none" strike="noStrike" cap="none" dirty="0">
                <a:solidFill>
                  <a:schemeClr val="dk1"/>
                </a:solidFill>
                <a:effectLst/>
                <a:latin typeface="Calibri"/>
                <a:ea typeface="Calibri"/>
                <a:cs typeface="Calibri"/>
                <a:sym typeface="Calibri"/>
              </a:rPr>
              <a:t> in. Detta </a:t>
            </a:r>
            <a:r>
              <a:rPr lang="en-GB" sz="1100" b="0" i="0" u="none" strike="noStrike" cap="none" dirty="0" err="1">
                <a:solidFill>
                  <a:schemeClr val="dk1"/>
                </a:solidFill>
                <a:effectLst/>
                <a:latin typeface="Calibri"/>
                <a:ea typeface="Calibri"/>
                <a:cs typeface="Calibri"/>
                <a:sym typeface="Calibri"/>
              </a:rPr>
              <a:t>gör</a:t>
            </a:r>
            <a:r>
              <a:rPr lang="en-GB" sz="1100" b="0" i="0" u="none" strike="noStrike" cap="none" dirty="0">
                <a:solidFill>
                  <a:schemeClr val="dk1"/>
                </a:solidFill>
                <a:effectLst/>
                <a:latin typeface="Calibri"/>
                <a:ea typeface="Calibri"/>
                <a:cs typeface="Calibri"/>
                <a:sym typeface="Calibri"/>
              </a:rPr>
              <a:t> det "</a:t>
            </a:r>
            <a:r>
              <a:rPr lang="en-GB" sz="1100" b="0" i="0" u="none" strike="noStrike" cap="none" dirty="0" err="1">
                <a:solidFill>
                  <a:schemeClr val="dk1"/>
                </a:solidFill>
                <a:effectLst/>
                <a:latin typeface="Calibri"/>
                <a:ea typeface="Calibri"/>
                <a:cs typeface="Calibri"/>
                <a:sym typeface="Calibri"/>
              </a:rPr>
              <a:t>mycket</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svårare</a:t>
            </a:r>
            <a:r>
              <a:rPr lang="en-GB" sz="1100" b="0" i="0" u="none" strike="noStrike" cap="none" dirty="0">
                <a:solidFill>
                  <a:schemeClr val="dk1"/>
                </a:solidFill>
                <a:effectLst/>
                <a:latin typeface="Calibri"/>
                <a:ea typeface="Calibri"/>
                <a:cs typeface="Calibri"/>
                <a:sym typeface="Calibri"/>
              </a:rPr>
              <a:t> för </a:t>
            </a:r>
            <a:r>
              <a:rPr lang="en-GB" sz="1100" b="0" i="0" u="none" strike="noStrike" cap="none" dirty="0" err="1">
                <a:solidFill>
                  <a:schemeClr val="dk1"/>
                </a:solidFill>
                <a:effectLst/>
                <a:latin typeface="Calibri"/>
                <a:ea typeface="Calibri"/>
                <a:cs typeface="Calibri"/>
                <a:sym typeface="Calibri"/>
              </a:rPr>
              <a:t>någon</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att</a:t>
            </a:r>
            <a:r>
              <a:rPr lang="en-GB" sz="1100" b="0" i="0" u="none" strike="noStrike" cap="none" dirty="0">
                <a:solidFill>
                  <a:schemeClr val="dk1"/>
                </a:solidFill>
                <a:effectLst/>
                <a:latin typeface="Calibri"/>
                <a:ea typeface="Calibri"/>
                <a:cs typeface="Calibri"/>
                <a:sym typeface="Calibri"/>
              </a:rPr>
              <a:t> ta sig in </a:t>
            </a:r>
            <a:r>
              <a:rPr lang="en-GB" sz="1100" b="0" i="0" u="none" strike="noStrike" cap="none" dirty="0" err="1">
                <a:solidFill>
                  <a:schemeClr val="dk1"/>
                </a:solidFill>
                <a:effectLst/>
                <a:latin typeface="Calibri"/>
                <a:ea typeface="Calibri"/>
                <a:cs typeface="Calibri"/>
                <a:sym typeface="Calibri"/>
              </a:rPr>
              <a:t>på</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ditt</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konto</a:t>
            </a:r>
            <a:r>
              <a:rPr lang="en-GB" sz="1100" b="0" i="0" u="none" strike="noStrike" cap="none" dirty="0">
                <a:solidFill>
                  <a:schemeClr val="dk1"/>
                </a:solidFill>
                <a:effectLst/>
                <a:latin typeface="Calibri"/>
                <a:ea typeface="Calibri"/>
                <a:cs typeface="Calibri"/>
                <a:sym typeface="Calibri"/>
              </a:rPr>
              <a:t>". </a:t>
            </a:r>
          </a:p>
          <a:p>
            <a:pPr lvl="0" fontAlgn="base">
              <a:buFont typeface="Arial" panose="020B0604020202020204" pitchFamily="34" charset="0"/>
              <a:buChar char="•"/>
            </a:pPr>
            <a:r>
              <a:rPr lang="en-GB" sz="1100" b="1" i="0" u="none" strike="noStrike" cap="none" dirty="0">
                <a:solidFill>
                  <a:schemeClr val="dk1"/>
                </a:solidFill>
                <a:effectLst/>
                <a:latin typeface="Calibri"/>
                <a:ea typeface="Calibri"/>
                <a:cs typeface="Calibri"/>
                <a:sym typeface="Calibri"/>
              </a:rPr>
              <a:t>Dela </a:t>
            </a:r>
            <a:r>
              <a:rPr lang="en-GB" sz="1100" b="1" i="0" u="none" strike="noStrike" cap="none" dirty="0" err="1">
                <a:solidFill>
                  <a:schemeClr val="dk1"/>
                </a:solidFill>
                <a:effectLst/>
                <a:latin typeface="Calibri"/>
                <a:ea typeface="Calibri"/>
                <a:cs typeface="Calibri"/>
                <a:sym typeface="Calibri"/>
              </a:rPr>
              <a:t>aldrig</a:t>
            </a:r>
            <a:r>
              <a:rPr lang="en-GB" sz="1100" b="1" i="0" u="none" strike="noStrike" cap="none" dirty="0">
                <a:solidFill>
                  <a:schemeClr val="dk1"/>
                </a:solidFill>
                <a:effectLst/>
                <a:latin typeface="Calibri"/>
                <a:ea typeface="Calibri"/>
                <a:cs typeface="Calibri"/>
                <a:sym typeface="Calibri"/>
              </a:rPr>
              <a:t> </a:t>
            </a:r>
            <a:r>
              <a:rPr lang="en-GB" sz="1100" b="1" i="0" u="none" strike="noStrike" cap="none" dirty="0" err="1">
                <a:solidFill>
                  <a:schemeClr val="dk1"/>
                </a:solidFill>
                <a:effectLst/>
                <a:latin typeface="Calibri"/>
                <a:ea typeface="Calibri"/>
                <a:cs typeface="Calibri"/>
                <a:sym typeface="Calibri"/>
              </a:rPr>
              <a:t>lösenord</a:t>
            </a:r>
            <a:r>
              <a:rPr lang="en-GB" sz="1100" b="1" i="0" u="none" strike="noStrike" cap="none" dirty="0">
                <a:solidFill>
                  <a:schemeClr val="dk1"/>
                </a:solidFill>
                <a:effectLst/>
                <a:latin typeface="Calibri"/>
                <a:ea typeface="Calibri"/>
                <a:cs typeface="Calibri"/>
                <a:sym typeface="Calibri"/>
              </a:rPr>
              <a:t> </a:t>
            </a:r>
            <a:r>
              <a:rPr lang="en-GB" sz="1100" b="1" i="0" u="none" strike="noStrike" cap="none" dirty="0" err="1">
                <a:solidFill>
                  <a:schemeClr val="dk1"/>
                </a:solidFill>
                <a:effectLst/>
                <a:latin typeface="Calibri"/>
                <a:ea typeface="Calibri"/>
                <a:cs typeface="Calibri"/>
                <a:sym typeface="Calibri"/>
              </a:rPr>
              <a:t>eller</a:t>
            </a:r>
            <a:r>
              <a:rPr lang="en-GB" sz="1100" b="1" i="0" u="none" strike="noStrike" cap="none" dirty="0">
                <a:solidFill>
                  <a:schemeClr val="dk1"/>
                </a:solidFill>
                <a:effectLst/>
                <a:latin typeface="Calibri"/>
                <a:ea typeface="Calibri"/>
                <a:cs typeface="Calibri"/>
                <a:sym typeface="Calibri"/>
              </a:rPr>
              <a:t> </a:t>
            </a:r>
            <a:r>
              <a:rPr lang="en-GB" sz="1100" b="1" i="0" u="none" strike="noStrike" cap="none" dirty="0" err="1">
                <a:solidFill>
                  <a:schemeClr val="dk1"/>
                </a:solidFill>
                <a:effectLst/>
                <a:latin typeface="Calibri"/>
                <a:ea typeface="Calibri"/>
                <a:cs typeface="Calibri"/>
                <a:sym typeface="Calibri"/>
              </a:rPr>
              <a:t>personliga</a:t>
            </a:r>
            <a:r>
              <a:rPr lang="en-GB" sz="1100" b="1" i="0" u="none" strike="noStrike" cap="none" dirty="0">
                <a:solidFill>
                  <a:schemeClr val="dk1"/>
                </a:solidFill>
                <a:effectLst/>
                <a:latin typeface="Calibri"/>
                <a:ea typeface="Calibri"/>
                <a:cs typeface="Calibri"/>
                <a:sym typeface="Calibri"/>
              </a:rPr>
              <a:t> </a:t>
            </a:r>
            <a:r>
              <a:rPr lang="en-GB" sz="1100" b="1" i="0" u="none" strike="noStrike" cap="none" dirty="0" err="1">
                <a:solidFill>
                  <a:schemeClr val="dk1"/>
                </a:solidFill>
                <a:effectLst/>
                <a:latin typeface="Calibri"/>
                <a:ea typeface="Calibri"/>
                <a:cs typeface="Calibri"/>
                <a:sym typeface="Calibri"/>
              </a:rPr>
              <a:t>uppgifter</a:t>
            </a:r>
            <a:r>
              <a:rPr lang="en-GB" sz="1100" b="1" i="0" u="none" strike="noStrike" cap="none" dirty="0">
                <a:solidFill>
                  <a:schemeClr val="dk1"/>
                </a:solidFill>
                <a:effectLst/>
                <a:latin typeface="Calibri"/>
                <a:ea typeface="Calibri"/>
                <a:cs typeface="Calibri"/>
                <a:sym typeface="Calibri"/>
              </a:rPr>
              <a:t> </a:t>
            </a:r>
            <a:r>
              <a:rPr lang="en-GB" sz="1100" b="0" i="0" u="none" strike="noStrike" cap="none" dirty="0">
                <a:solidFill>
                  <a:schemeClr val="dk1"/>
                </a:solidFill>
                <a:effectLst/>
                <a:latin typeface="Calibri"/>
                <a:ea typeface="Calibri"/>
                <a:cs typeface="Calibri"/>
                <a:sym typeface="Calibri"/>
              </a:rPr>
              <a:t>(</a:t>
            </a:r>
            <a:r>
              <a:rPr lang="en-GB" sz="1100" b="0" i="0" u="none" strike="noStrike" cap="none" dirty="0" err="1">
                <a:solidFill>
                  <a:schemeClr val="dk1"/>
                </a:solidFill>
                <a:effectLst/>
                <a:latin typeface="Calibri"/>
                <a:ea typeface="Calibri"/>
                <a:cs typeface="Calibri"/>
                <a:sym typeface="Calibri"/>
              </a:rPr>
              <a:t>förälder</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kan</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vara</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undantag</a:t>
            </a:r>
            <a:r>
              <a:rPr lang="en-GB" sz="1100" b="0" i="0" u="none" strike="noStrike" cap="none" dirty="0">
                <a:solidFill>
                  <a:schemeClr val="dk1"/>
                </a:solidFill>
                <a:effectLst/>
                <a:latin typeface="Calibri"/>
                <a:ea typeface="Calibri"/>
                <a:cs typeface="Calibri"/>
                <a:sym typeface="Calibri"/>
              </a:rPr>
              <a:t>). </a:t>
            </a:r>
          </a:p>
          <a:p>
            <a:pPr lvl="0" fontAlgn="base">
              <a:buFont typeface="Arial" panose="020B0604020202020204" pitchFamily="34" charset="0"/>
              <a:buChar char="•"/>
            </a:pPr>
            <a:endParaRPr lang="en-GB" sz="1100" b="0" i="0" u="none" strike="noStrike" cap="none" dirty="0">
              <a:solidFill>
                <a:schemeClr val="dk1"/>
              </a:solidFill>
              <a:effectLst/>
              <a:latin typeface="Calibri"/>
              <a:ea typeface="Calibri"/>
              <a:cs typeface="Calibri"/>
              <a:sym typeface="Calibri"/>
            </a:endParaRPr>
          </a:p>
          <a:p>
            <a:pPr lvl="0" fontAlgn="base">
              <a:buFont typeface="Arial" panose="020B0604020202020204" pitchFamily="34" charset="0"/>
              <a:buChar char="•"/>
            </a:pPr>
            <a:endParaRPr lang="en-GB" sz="1100" b="0" i="0" u="none" strike="noStrike" cap="none" dirty="0">
              <a:solidFill>
                <a:schemeClr val="dk1"/>
              </a:solidFill>
              <a:effectLst/>
              <a:latin typeface="Calibri"/>
              <a:ea typeface="Calibri"/>
              <a:cs typeface="Calibri"/>
              <a:sym typeface="Calibri"/>
            </a:endParaRPr>
          </a:p>
          <a:p>
            <a:pPr lvl="0" fontAlgn="base">
              <a:buFont typeface="Arial" panose="020B0604020202020204" pitchFamily="34" charset="0"/>
              <a:buChar char="•"/>
            </a:pPr>
            <a:r>
              <a:rPr lang="en-GB" sz="1100" b="0" i="0" u="none" strike="noStrike" cap="none" dirty="0">
                <a:solidFill>
                  <a:schemeClr val="dk1"/>
                </a:solidFill>
                <a:effectLst/>
                <a:latin typeface="Calibri"/>
                <a:ea typeface="Calibri"/>
                <a:cs typeface="Calibri"/>
                <a:sym typeface="Calibri"/>
              </a:rPr>
              <a:t>Man </a:t>
            </a:r>
            <a:r>
              <a:rPr lang="en-GB" sz="1100" b="0" i="0" u="none" strike="noStrike" cap="none" dirty="0" err="1">
                <a:solidFill>
                  <a:schemeClr val="dk1"/>
                </a:solidFill>
                <a:effectLst/>
                <a:latin typeface="Calibri"/>
                <a:ea typeface="Calibri"/>
                <a:cs typeface="Calibri"/>
                <a:sym typeface="Calibri"/>
              </a:rPr>
              <a:t>kan</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pointera</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att</a:t>
            </a:r>
            <a:r>
              <a:rPr lang="en-GB" sz="1100" b="0" i="0" u="none" strike="noStrike" cap="none" dirty="0">
                <a:solidFill>
                  <a:schemeClr val="dk1"/>
                </a:solidFill>
                <a:effectLst/>
                <a:latin typeface="Calibri"/>
                <a:ea typeface="Calibri"/>
                <a:cs typeface="Calibri"/>
                <a:sym typeface="Calibri"/>
              </a:rPr>
              <a:t> man ska prata med </a:t>
            </a:r>
            <a:r>
              <a:rPr lang="en-GB" sz="1100" b="0" i="0" u="none" strike="noStrike" cap="none" dirty="0" err="1">
                <a:solidFill>
                  <a:schemeClr val="dk1"/>
                </a:solidFill>
                <a:effectLst/>
                <a:latin typeface="Calibri"/>
                <a:ea typeface="Calibri"/>
                <a:cs typeface="Calibri"/>
                <a:sym typeface="Calibri"/>
              </a:rPr>
              <a:t>en</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vuxen</a:t>
            </a:r>
            <a:r>
              <a:rPr lang="en-GB" sz="1100" b="0" i="0" u="none" strike="noStrike" cap="none" dirty="0">
                <a:solidFill>
                  <a:schemeClr val="dk1"/>
                </a:solidFill>
                <a:effectLst/>
                <a:latin typeface="Calibri"/>
                <a:ea typeface="Calibri"/>
                <a:cs typeface="Calibri"/>
                <a:sym typeface="Calibri"/>
              </a:rPr>
              <a:t> om </a:t>
            </a:r>
            <a:r>
              <a:rPr lang="en-GB" sz="1100" b="0" i="0" u="none" strike="noStrike" cap="none" dirty="0" err="1">
                <a:solidFill>
                  <a:schemeClr val="dk1"/>
                </a:solidFill>
                <a:effectLst/>
                <a:latin typeface="Calibri"/>
                <a:ea typeface="Calibri"/>
                <a:cs typeface="Calibri"/>
                <a:sym typeface="Calibri"/>
              </a:rPr>
              <a:t>något</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händer</a:t>
            </a:r>
            <a:r>
              <a:rPr lang="en-GB" sz="1100" b="0" i="0" u="none" strike="noStrike" cap="none" dirty="0">
                <a:solidFill>
                  <a:schemeClr val="dk1"/>
                </a:solidFill>
                <a:effectLst/>
                <a:latin typeface="Calibri"/>
                <a:ea typeface="Calibri"/>
                <a:cs typeface="Calibri"/>
                <a:sym typeface="Calibri"/>
              </a:rPr>
              <a:t> online </a:t>
            </a:r>
            <a:r>
              <a:rPr lang="en-GB" sz="1100" b="0" i="0" u="none" strike="noStrike" cap="none" dirty="0" err="1">
                <a:solidFill>
                  <a:schemeClr val="dk1"/>
                </a:solidFill>
                <a:effectLst/>
                <a:latin typeface="Calibri"/>
                <a:ea typeface="Calibri"/>
                <a:cs typeface="Calibri"/>
                <a:sym typeface="Calibri"/>
              </a:rPr>
              <a:t>som</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verkar</a:t>
            </a:r>
            <a:r>
              <a:rPr lang="en-GB" sz="1100" b="0" i="0" u="none" strike="noStrike" cap="none" dirty="0">
                <a:solidFill>
                  <a:schemeClr val="dk1"/>
                </a:solidFill>
                <a:effectLst/>
                <a:latin typeface="Calibri"/>
                <a:ea typeface="Calibri"/>
                <a:cs typeface="Calibri"/>
                <a:sym typeface="Calibri"/>
              </a:rPr>
              <a:t> </a:t>
            </a:r>
            <a:r>
              <a:rPr lang="en-GB" sz="1100" b="0" i="0" u="none" strike="noStrike" cap="none" dirty="0" err="1">
                <a:solidFill>
                  <a:schemeClr val="dk1"/>
                </a:solidFill>
                <a:effectLst/>
                <a:latin typeface="Calibri"/>
                <a:ea typeface="Calibri"/>
                <a:cs typeface="Calibri"/>
                <a:sym typeface="Calibri"/>
              </a:rPr>
              <a:t>fel</a:t>
            </a:r>
            <a:r>
              <a:rPr lang="en-GB" sz="1100" b="0" i="0" u="none" strike="noStrike" cap="none" dirty="0">
                <a:solidFill>
                  <a:schemeClr val="dk1"/>
                </a:solidFill>
                <a:effectLst/>
                <a:latin typeface="Calibri"/>
                <a:ea typeface="Calibri"/>
                <a:cs typeface="Calibri"/>
                <a:sym typeface="Calibri"/>
              </a:rPr>
              <a:t>. </a:t>
            </a:r>
            <a:endParaRPr lang="en-GB" sz="1100" dirty="0"/>
          </a:p>
          <a:p>
            <a:pPr marL="285750" lvl="0" indent="-209550" algn="l" rtl="0">
              <a:spcBef>
                <a:spcPts val="0"/>
              </a:spcBef>
              <a:spcAft>
                <a:spcPts val="0"/>
              </a:spcAft>
              <a:buClr>
                <a:schemeClr val="dk1"/>
              </a:buClr>
              <a:buSzPts val="1200"/>
              <a:buFont typeface="Arial"/>
              <a:buNone/>
            </a:pPr>
            <a:endParaRPr lang="en-GB" sz="1100" dirty="0"/>
          </a:p>
          <a:p>
            <a:pPr marL="171450" marR="0" lvl="0" indent="-95250" algn="l" rtl="0">
              <a:lnSpc>
                <a:spcPct val="100000"/>
              </a:lnSpc>
              <a:spcBef>
                <a:spcPts val="0"/>
              </a:spcBef>
              <a:spcAft>
                <a:spcPts val="0"/>
              </a:spcAft>
              <a:buClr>
                <a:schemeClr val="dk1"/>
              </a:buClr>
              <a:buSzPts val="1200"/>
              <a:buFont typeface="Arial"/>
              <a:buNone/>
            </a:pPr>
            <a:endParaRPr lang="en-GB" sz="1100"/>
          </a:p>
          <a:p>
            <a:pPr marL="285750" lvl="0" indent="-209550" algn="l" rtl="0">
              <a:spcBef>
                <a:spcPts val="1200"/>
              </a:spcBef>
              <a:spcAft>
                <a:spcPts val="0"/>
              </a:spcAft>
              <a:buClr>
                <a:schemeClr val="dk1"/>
              </a:buClr>
              <a:buSzPts val="1200"/>
              <a:buFont typeface="Arial"/>
              <a:buNone/>
            </a:pPr>
            <a:endParaRPr dirty="0"/>
          </a:p>
          <a:p>
            <a:pPr marL="285750" lvl="0" indent="-209550" algn="l" rtl="0">
              <a:spcBef>
                <a:spcPts val="0"/>
              </a:spcBef>
              <a:spcAft>
                <a:spcPts val="0"/>
              </a:spcAft>
              <a:buClr>
                <a:schemeClr val="dk1"/>
              </a:buClr>
              <a:buSzPts val="1200"/>
              <a:buFont typeface="Arial"/>
              <a:buNone/>
            </a:pPr>
            <a:endParaRPr dirty="0"/>
          </a:p>
          <a:p>
            <a:pPr marL="171450" marR="0" lvl="0" indent="-95250" algn="l" rtl="0">
              <a:lnSpc>
                <a:spcPct val="100000"/>
              </a:lnSpc>
              <a:spcBef>
                <a:spcPts val="0"/>
              </a:spcBef>
              <a:spcAft>
                <a:spcPts val="0"/>
              </a:spcAft>
              <a:buClr>
                <a:schemeClr val="dk1"/>
              </a:buClr>
              <a:buSzPts val="1200"/>
              <a:buFont typeface="Arial"/>
              <a:buNone/>
            </a:pPr>
            <a:endParaRPr dirty="0"/>
          </a:p>
        </p:txBody>
      </p:sp>
      <p:sp>
        <p:nvSpPr>
          <p:cNvPr id="185" name="Google Shape;185;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CSA har även ett digitalt nätverk för ungdomar i högstadiet och gymnasiet. </a:t>
            </a:r>
            <a:endParaRPr/>
          </a:p>
          <a:p>
            <a:pPr marL="0" lvl="0" indent="0" algn="l" rtl="0">
              <a:spcBef>
                <a:spcPts val="0"/>
              </a:spcBef>
              <a:spcAft>
                <a:spcPts val="0"/>
              </a:spcAft>
              <a:buNone/>
            </a:pPr>
            <a:r>
              <a:rPr lang="en-US"/>
              <a:t>Här kan ni lära er mer om cybersäkerhet, och även om programmering. </a:t>
            </a:r>
            <a:endParaRPr/>
          </a:p>
          <a:p>
            <a:pPr marL="0" lvl="0" indent="0" algn="l" rtl="0">
              <a:spcBef>
                <a:spcPts val="0"/>
              </a:spcBef>
              <a:spcAft>
                <a:spcPts val="0"/>
              </a:spcAft>
              <a:buNone/>
            </a:pPr>
            <a:endParaRPr/>
          </a:p>
          <a:p>
            <a:pPr marL="0" lvl="0" indent="0" algn="l" rtl="0">
              <a:spcBef>
                <a:spcPts val="0"/>
              </a:spcBef>
              <a:spcAft>
                <a:spcPts val="0"/>
              </a:spcAft>
              <a:buNone/>
            </a:pPr>
            <a:r>
              <a:rPr lang="en-US"/>
              <a:t>Nätverket är helt digitalt och är på plattformen Discord. </a:t>
            </a:r>
            <a:endParaRPr/>
          </a:p>
          <a:p>
            <a:pPr marL="0" lvl="0" indent="0" algn="l" rtl="0">
              <a:spcBef>
                <a:spcPts val="0"/>
              </a:spcBef>
              <a:spcAft>
                <a:spcPts val="0"/>
              </a:spcAft>
              <a:buNone/>
            </a:pPr>
            <a:r>
              <a:rPr lang="en-US"/>
              <a:t>Här erbjuder vi olika övningar och uppgifter i cybersäkerhet och programmering, föreläsningar från bland annat Spotify, studenter på universitetet kommer berätta hur det är att vara student och vad man kan studera om man är intresserad av dessa ämnen och mycket mer!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Läs mer och anmäl er på www.cybersecurityacademy.se/fritiden/community </a:t>
            </a:r>
            <a:br>
              <a:rPr lang="en-US"/>
            </a:br>
            <a:r>
              <a:rPr lang="en-US" u="sng">
                <a:solidFill>
                  <a:schemeClr val="hlink"/>
                </a:solidFill>
                <a:hlinkClick r:id="rId3"/>
              </a:rPr>
              <a:t>Community - Cyber Security Academy</a:t>
            </a:r>
            <a:endParaRPr/>
          </a:p>
          <a:p>
            <a:pPr marL="0" lvl="0" indent="0" algn="l" rtl="0">
              <a:spcBef>
                <a:spcPts val="0"/>
              </a:spcBef>
              <a:spcAft>
                <a:spcPts val="0"/>
              </a:spcAft>
              <a:buNone/>
            </a:pPr>
            <a:endParaRPr/>
          </a:p>
        </p:txBody>
      </p:sp>
      <p:sp>
        <p:nvSpPr>
          <p:cNvPr id="195" name="Google Shape;19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SE" sz="1200" b="1" i="0" u="none" strike="noStrike" cap="none" dirty="0">
                <a:solidFill>
                  <a:schemeClr val="dk1"/>
                </a:solidFill>
                <a:effectLst/>
                <a:latin typeface="Calibri"/>
                <a:ea typeface="Calibri"/>
                <a:cs typeface="Calibri"/>
                <a:sym typeface="Calibri"/>
              </a:rPr>
              <a:t>Vår digitala värld och dolda faror</a:t>
            </a:r>
            <a:endParaRPr lang="en-SE" b="1" dirty="0"/>
          </a:p>
          <a:p>
            <a:pPr marL="0" marR="0" lvl="0" indent="0" algn="l" defTabSz="914400" rtl="0" eaLnBrk="1" fontAlgn="auto" latinLnBrk="0" hangingPunct="1">
              <a:lnSpc>
                <a:spcPct val="115000"/>
              </a:lnSpc>
              <a:spcBef>
                <a:spcPts val="1200"/>
              </a:spcBef>
              <a:spcAft>
                <a:spcPts val="1200"/>
              </a:spcAft>
              <a:buClr>
                <a:schemeClr val="dk1"/>
              </a:buClr>
              <a:buSzPts val="1100"/>
              <a:buFont typeface="Arial"/>
              <a:buNone/>
              <a:tabLst/>
              <a:defRPr/>
            </a:pPr>
            <a:r>
              <a:rPr lang="en-US" sz="1100" dirty="0">
                <a:latin typeface="Arial"/>
                <a:ea typeface="Arial"/>
                <a:cs typeface="Arial"/>
                <a:sym typeface="Arial"/>
              </a:rPr>
              <a:t>V</a:t>
            </a:r>
            <a:r>
              <a:rPr lang="en-SE" sz="1200" b="0" i="0" u="none" strike="noStrike" cap="none" dirty="0">
                <a:solidFill>
                  <a:schemeClr val="dk1"/>
                </a:solidFill>
                <a:effectLst/>
                <a:latin typeface="Calibri"/>
                <a:ea typeface="Calibri"/>
                <a:cs typeface="Calibri"/>
                <a:sym typeface="Calibri"/>
              </a:rPr>
              <a:t>i lever stora delar av våra liv online. I spel, sociala medier, klasschattar och appar. Det känns tryggt och självklart. Men det finns vissa orosmoln </a:t>
            </a:r>
            <a:r>
              <a:rPr lang="en-GB" sz="1200" b="0" i="0" u="none" strike="noStrike" cap="none" dirty="0">
                <a:solidFill>
                  <a:schemeClr val="dk1"/>
                </a:solidFill>
                <a:effectLst/>
                <a:latin typeface="Calibri"/>
                <a:ea typeface="Calibri"/>
                <a:cs typeface="Calibri"/>
                <a:sym typeface="Calibri"/>
              </a:rPr>
              <a:t>I</a:t>
            </a:r>
            <a:r>
              <a:rPr lang="en-SE" sz="1200" b="0" i="0" u="none" strike="noStrike" cap="none" dirty="0">
                <a:solidFill>
                  <a:schemeClr val="dk1"/>
                </a:solidFill>
                <a:effectLst/>
                <a:latin typeface="Calibri"/>
                <a:ea typeface="Calibri"/>
                <a:cs typeface="Calibri"/>
                <a:sym typeface="Calibri"/>
              </a:rPr>
              <a:t> form av bland annat nätbedrägerier.</a:t>
            </a:r>
          </a:p>
        </p:txBody>
      </p:sp>
      <p:sp>
        <p:nvSpPr>
          <p:cNvPr id="128" name="Google Shape;12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SE" sz="1200" b="1" i="0" u="none" strike="noStrike" cap="none" dirty="0">
                <a:solidFill>
                  <a:schemeClr val="dk1"/>
                </a:solidFill>
                <a:effectLst/>
                <a:latin typeface="Calibri"/>
                <a:ea typeface="Calibri"/>
                <a:cs typeface="Calibri"/>
                <a:sym typeface="Calibri"/>
              </a:rPr>
              <a:t>Vad är nätbedrägeri?</a:t>
            </a: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Bakom varje pling, länk och meddelande kan det finnas någon som försöker lura dig, det sker varje dag och är mycket vanligare än man kan tro.</a:t>
            </a: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Många unga luras I spel som roblox eller i chattar. Medan även vuxna luras, exempelvis att ge ut privat information eller att skicka över pengar. </a:t>
            </a: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Några typer av sätt som nätbedrägerier kan ske är genom falska hemsidor, e-mails, sms eller anonser där man inte har en specifik måltavla utan bedragaren ”fiskar” och hoppas att någon ska nappa och gå på ens bedrägeri.</a:t>
            </a:r>
          </a:p>
          <a:p>
            <a:pPr marL="628650" lvl="1"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Ett samlingsnamn för just detta typ av bedrägeri är det engelska ordet phishing och är ett av de vanligaste typerna av bedrägerit. </a:t>
            </a: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Men bedrägeriförsök kan också ha en specifik måltavla. </a:t>
            </a: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Och även samhället i stort kan attackeras.  </a:t>
            </a:r>
          </a:p>
          <a:p>
            <a:pPr marL="628650" lvl="1"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Offentliga aktörer eller stora företag måste ha digital närvaro och digitala tjänster. Exempelvis har vi 1177 med digitala journalsystem, och arbetsgivare måste ha listor med kontakt och bankuppgifter till anställda om de ska kunna betala ut lön. Dessa kan luras på olika sätt, och vanligt är att man kräver pengar i utbyte mot att man ger tillbaka det man ”stulit”.</a:t>
            </a:r>
          </a:p>
          <a:p>
            <a:pPr marL="628650" lvl="1"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Detta gör stor skada på samhället.</a:t>
            </a: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Vi måste lära oss att bli 'bluffdetektiver' för att känna igen när någon försöker lura oss, samt andra tekniker för hur vi kan skydda oss på nätet.</a:t>
            </a:r>
            <a:r>
              <a:rPr lang="en-SE" sz="1100" i="0" dirty="0">
                <a:effectLst/>
              </a:rPr>
              <a:t> </a:t>
            </a:r>
            <a:endParaRPr lang="en-SE" sz="1100" b="0" i="0" u="none" strike="noStrike" cap="none" dirty="0">
              <a:solidFill>
                <a:schemeClr val="dk1"/>
              </a:solidFill>
              <a:effectLst/>
              <a:latin typeface="Calibri"/>
              <a:cs typeface="Calibri"/>
              <a:sym typeface="Calibri"/>
            </a:endParaRPr>
          </a:p>
        </p:txBody>
      </p:sp>
      <p:sp>
        <p:nvSpPr>
          <p:cNvPr id="133" name="Google Shape;13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9745337d5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e9745337d5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SE" sz="1100" b="1" dirty="0">
                <a:latin typeface="Arial"/>
                <a:ea typeface="Arial"/>
                <a:cs typeface="Arial"/>
                <a:sym typeface="Arial"/>
              </a:rPr>
              <a:t>Filmvisning av ”Klicka smart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SE" sz="1100" b="1" dirty="0">
                <a:latin typeface="Arial"/>
                <a:ea typeface="Arial"/>
                <a:cs typeface="Arial"/>
                <a:sym typeface="Arial"/>
              </a:rPr>
              <a:t>Återkoppling: </a:t>
            </a:r>
            <a:r>
              <a:rPr lang="sv-SE" sz="1100" b="0" dirty="0">
                <a:latin typeface="Arial"/>
                <a:ea typeface="Arial"/>
                <a:cs typeface="Arial"/>
                <a:sym typeface="Arial"/>
              </a:rPr>
              <a:t>Efter filmen kan man känna in eleverna och om de känner oro, har någon berättelse att berätta eller spontana känslor eller tankar som väkts. Det kan förhoppningsvis skapa och hålla engagemang för ämnet samtidigt som det validerar eller kan hjälpa att bearbeta ämnet.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sz="1100" b="1" dirty="0">
              <a:latin typeface="Arial"/>
              <a:ea typeface="Arial"/>
              <a:cs typeface="Arial"/>
              <a:sym typeface="Arial"/>
            </a:endParaRPr>
          </a:p>
        </p:txBody>
      </p:sp>
      <p:sp>
        <p:nvSpPr>
          <p:cNvPr id="145" name="Google Shape;145;g2e9745337d5_0_15: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g2e9745337d5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0E150F7A-9620-03AF-5B88-71F524D369A2}"/>
            </a:ext>
          </a:extLst>
        </p:cNvPr>
        <p:cNvGrpSpPr/>
        <p:nvPr/>
      </p:nvGrpSpPr>
      <p:grpSpPr>
        <a:xfrm>
          <a:off x="0" y="0"/>
          <a:ext cx="0" cy="0"/>
          <a:chOff x="0" y="0"/>
          <a:chExt cx="0" cy="0"/>
        </a:xfrm>
      </p:grpSpPr>
      <p:sp>
        <p:nvSpPr>
          <p:cNvPr id="125" name="Google Shape;125;p7:notes">
            <a:extLst>
              <a:ext uri="{FF2B5EF4-FFF2-40B4-BE49-F238E27FC236}">
                <a16:creationId xmlns:a16="http://schemas.microsoft.com/office/drawing/2014/main" id="{70155CA4-123B-D61F-387C-540CAE114B8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7:notes">
            <a:extLst>
              <a:ext uri="{FF2B5EF4-FFF2-40B4-BE49-F238E27FC236}">
                <a16:creationId xmlns:a16="http://schemas.microsoft.com/office/drawing/2014/main" id="{56ACD408-8068-514D-E260-6C76191DB04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i="0" u="none" strike="noStrike" cap="none" dirty="0" err="1">
                <a:solidFill>
                  <a:schemeClr val="dk1"/>
                </a:solidFill>
                <a:effectLst/>
                <a:latin typeface="Calibri"/>
                <a:ea typeface="Calibri"/>
                <a:cs typeface="Calibri"/>
                <a:sym typeface="Calibri"/>
              </a:rPr>
              <a:t>Ö</a:t>
            </a:r>
            <a:r>
              <a:rPr lang="en-SE" sz="1200" b="1" i="0" u="none" strike="noStrike" cap="none" dirty="0">
                <a:solidFill>
                  <a:schemeClr val="dk1"/>
                </a:solidFill>
                <a:effectLst/>
                <a:latin typeface="Calibri"/>
                <a:ea typeface="Calibri"/>
                <a:cs typeface="Calibri"/>
                <a:sym typeface="Calibri"/>
              </a:rPr>
              <a:t>vning: </a:t>
            </a:r>
            <a:endParaRPr lang="en-SE" b="1" dirty="0"/>
          </a:p>
          <a:p>
            <a:pPr marL="0" marR="0" lvl="0" indent="0" algn="l" defTabSz="914400" rtl="0" eaLnBrk="1" fontAlgn="auto" latinLnBrk="0" hangingPunct="1">
              <a:lnSpc>
                <a:spcPct val="115000"/>
              </a:lnSpc>
              <a:spcBef>
                <a:spcPts val="1200"/>
              </a:spcBef>
              <a:spcAft>
                <a:spcPts val="1200"/>
              </a:spcAft>
              <a:buClr>
                <a:schemeClr val="dk1"/>
              </a:buClr>
              <a:buSzPts val="1100"/>
              <a:buFont typeface="Arial"/>
              <a:buNone/>
              <a:tabLst/>
              <a:defRPr/>
            </a:pPr>
            <a:r>
              <a:rPr lang="sv-SE" sz="1100" dirty="0">
                <a:latin typeface="Arial"/>
                <a:ea typeface="Arial"/>
                <a:cs typeface="Arial"/>
                <a:sym typeface="Arial"/>
              </a:rPr>
              <a:t>Nu ska vi lära oss </a:t>
            </a:r>
            <a:r>
              <a:rPr lang="sv-SE" sz="1100">
                <a:latin typeface="Arial"/>
                <a:ea typeface="Arial"/>
                <a:cs typeface="Arial"/>
                <a:sym typeface="Arial"/>
              </a:rPr>
              <a:t>att känna </a:t>
            </a:r>
            <a:r>
              <a:rPr lang="sv-SE" sz="1100" dirty="0">
                <a:latin typeface="Arial"/>
                <a:ea typeface="Arial"/>
                <a:cs typeface="Arial"/>
                <a:sym typeface="Arial"/>
              </a:rPr>
              <a:t>igen nätbedrägerier, eller ”</a:t>
            </a:r>
            <a:r>
              <a:rPr lang="sv-SE" sz="1100" dirty="0" err="1">
                <a:latin typeface="Arial"/>
                <a:ea typeface="Arial"/>
                <a:cs typeface="Arial"/>
                <a:sym typeface="Arial"/>
              </a:rPr>
              <a:t>nätbluffar</a:t>
            </a:r>
            <a:r>
              <a:rPr lang="sv-SE" sz="1100" dirty="0">
                <a:latin typeface="Arial"/>
                <a:ea typeface="Arial"/>
                <a:cs typeface="Arial"/>
                <a:sym typeface="Arial"/>
              </a:rPr>
              <a:t>”, och då kunna genomskåda dem när vi träffar på dem online. </a:t>
            </a:r>
            <a:endParaRPr lang="en-SE" sz="1200" b="0" i="0" u="none" strike="noStrike" cap="none" dirty="0">
              <a:solidFill>
                <a:schemeClr val="dk1"/>
              </a:solidFill>
              <a:effectLst/>
              <a:latin typeface="Calibri"/>
              <a:ea typeface="Calibri"/>
              <a:cs typeface="Calibri"/>
              <a:sym typeface="Calibri"/>
            </a:endParaRPr>
          </a:p>
          <a:p>
            <a:pPr marL="0" lvl="0" indent="0" algn="l" rtl="0">
              <a:lnSpc>
                <a:spcPct val="115000"/>
              </a:lnSpc>
              <a:spcBef>
                <a:spcPts val="1200"/>
              </a:spcBef>
              <a:spcAft>
                <a:spcPts val="1200"/>
              </a:spcAft>
              <a:buClr>
                <a:schemeClr val="dk1"/>
              </a:buClr>
              <a:buSzPts val="1100"/>
              <a:buFont typeface="Arial"/>
              <a:buNone/>
            </a:pPr>
            <a:endParaRPr dirty="0"/>
          </a:p>
        </p:txBody>
      </p:sp>
      <p:sp>
        <p:nvSpPr>
          <p:cNvPr id="127" name="Google Shape;127;p7:notes">
            <a:extLst>
              <a:ext uri="{FF2B5EF4-FFF2-40B4-BE49-F238E27FC236}">
                <a16:creationId xmlns:a16="http://schemas.microsoft.com/office/drawing/2014/main" id="{1335104E-A242-D895-16E9-FCBEBD04F8D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4169528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1200"/>
              </a:spcBef>
              <a:spcAft>
                <a:spcPts val="1200"/>
              </a:spcAft>
              <a:buClr>
                <a:schemeClr val="dk1"/>
              </a:buClr>
              <a:buSzPts val="1100"/>
              <a:buFont typeface="Arial"/>
              <a:buNone/>
              <a:tabLst/>
              <a:defRPr/>
            </a:pPr>
            <a:r>
              <a:rPr lang="sv-SE" sz="1100" b="1" i="0" u="none" strike="noStrike" cap="none" dirty="0">
                <a:solidFill>
                  <a:schemeClr val="dk1"/>
                </a:solidFill>
                <a:effectLst/>
                <a:latin typeface="Arial"/>
                <a:ea typeface="Calibri"/>
                <a:cs typeface="Arial"/>
                <a:sym typeface="Arial"/>
              </a:rPr>
              <a:t>Några kännetecken att ha i åtanke: </a:t>
            </a:r>
            <a:endParaRPr lang="sv-SE" sz="1100" b="0" i="0" u="none" strike="noStrike" cap="none" dirty="0">
              <a:solidFill>
                <a:schemeClr val="dk1"/>
              </a:solidFill>
              <a:effectLst/>
              <a:latin typeface="Arial"/>
              <a:ea typeface="Calibri"/>
              <a:cs typeface="Arial"/>
              <a:sym typeface="Arial"/>
            </a:endParaRPr>
          </a:p>
          <a:p>
            <a:pPr marL="171450" marR="0" lvl="0" indent="-171450" algn="l" defTabSz="914400" rtl="0" eaLnBrk="1" fontAlgn="auto" latinLnBrk="0" hangingPunct="1">
              <a:lnSpc>
                <a:spcPct val="115000"/>
              </a:lnSpc>
              <a:spcBef>
                <a:spcPts val="1200"/>
              </a:spcBef>
              <a:spcAft>
                <a:spcPts val="1200"/>
              </a:spcAft>
              <a:buClr>
                <a:schemeClr val="dk1"/>
              </a:buClr>
              <a:buSzPts val="1100"/>
              <a:buFont typeface="Arial" panose="020B0604020202020204" pitchFamily="34" charset="0"/>
              <a:buChar char="•"/>
              <a:tabLst/>
              <a:defRPr/>
            </a:pPr>
            <a:r>
              <a:rPr lang="sv-SE" sz="1100" b="0" i="0" u="none" strike="noStrike" cap="none" dirty="0">
                <a:solidFill>
                  <a:schemeClr val="dk1"/>
                </a:solidFill>
                <a:effectLst/>
                <a:latin typeface="Arial"/>
                <a:ea typeface="Calibri"/>
                <a:cs typeface="Arial"/>
                <a:sym typeface="Arial"/>
              </a:rPr>
              <a:t>N</a:t>
            </a:r>
            <a:r>
              <a:rPr lang="en-SE" sz="1200" b="0" i="0" u="none" strike="noStrike" cap="none" dirty="0">
                <a:solidFill>
                  <a:schemeClr val="dk1"/>
                </a:solidFill>
                <a:effectLst/>
                <a:latin typeface="Calibri"/>
                <a:ea typeface="Calibri"/>
                <a:cs typeface="Calibri"/>
                <a:sym typeface="Calibri"/>
              </a:rPr>
              <a:t>ätbedrägeri är alltså försök att lura dig därför kommer den ofta </a:t>
            </a:r>
            <a:r>
              <a:rPr lang="en-GB" sz="1200" b="0" i="0" u="none" strike="noStrike" cap="none" dirty="0">
                <a:solidFill>
                  <a:schemeClr val="dk1"/>
                </a:solidFill>
                <a:effectLst/>
                <a:latin typeface="Calibri"/>
                <a:ea typeface="Calibri"/>
                <a:cs typeface="Calibri"/>
                <a:sym typeface="Calibri"/>
              </a:rPr>
              <a:t>I</a:t>
            </a:r>
            <a:r>
              <a:rPr lang="en-SE" sz="1200" b="0" i="0" u="none" strike="noStrike" cap="none" dirty="0">
                <a:solidFill>
                  <a:schemeClr val="dk1"/>
                </a:solidFill>
                <a:effectLst/>
                <a:latin typeface="Calibri"/>
                <a:ea typeface="Calibri"/>
                <a:cs typeface="Calibri"/>
                <a:sym typeface="Calibri"/>
              </a:rPr>
              <a:t> formen av helt vanliga meddelanden på sms, DM’s eller spelshattar. Eller via bluffhemsidor eller lockande erbjudanden. De gömmer sig altså. </a:t>
            </a:r>
          </a:p>
          <a:p>
            <a:pPr marL="171450" marR="0" lvl="0" indent="-171450" algn="l" defTabSz="914400" rtl="0" eaLnBrk="1" fontAlgn="auto" latinLnBrk="0" hangingPunct="1">
              <a:lnSpc>
                <a:spcPct val="115000"/>
              </a:lnSpc>
              <a:spcBef>
                <a:spcPts val="1200"/>
              </a:spcBef>
              <a:spcAft>
                <a:spcPts val="1200"/>
              </a:spcAft>
              <a:buClr>
                <a:schemeClr val="dk1"/>
              </a:buClr>
              <a:buSzPts val="11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De har ofta en tressande ton, med tidsprister eller nedräkningar. Vill få dig att inte tänka efter</a:t>
            </a:r>
          </a:p>
          <a:p>
            <a:pPr marL="171450" marR="0" lvl="0" indent="-171450" algn="l" defTabSz="914400" rtl="0" eaLnBrk="1" fontAlgn="auto" latinLnBrk="0" hangingPunct="1">
              <a:lnSpc>
                <a:spcPct val="115000"/>
              </a:lnSpc>
              <a:spcBef>
                <a:spcPts val="1200"/>
              </a:spcBef>
              <a:spcAft>
                <a:spcPts val="1200"/>
              </a:spcAft>
              <a:buClr>
                <a:schemeClr val="dk1"/>
              </a:buClr>
              <a:buSzPts val="1100"/>
              <a:buFont typeface="Arial" panose="020B0604020202020204" pitchFamily="34" charset="0"/>
              <a:buChar char="•"/>
              <a:tabLst/>
              <a:defRPr/>
            </a:pPr>
            <a:r>
              <a:rPr lang="en-GB" sz="1200" b="0" i="0" u="none" strike="noStrike" cap="none" dirty="0">
                <a:solidFill>
                  <a:schemeClr val="dk1"/>
                </a:solidFill>
                <a:effectLst/>
                <a:latin typeface="Calibri"/>
                <a:ea typeface="Calibri"/>
                <a:cs typeface="Calibri"/>
                <a:sym typeface="Calibri"/>
              </a:rPr>
              <a:t>D</a:t>
            </a:r>
            <a:r>
              <a:rPr lang="en-SE" sz="1200" b="0" i="0" u="none" strike="noStrike" cap="none" dirty="0">
                <a:solidFill>
                  <a:schemeClr val="dk1"/>
                </a:solidFill>
                <a:effectLst/>
                <a:latin typeface="Calibri"/>
                <a:ea typeface="Calibri"/>
                <a:cs typeface="Calibri"/>
                <a:sym typeface="Calibri"/>
              </a:rPr>
              <a:t>e kan ofta vara otroligt bra erbjudanden, som “alla vinner” anonser eller någon som vill ge något gratis till dig. </a:t>
            </a:r>
          </a:p>
          <a:p>
            <a:pPr marL="171450" marR="0" lvl="0" indent="-171450" algn="l" defTabSz="914400" rtl="0" eaLnBrk="1" fontAlgn="auto" latinLnBrk="0" hangingPunct="1">
              <a:lnSpc>
                <a:spcPct val="115000"/>
              </a:lnSpc>
              <a:spcBef>
                <a:spcPts val="1200"/>
              </a:spcBef>
              <a:spcAft>
                <a:spcPts val="1200"/>
              </a:spcAft>
              <a:buClr>
                <a:schemeClr val="dk1"/>
              </a:buClr>
              <a:buSzPts val="1100"/>
              <a:buFont typeface="Arial" panose="020B0604020202020204" pitchFamily="34" charset="0"/>
              <a:buChar char="•"/>
              <a:tabLst/>
              <a:defRPr/>
            </a:pPr>
            <a:endParaRPr lang="en-SE" sz="1200" b="0" i="0" u="none" strike="noStrike" cap="none" dirty="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15000"/>
              </a:lnSpc>
              <a:spcBef>
                <a:spcPts val="1200"/>
              </a:spcBef>
              <a:spcAft>
                <a:spcPts val="1200"/>
              </a:spcAft>
              <a:buClr>
                <a:schemeClr val="dk1"/>
              </a:buClr>
              <a:buSzPts val="11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Vi ska kolla på några exempel så får ni peka ut vad ni ser. </a:t>
            </a:r>
          </a:p>
          <a:p>
            <a:pPr marL="0" marR="0" lvl="0" indent="0" algn="l" defTabSz="914400" rtl="0" eaLnBrk="1" fontAlgn="auto" latinLnBrk="0" hangingPunct="1">
              <a:lnSpc>
                <a:spcPct val="115000"/>
              </a:lnSpc>
              <a:spcBef>
                <a:spcPts val="1200"/>
              </a:spcBef>
              <a:spcAft>
                <a:spcPts val="1200"/>
              </a:spcAft>
              <a:buClr>
                <a:schemeClr val="dk1"/>
              </a:buClr>
              <a:buSzPts val="1100"/>
              <a:buFont typeface="Arial"/>
              <a:buNone/>
              <a:tabLst/>
              <a:defRPr/>
            </a:pPr>
            <a:endParaRPr lang="en-SE" sz="1200" b="0" i="0" u="none" strike="noStrike" cap="none" dirty="0">
              <a:solidFill>
                <a:schemeClr val="dk1"/>
              </a:solidFill>
              <a:effectLst/>
              <a:latin typeface="Calibri"/>
              <a:ea typeface="Calibri"/>
              <a:cs typeface="Calibri"/>
              <a:sym typeface="Calibri"/>
            </a:endParaRPr>
          </a:p>
          <a:p>
            <a:pPr marL="0" lvl="0" indent="0" algn="l" rtl="0">
              <a:lnSpc>
                <a:spcPct val="115000"/>
              </a:lnSpc>
              <a:spcBef>
                <a:spcPts val="1200"/>
              </a:spcBef>
              <a:spcAft>
                <a:spcPts val="1200"/>
              </a:spcAft>
              <a:buClr>
                <a:schemeClr val="dk1"/>
              </a:buClr>
              <a:buSzPts val="1100"/>
              <a:buFont typeface="Arial"/>
              <a:buNone/>
            </a:pPr>
            <a:endParaRPr sz="1100" dirty="0">
              <a:latin typeface="Arial"/>
              <a:ea typeface="Arial"/>
              <a:cs typeface="Arial"/>
              <a:sym typeface="Arial"/>
            </a:endParaRPr>
          </a:p>
        </p:txBody>
      </p:sp>
      <p:sp>
        <p:nvSpPr>
          <p:cNvPr id="157" name="Google Shape;15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E6F25820-722D-840B-9B40-AF6C3B1B2BDE}"/>
            </a:ext>
          </a:extLst>
        </p:cNvPr>
        <p:cNvGrpSpPr/>
        <p:nvPr/>
      </p:nvGrpSpPr>
      <p:grpSpPr>
        <a:xfrm>
          <a:off x="0" y="0"/>
          <a:ext cx="0" cy="0"/>
          <a:chOff x="0" y="0"/>
          <a:chExt cx="0" cy="0"/>
        </a:xfrm>
      </p:grpSpPr>
      <p:sp>
        <p:nvSpPr>
          <p:cNvPr id="154" name="Google Shape;154;p13:notes">
            <a:extLst>
              <a:ext uri="{FF2B5EF4-FFF2-40B4-BE49-F238E27FC236}">
                <a16:creationId xmlns:a16="http://schemas.microsoft.com/office/drawing/2014/main" id="{38860B30-8D0E-E94F-0FC9-9BC69A0B6F0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3:notes">
            <a:extLst>
              <a:ext uri="{FF2B5EF4-FFF2-40B4-BE49-F238E27FC236}">
                <a16:creationId xmlns:a16="http://schemas.microsoft.com/office/drawing/2014/main" id="{11721F3D-A4D1-3F52-0483-B2B4F8C9750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SE" sz="1200" b="1" i="0" u="none" strike="noStrike" cap="none" dirty="0">
                <a:solidFill>
                  <a:schemeClr val="dk1"/>
                </a:solidFill>
                <a:effectLst/>
                <a:latin typeface="Calibri"/>
                <a:ea typeface="Calibri"/>
                <a:cs typeface="Calibri"/>
                <a:sym typeface="Calibri"/>
              </a:rPr>
              <a:t>Phishing-SMS/mejl: </a:t>
            </a: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SE" sz="1200" b="0" i="0" u="none" strike="noStrike" cap="none" dirty="0">
                <a:solidFill>
                  <a:schemeClr val="dk1"/>
                </a:solidFill>
                <a:effectLst/>
                <a:latin typeface="Calibri"/>
                <a:ea typeface="Calibri"/>
                <a:cs typeface="Calibri"/>
                <a:sym typeface="Calibri"/>
              </a:rPr>
              <a:t>Ett meddelande som ser ut att komma från banken, posten, skolan eller en vän kan vara en bluff. </a:t>
            </a:r>
          </a:p>
          <a:p>
            <a:pPr marL="171450" marR="0" lvl="0" indent="-171450" algn="l" defTabSz="914400" rtl="0" eaLnBrk="1" fontAlgn="auto" latinLnBrk="0" hangingPunct="1">
              <a:lnSpc>
                <a:spcPct val="115000"/>
              </a:lnSpc>
              <a:spcBef>
                <a:spcPts val="1200"/>
              </a:spcBef>
              <a:spcAft>
                <a:spcPts val="0"/>
              </a:spcAft>
              <a:buClr>
                <a:schemeClr val="dk1"/>
              </a:buClr>
              <a:buSzPts val="1100"/>
              <a:buFont typeface="Arial" panose="020B0604020202020204" pitchFamily="34" charset="0"/>
              <a:buChar char="•"/>
              <a:tabLst/>
              <a:defRPr/>
            </a:pPr>
            <a:r>
              <a:rPr lang="en-SE" sz="1100" b="0" i="0" u="none" strike="noStrike" cap="none" dirty="0">
                <a:solidFill>
                  <a:schemeClr val="dk1"/>
                </a:solidFill>
                <a:effectLst/>
                <a:latin typeface="Calibri"/>
                <a:ea typeface="Calibri"/>
                <a:cs typeface="Calibri"/>
                <a:sym typeface="Calibri"/>
              </a:rPr>
              <a:t>Du kan alltid dubbelkolla genom att kontakta avsändaren på ett annat sätt om du känner dem.</a:t>
            </a:r>
          </a:p>
          <a:p>
            <a:pPr marL="171450" marR="0" lvl="0" indent="-171450" algn="l" defTabSz="914400" rtl="0" eaLnBrk="1" fontAlgn="auto" latinLnBrk="0" hangingPunct="1">
              <a:lnSpc>
                <a:spcPct val="115000"/>
              </a:lnSpc>
              <a:spcBef>
                <a:spcPts val="1200"/>
              </a:spcBef>
              <a:spcAft>
                <a:spcPts val="0"/>
              </a:spcAft>
              <a:buClr>
                <a:schemeClr val="dk1"/>
              </a:buClr>
              <a:buSzPts val="1100"/>
              <a:buFont typeface="Arial" panose="020B0604020202020204" pitchFamily="34" charset="0"/>
              <a:buChar char="•"/>
              <a:tabLst/>
              <a:defRPr/>
            </a:pPr>
            <a:r>
              <a:rPr lang="en-SE" sz="1100" b="0" i="0" u="none" strike="noStrike" cap="none" dirty="0">
                <a:solidFill>
                  <a:schemeClr val="dk1"/>
                </a:solidFill>
                <a:effectLst/>
                <a:latin typeface="Calibri"/>
                <a:ea typeface="Calibri"/>
                <a:cs typeface="Calibri"/>
                <a:sym typeface="Calibri"/>
              </a:rPr>
              <a:t>Logga alltid in själv via officiella appar eller googla, följ inte länkar.</a:t>
            </a:r>
          </a:p>
          <a:p>
            <a:pPr marL="0" lvl="0" indent="0" algn="l" rtl="0">
              <a:lnSpc>
                <a:spcPct val="115000"/>
              </a:lnSpc>
              <a:spcBef>
                <a:spcPts val="1200"/>
              </a:spcBef>
              <a:spcAft>
                <a:spcPts val="0"/>
              </a:spcAft>
              <a:buClr>
                <a:schemeClr val="dk1"/>
              </a:buClr>
              <a:buSzPts val="1100"/>
              <a:buFont typeface="Arial"/>
              <a:buNone/>
            </a:pPr>
            <a:endParaRPr sz="1100" dirty="0">
              <a:latin typeface="Arial"/>
              <a:ea typeface="Arial"/>
              <a:cs typeface="Arial"/>
              <a:sym typeface="Arial"/>
            </a:endParaRPr>
          </a:p>
        </p:txBody>
      </p:sp>
      <p:sp>
        <p:nvSpPr>
          <p:cNvPr id="156" name="Google Shape;156;p13:notes">
            <a:extLst>
              <a:ext uri="{FF2B5EF4-FFF2-40B4-BE49-F238E27FC236}">
                <a16:creationId xmlns:a16="http://schemas.microsoft.com/office/drawing/2014/main" id="{D56BD35B-9A71-ACDE-9966-B3356FC897C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3238686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SE" sz="1200" b="1" i="0" u="none" strike="noStrike" cap="none" dirty="0">
                <a:solidFill>
                  <a:schemeClr val="dk1"/>
                </a:solidFill>
                <a:effectLst/>
                <a:latin typeface="Calibri"/>
                <a:ea typeface="Calibri"/>
                <a:cs typeface="Calibri"/>
                <a:sym typeface="Calibri"/>
              </a:rPr>
              <a:t>En oärlig trade </a:t>
            </a:r>
            <a:r>
              <a:rPr lang="en-GB" sz="1200" b="1" i="0" u="none" strike="noStrike" cap="none" dirty="0">
                <a:solidFill>
                  <a:schemeClr val="dk1"/>
                </a:solidFill>
                <a:effectLst/>
                <a:latin typeface="Calibri"/>
                <a:ea typeface="Calibri"/>
                <a:cs typeface="Calibri"/>
                <a:sym typeface="Calibri"/>
              </a:rPr>
              <a:t>I</a:t>
            </a:r>
            <a:r>
              <a:rPr lang="en-SE" sz="1200" b="1" i="0" u="none" strike="noStrike" cap="none" dirty="0">
                <a:solidFill>
                  <a:schemeClr val="dk1"/>
                </a:solidFill>
                <a:effectLst/>
                <a:latin typeface="Calibri"/>
                <a:ea typeface="Calibri"/>
                <a:cs typeface="Calibri"/>
                <a:sym typeface="Calibri"/>
              </a:rPr>
              <a:t> ett spel</a:t>
            </a:r>
          </a:p>
          <a:p>
            <a:pPr marL="0" lvl="0" indent="0" algn="l" rtl="0">
              <a:lnSpc>
                <a:spcPct val="115000"/>
              </a:lnSpc>
              <a:spcBef>
                <a:spcPts val="1200"/>
              </a:spcBef>
              <a:spcAft>
                <a:spcPts val="0"/>
              </a:spcAft>
              <a:buClr>
                <a:schemeClr val="dk1"/>
              </a:buClr>
              <a:buSzPts val="1100"/>
              <a:buFont typeface="Arial"/>
              <a:buNone/>
            </a:pPr>
            <a:r>
              <a:rPr lang="en-SE" sz="1200" b="0" i="0" u="none" strike="noStrike" cap="none" dirty="0">
                <a:solidFill>
                  <a:schemeClr val="dk1"/>
                </a:solidFill>
                <a:effectLst/>
                <a:latin typeface="Calibri"/>
                <a:ea typeface="Calibri"/>
                <a:cs typeface="Calibri"/>
                <a:sym typeface="Calibri"/>
              </a:rPr>
              <a:t>Kanske lovar bedragaren något man vill ha utbyte mot massa skinns. Ett exempel är att du får ett meddelande </a:t>
            </a:r>
            <a:r>
              <a:rPr lang="en-GB" sz="1200" b="0" i="0" u="none" strike="noStrike" cap="none" dirty="0">
                <a:solidFill>
                  <a:schemeClr val="dk1"/>
                </a:solidFill>
                <a:effectLst/>
                <a:latin typeface="Calibri"/>
                <a:ea typeface="Calibri"/>
                <a:cs typeface="Calibri"/>
                <a:sym typeface="Calibri"/>
              </a:rPr>
              <a:t>I</a:t>
            </a:r>
            <a:r>
              <a:rPr lang="en-SE" sz="1200" b="0" i="0" u="none" strike="noStrike" cap="none" dirty="0">
                <a:solidFill>
                  <a:schemeClr val="dk1"/>
                </a:solidFill>
                <a:effectLst/>
                <a:latin typeface="Calibri"/>
                <a:ea typeface="Calibri"/>
                <a:cs typeface="Calibri"/>
                <a:sym typeface="Calibri"/>
              </a:rPr>
              <a:t> roblox med en länk som lovar "gratis valuta, föremål eller sällsynta belöningar" i utbyte mot att man loggar in på en annan sida. Då kan konton kapas. </a:t>
            </a: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endParaRPr sz="1100" dirty="0">
              <a:latin typeface="Arial"/>
              <a:ea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endParaRPr sz="1100" dirty="0">
              <a:latin typeface="Arial"/>
              <a:ea typeface="Arial"/>
              <a:cs typeface="Arial"/>
              <a:sym typeface="Arial"/>
            </a:endParaRPr>
          </a:p>
        </p:txBody>
      </p:sp>
      <p:sp>
        <p:nvSpPr>
          <p:cNvPr id="156" name="Google Shape;15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15"/>
        <p:cNvGrpSpPr/>
        <p:nvPr/>
      </p:nvGrpSpPr>
      <p:grpSpPr>
        <a:xfrm>
          <a:off x="0" y="0"/>
          <a:ext cx="0" cy="0"/>
          <a:chOff x="0" y="0"/>
          <a:chExt cx="0" cy="0"/>
        </a:xfrm>
      </p:grpSpPr>
      <p:sp>
        <p:nvSpPr>
          <p:cNvPr id="16" name="Google Shape;16;p33"/>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3"/>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8" name="Google Shape;18;p3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3"/>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27"/>
        <p:cNvGrpSpPr/>
        <p:nvPr/>
      </p:nvGrpSpPr>
      <p:grpSpPr>
        <a:xfrm>
          <a:off x="0" y="0"/>
          <a:ext cx="0" cy="0"/>
          <a:chOff x="0" y="0"/>
          <a:chExt cx="0" cy="0"/>
        </a:xfrm>
      </p:grpSpPr>
      <p:sp>
        <p:nvSpPr>
          <p:cNvPr id="28" name="Google Shape;28;p35"/>
          <p:cNvSpPr/>
          <p:nvPr/>
        </p:nvSpPr>
        <p:spPr>
          <a:xfrm>
            <a:off x="0" y="0"/>
            <a:ext cx="6095999"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5"/>
          <p:cNvSpPr txBox="1">
            <a:spLocks noGrp="1"/>
          </p:cNvSpPr>
          <p:nvPr>
            <p:ph type="title"/>
          </p:nvPr>
        </p:nvSpPr>
        <p:spPr>
          <a:xfrm>
            <a:off x="808523" y="2243828"/>
            <a:ext cx="4494998" cy="113464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5"/>
          <p:cNvSpPr>
            <a:spLocks noGrp="1"/>
          </p:cNvSpPr>
          <p:nvPr>
            <p:ph type="pic" idx="2"/>
          </p:nvPr>
        </p:nvSpPr>
        <p:spPr>
          <a:xfrm>
            <a:off x="6095999" y="0"/>
            <a:ext cx="6102097" cy="6858000"/>
          </a:xfrm>
          <a:prstGeom prst="rect">
            <a:avLst/>
          </a:prstGeom>
          <a:solidFill>
            <a:srgbClr val="203C4B"/>
          </a:solidFill>
          <a:ln>
            <a:noFill/>
          </a:ln>
        </p:spPr>
      </p:sp>
      <p:sp>
        <p:nvSpPr>
          <p:cNvPr id="31" name="Google Shape;31;p35"/>
          <p:cNvSpPr txBox="1">
            <a:spLocks noGrp="1"/>
          </p:cNvSpPr>
          <p:nvPr>
            <p:ph type="body" idx="1"/>
          </p:nvPr>
        </p:nvSpPr>
        <p:spPr>
          <a:xfrm>
            <a:off x="1115568" y="3549918"/>
            <a:ext cx="3794760" cy="2194037"/>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32" name="Google Shape;32;p35"/>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5"/>
          <p:cNvSpPr txBox="1">
            <a:spLocks noGrp="1"/>
          </p:cNvSpPr>
          <p:nvPr>
            <p:ph type="ftr" idx="11"/>
          </p:nvPr>
        </p:nvSpPr>
        <p:spPr>
          <a:xfrm>
            <a:off x="804672" y="6236208"/>
            <a:ext cx="5124797"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5"/>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35"/>
        <p:cNvGrpSpPr/>
        <p:nvPr/>
      </p:nvGrpSpPr>
      <p:grpSpPr>
        <a:xfrm>
          <a:off x="0" y="0"/>
          <a:ext cx="0" cy="0"/>
          <a:chOff x="0" y="0"/>
          <a:chExt cx="0" cy="0"/>
        </a:xfrm>
      </p:grpSpPr>
      <p:sp>
        <p:nvSpPr>
          <p:cNvPr id="36" name="Google Shape;36;p36"/>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6"/>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6"/>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39"/>
        <p:cNvGrpSpPr/>
        <p:nvPr/>
      </p:nvGrpSpPr>
      <p:grpSpPr>
        <a:xfrm>
          <a:off x="0" y="0"/>
          <a:ext cx="0" cy="0"/>
          <a:chOff x="0" y="0"/>
          <a:chExt cx="0" cy="0"/>
        </a:xfrm>
      </p:grpSpPr>
      <p:sp>
        <p:nvSpPr>
          <p:cNvPr id="40" name="Google Shape;40;p37"/>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7"/>
          <p:cNvSpPr txBox="1">
            <a:spLocks noGrp="1"/>
          </p:cNvSpPr>
          <p:nvPr>
            <p:ph type="body" idx="1"/>
          </p:nvPr>
        </p:nvSpPr>
        <p:spPr>
          <a:xfrm>
            <a:off x="1581912" y="2638044"/>
            <a:ext cx="4271771"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2" name="Google Shape;42;p37"/>
          <p:cNvSpPr txBox="1">
            <a:spLocks noGrp="1"/>
          </p:cNvSpPr>
          <p:nvPr>
            <p:ph type="body" idx="2"/>
          </p:nvPr>
        </p:nvSpPr>
        <p:spPr>
          <a:xfrm>
            <a:off x="6338315" y="2638044"/>
            <a:ext cx="4270247"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3" name="Google Shape;43;p37"/>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7"/>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7"/>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54"/>
        <p:cNvGrpSpPr/>
        <p:nvPr/>
      </p:nvGrpSpPr>
      <p:grpSpPr>
        <a:xfrm>
          <a:off x="0" y="0"/>
          <a:ext cx="0" cy="0"/>
          <a:chOff x="0" y="0"/>
          <a:chExt cx="0" cy="0"/>
        </a:xfrm>
      </p:grpSpPr>
      <p:sp>
        <p:nvSpPr>
          <p:cNvPr id="55" name="Google Shape;55;p39"/>
          <p:cNvSpPr txBox="1">
            <a:spLocks noGrp="1"/>
          </p:cNvSpPr>
          <p:nvPr>
            <p:ph type="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9"/>
          <p:cNvSpPr txBox="1">
            <a:spLocks noGrp="1"/>
          </p:cNvSpPr>
          <p:nvPr>
            <p:ph type="body" idx="1"/>
          </p:nvPr>
        </p:nvSpPr>
        <p:spPr>
          <a:xfrm>
            <a:off x="2695194" y="4352465"/>
            <a:ext cx="6801612" cy="1265082"/>
          </a:xfrm>
          <a:prstGeom prst="rect">
            <a:avLst/>
          </a:prstGeom>
          <a:noFill/>
          <a:ln>
            <a:noFill/>
          </a:ln>
        </p:spPr>
        <p:txBody>
          <a:bodyPr spcFirstLastPara="1" wrap="square" lIns="91425" tIns="45700" rIns="91425" bIns="45700" anchor="t" anchorCtr="1">
            <a:normAutofit/>
          </a:bodyPr>
          <a:lstStyle>
            <a:lvl1pPr marL="457200" lvl="0" indent="-228600" algn="l">
              <a:lnSpc>
                <a:spcPct val="100000"/>
              </a:lnSpc>
              <a:spcBef>
                <a:spcPts val="1000"/>
              </a:spcBef>
              <a:spcAft>
                <a:spcPts val="0"/>
              </a:spcAft>
              <a:buSzPts val="2000"/>
              <a:buNone/>
              <a:defRPr sz="2000">
                <a:solidFill>
                  <a:schemeClr val="lt1"/>
                </a:solidFill>
              </a:defRPr>
            </a:lvl1pPr>
            <a:lvl2pPr marL="914400" lvl="1" indent="-228600" algn="l">
              <a:lnSpc>
                <a:spcPct val="100000"/>
              </a:lnSpc>
              <a:spcBef>
                <a:spcPts val="1000"/>
              </a:spcBef>
              <a:spcAft>
                <a:spcPts val="0"/>
              </a:spcAft>
              <a:buSzPts val="2000"/>
              <a:buNone/>
              <a:defRPr sz="2000">
                <a:solidFill>
                  <a:srgbClr val="C6D3DF"/>
                </a:solidFill>
              </a:defRPr>
            </a:lvl2pPr>
            <a:lvl3pPr marL="1371600" lvl="2" indent="-228600" algn="l">
              <a:lnSpc>
                <a:spcPct val="100000"/>
              </a:lnSpc>
              <a:spcBef>
                <a:spcPts val="1000"/>
              </a:spcBef>
              <a:spcAft>
                <a:spcPts val="0"/>
              </a:spcAft>
              <a:buSzPts val="1800"/>
              <a:buNone/>
              <a:defRPr sz="1800">
                <a:solidFill>
                  <a:srgbClr val="C6D3DF"/>
                </a:solidFill>
              </a:defRPr>
            </a:lvl3pPr>
            <a:lvl4pPr marL="1828800" lvl="3" indent="-228600" algn="l">
              <a:lnSpc>
                <a:spcPct val="100000"/>
              </a:lnSpc>
              <a:spcBef>
                <a:spcPts val="1000"/>
              </a:spcBef>
              <a:spcAft>
                <a:spcPts val="0"/>
              </a:spcAft>
              <a:buSzPts val="1600"/>
              <a:buNone/>
              <a:defRPr sz="1600">
                <a:solidFill>
                  <a:srgbClr val="C6D3DF"/>
                </a:solidFill>
              </a:defRPr>
            </a:lvl4pPr>
            <a:lvl5pPr marL="2286000" lvl="4" indent="-228600" algn="l">
              <a:lnSpc>
                <a:spcPct val="100000"/>
              </a:lnSpc>
              <a:spcBef>
                <a:spcPts val="1000"/>
              </a:spcBef>
              <a:spcAft>
                <a:spcPts val="0"/>
              </a:spcAft>
              <a:buSzPts val="1600"/>
              <a:buNone/>
              <a:defRPr sz="1600">
                <a:solidFill>
                  <a:srgbClr val="C6D3DF"/>
                </a:solidFill>
              </a:defRPr>
            </a:lvl5pPr>
            <a:lvl6pPr marL="2743200" lvl="5" indent="-228600" algn="l">
              <a:lnSpc>
                <a:spcPct val="100000"/>
              </a:lnSpc>
              <a:spcBef>
                <a:spcPts val="1000"/>
              </a:spcBef>
              <a:spcAft>
                <a:spcPts val="0"/>
              </a:spcAft>
              <a:buSzPts val="1600"/>
              <a:buNone/>
              <a:defRPr sz="1600">
                <a:solidFill>
                  <a:srgbClr val="C6D3DF"/>
                </a:solidFill>
              </a:defRPr>
            </a:lvl6pPr>
            <a:lvl7pPr marL="3200400" lvl="6" indent="-228600" algn="l">
              <a:lnSpc>
                <a:spcPct val="100000"/>
              </a:lnSpc>
              <a:spcBef>
                <a:spcPts val="1000"/>
              </a:spcBef>
              <a:spcAft>
                <a:spcPts val="0"/>
              </a:spcAft>
              <a:buSzPts val="1600"/>
              <a:buNone/>
              <a:defRPr sz="1600">
                <a:solidFill>
                  <a:srgbClr val="C6D3DF"/>
                </a:solidFill>
              </a:defRPr>
            </a:lvl7pPr>
            <a:lvl8pPr marL="3657600" lvl="7" indent="-228600" algn="l">
              <a:lnSpc>
                <a:spcPct val="100000"/>
              </a:lnSpc>
              <a:spcBef>
                <a:spcPts val="1000"/>
              </a:spcBef>
              <a:spcAft>
                <a:spcPts val="0"/>
              </a:spcAft>
              <a:buSzPts val="1600"/>
              <a:buNone/>
              <a:defRPr sz="1600">
                <a:solidFill>
                  <a:srgbClr val="C6D3DF"/>
                </a:solidFill>
              </a:defRPr>
            </a:lvl8pPr>
            <a:lvl9pPr marL="4114800" lvl="8" indent="-228600" algn="l">
              <a:lnSpc>
                <a:spcPct val="100000"/>
              </a:lnSpc>
              <a:spcBef>
                <a:spcPts val="1000"/>
              </a:spcBef>
              <a:spcAft>
                <a:spcPts val="0"/>
              </a:spcAft>
              <a:buSzPts val="1600"/>
              <a:buNone/>
              <a:defRPr sz="1600">
                <a:solidFill>
                  <a:srgbClr val="C6D3DF"/>
                </a:solidFill>
              </a:defRPr>
            </a:lvl9pPr>
          </a:lstStyle>
          <a:p>
            <a:endParaRPr/>
          </a:p>
        </p:txBody>
      </p:sp>
      <p:sp>
        <p:nvSpPr>
          <p:cNvPr id="57" name="Google Shape;57;p39"/>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9"/>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9"/>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60"/>
        <p:cNvGrpSpPr/>
        <p:nvPr/>
      </p:nvGrpSpPr>
      <p:grpSpPr>
        <a:xfrm>
          <a:off x="0" y="0"/>
          <a:ext cx="0" cy="0"/>
          <a:chOff x="0" y="0"/>
          <a:chExt cx="0" cy="0"/>
        </a:xfrm>
      </p:grpSpPr>
      <p:sp>
        <p:nvSpPr>
          <p:cNvPr id="61" name="Google Shape;61;p40"/>
          <p:cNvSpPr txBox="1">
            <a:spLocks noGrp="1"/>
          </p:cNvSpPr>
          <p:nvPr>
            <p:ph type="body" idx="1"/>
          </p:nvPr>
        </p:nvSpPr>
        <p:spPr>
          <a:xfrm>
            <a:off x="1583436" y="2313433"/>
            <a:ext cx="4270248"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D31962"/>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62" name="Google Shape;62;p40"/>
          <p:cNvSpPr txBox="1">
            <a:spLocks noGrp="1"/>
          </p:cNvSpPr>
          <p:nvPr>
            <p:ph type="body" idx="2"/>
          </p:nvPr>
        </p:nvSpPr>
        <p:spPr>
          <a:xfrm>
            <a:off x="1583436" y="3143250"/>
            <a:ext cx="4270248"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3" name="Google Shape;63;p40"/>
          <p:cNvSpPr txBox="1">
            <a:spLocks noGrp="1"/>
          </p:cNvSpPr>
          <p:nvPr>
            <p:ph type="body" idx="3"/>
          </p:nvPr>
        </p:nvSpPr>
        <p:spPr>
          <a:xfrm>
            <a:off x="6338316" y="3143250"/>
            <a:ext cx="4253484"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30200" algn="l">
              <a:lnSpc>
                <a:spcPct val="100000"/>
              </a:lnSpc>
              <a:spcBef>
                <a:spcPts val="1000"/>
              </a:spcBef>
              <a:spcAft>
                <a:spcPts val="0"/>
              </a:spcAft>
              <a:buSzPts val="16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4" name="Google Shape;64;p40"/>
          <p:cNvSpPr txBox="1">
            <a:spLocks noGrp="1"/>
          </p:cNvSpPr>
          <p:nvPr>
            <p:ph type="body" idx="4"/>
          </p:nvPr>
        </p:nvSpPr>
        <p:spPr>
          <a:xfrm>
            <a:off x="6338316" y="2313433"/>
            <a:ext cx="4270248"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D31962"/>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65" name="Google Shape;65;p40"/>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0"/>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0"/>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68" name="Google Shape;68;p40"/>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69"/>
        <p:cNvGrpSpPr/>
        <p:nvPr/>
      </p:nvGrpSpPr>
      <p:grpSpPr>
        <a:xfrm>
          <a:off x="0" y="0"/>
          <a:ext cx="0" cy="0"/>
          <a:chOff x="0" y="0"/>
          <a:chExt cx="0" cy="0"/>
        </a:xfrm>
      </p:grpSpPr>
      <p:sp>
        <p:nvSpPr>
          <p:cNvPr id="70" name="Google Shape;70;p41"/>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1"/>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1"/>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1"/>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2"/>
          <p:cNvSpPr txBox="1">
            <a:spLocks noGrp="1"/>
          </p:cNvSpPr>
          <p:nvPr>
            <p:ph type="body" idx="1"/>
          </p:nvPr>
        </p:nvSpPr>
        <p:spPr>
          <a:xfrm rot="5400000">
            <a:off x="4545009" y="324172"/>
            <a:ext cx="3101983" cy="772972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77" name="Google Shape;77;p42"/>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2"/>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2"/>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80"/>
        <p:cNvGrpSpPr/>
        <p:nvPr/>
      </p:nvGrpSpPr>
      <p:grpSpPr>
        <a:xfrm>
          <a:off x="0" y="0"/>
          <a:ext cx="0" cy="0"/>
          <a:chOff x="0" y="0"/>
          <a:chExt cx="0" cy="0"/>
        </a:xfrm>
      </p:grpSpPr>
      <p:sp>
        <p:nvSpPr>
          <p:cNvPr id="81" name="Google Shape;81;p43"/>
          <p:cNvSpPr txBox="1">
            <a:spLocks noGrp="1"/>
          </p:cNvSpPr>
          <p:nvPr>
            <p:ph type="title"/>
          </p:nvPr>
        </p:nvSpPr>
        <p:spPr>
          <a:xfrm rot="5400000">
            <a:off x="6810676" y="2779696"/>
            <a:ext cx="4983480" cy="1298608"/>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3"/>
          <p:cNvSpPr txBox="1">
            <a:spLocks noGrp="1"/>
          </p:cNvSpPr>
          <p:nvPr>
            <p:ph type="body" idx="1"/>
          </p:nvPr>
        </p:nvSpPr>
        <p:spPr>
          <a:xfrm rot="5400000">
            <a:off x="2838641" y="329756"/>
            <a:ext cx="4983480" cy="619848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83" name="Google Shape;83;p4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3"/>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800"/>
              <a:buFont typeface="Gill Sans"/>
              <a:buNone/>
              <a:defRPr sz="2800" b="0" i="0" u="none" strike="noStrike" cap="non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B9CAD9"/>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B9CAD9"/>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B9CAD9"/>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B9CAD9"/>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B9CAD9"/>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9pPr>
          </a:lstStyle>
          <a:p>
            <a:endParaRPr/>
          </a:p>
        </p:txBody>
      </p:sp>
      <p:sp>
        <p:nvSpPr>
          <p:cNvPr id="12" name="Google Shape;12;p32"/>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3" name="Google Shape;13;p32"/>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4" name="Google Shape;14;p32"/>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2.png"/><Relationship Id="rId5" Type="http://schemas.openxmlformats.org/officeDocument/2006/relationships/image" Target="../media/image8.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3.png"/><Relationship Id="rId4" Type="http://schemas.openxmlformats.org/officeDocument/2006/relationships/hyperlink" Target="https://x.com/MrBeast/status/1709046466629554577?ref%5C_src=twsrc%5Etfw"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3.png"/><Relationship Id="rId4" Type="http://schemas.openxmlformats.org/officeDocument/2006/relationships/hyperlink" Target="https://x.com/MrBeast/status/1709046466629554577?ref%5C_src=twsrc%5Etfw"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hyperlink" Target="https://x.com/MrBeast/status/1709046466629554577?ref%5C_src=twsrc%5Etfw"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3.png"/><Relationship Id="rId4" Type="http://schemas.openxmlformats.org/officeDocument/2006/relationships/hyperlink" Target="https://x.com/MrBeast/status/1709046466629554577?ref%5C_src=twsrc%5Etf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9.sv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1.sv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ideo" Target="https://www.youtube.com/embed/videoseries?list=PLIk39hnHx0LsV2uVCgmBYzEx-3TMf__gP" TargetMode="External"/><Relationship Id="rId6" Type="http://schemas.openxmlformats.org/officeDocument/2006/relationships/image" Target="../media/image17.jpeg"/><Relationship Id="rId5" Type="http://schemas.openxmlformats.org/officeDocument/2006/relationships/image" Target="../media/image8.png"/><Relationship Id="rId4" Type="http://schemas.openxmlformats.org/officeDocument/2006/relationships/hyperlink" Target="https://www.youtube.com/watch?v=2zCW8bJPlZ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4">
          <a:extLst>
            <a:ext uri="{FF2B5EF4-FFF2-40B4-BE49-F238E27FC236}">
              <a16:creationId xmlns:a16="http://schemas.microsoft.com/office/drawing/2014/main" id="{8C24DB18-67E4-1161-5A4C-269A7B9573D0}"/>
            </a:ext>
          </a:extLst>
        </p:cNvPr>
        <p:cNvGrpSpPr/>
        <p:nvPr/>
      </p:nvGrpSpPr>
      <p:grpSpPr>
        <a:xfrm>
          <a:off x="0" y="0"/>
          <a:ext cx="0" cy="0"/>
          <a:chOff x="0" y="0"/>
          <a:chExt cx="0" cy="0"/>
        </a:xfrm>
      </p:grpSpPr>
      <p:pic>
        <p:nvPicPr>
          <p:cNvPr id="4" name="Google Shape;255;p31">
            <a:extLst>
              <a:ext uri="{FF2B5EF4-FFF2-40B4-BE49-F238E27FC236}">
                <a16:creationId xmlns:a16="http://schemas.microsoft.com/office/drawing/2014/main" id="{91C41240-AB41-5C03-69ED-1AC3202EB509}"/>
              </a:ext>
            </a:extLst>
          </p:cNvPr>
          <p:cNvPicPr preferRelativeResize="0"/>
          <p:nvPr/>
        </p:nvPicPr>
        <p:blipFill rotWithShape="1">
          <a:blip r:embed="rId4">
            <a:alphaModFix/>
          </a:blip>
          <a:srcRect/>
          <a:stretch/>
        </p:blipFill>
        <p:spPr>
          <a:xfrm>
            <a:off x="8279060" y="1446415"/>
            <a:ext cx="3349804" cy="1983713"/>
          </a:xfrm>
          <a:prstGeom prst="rect">
            <a:avLst/>
          </a:prstGeom>
          <a:noFill/>
          <a:ln>
            <a:noFill/>
          </a:ln>
        </p:spPr>
      </p:pic>
      <p:pic>
        <p:nvPicPr>
          <p:cNvPr id="5" name="Picture 2" descr="A black rectangular sign with red text&#10;&#10;AI-generated content may be incorrect.">
            <a:extLst>
              <a:ext uri="{FF2B5EF4-FFF2-40B4-BE49-F238E27FC236}">
                <a16:creationId xmlns:a16="http://schemas.microsoft.com/office/drawing/2014/main" id="{FCA2F8F4-6CCB-7E47-683E-EAE246DB59DA}"/>
              </a:ext>
            </a:extLst>
          </p:cNvPr>
          <p:cNvPicPr>
            <a:picLocks noChangeAspect="1"/>
          </p:cNvPicPr>
          <p:nvPr/>
        </p:nvPicPr>
        <p:blipFill>
          <a:blip r:embed="rId5"/>
          <a:stretch>
            <a:fillRect/>
          </a:stretch>
        </p:blipFill>
        <p:spPr>
          <a:xfrm>
            <a:off x="8084728" y="3966848"/>
            <a:ext cx="3726272" cy="2216031"/>
          </a:xfrm>
          <a:prstGeom prst="rect">
            <a:avLst/>
          </a:prstGeom>
        </p:spPr>
      </p:pic>
      <p:sp>
        <p:nvSpPr>
          <p:cNvPr id="6" name="Google Shape;98;p2">
            <a:extLst>
              <a:ext uri="{FF2B5EF4-FFF2-40B4-BE49-F238E27FC236}">
                <a16:creationId xmlns:a16="http://schemas.microsoft.com/office/drawing/2014/main" id="{235C4AFE-29FA-07BA-9088-592BD9675A27}"/>
              </a:ext>
            </a:extLst>
          </p:cNvPr>
          <p:cNvSpPr txBox="1">
            <a:spLocks/>
          </p:cNvSpPr>
          <p:nvPr/>
        </p:nvSpPr>
        <p:spPr>
          <a:xfrm>
            <a:off x="1243199" y="3971404"/>
            <a:ext cx="4878227" cy="205765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2000"/>
            </a:pPr>
            <a:r>
              <a:rPr lang="en-US" sz="4800" b="1" dirty="0">
                <a:solidFill>
                  <a:srgbClr val="1A283C"/>
                </a:solidFill>
                <a:latin typeface="Work Sans"/>
              </a:rPr>
              <a:t>Klicka smart - </a:t>
            </a:r>
            <a:r>
              <a:rPr lang="en-US" sz="4800" b="1" dirty="0" err="1">
                <a:solidFill>
                  <a:srgbClr val="1A283C"/>
                </a:solidFill>
                <a:latin typeface="Work Sans"/>
              </a:rPr>
              <a:t>nätbedrägerier</a:t>
            </a:r>
            <a:endParaRPr lang="en-US" sz="4800" b="1" dirty="0">
              <a:solidFill>
                <a:srgbClr val="1A283C"/>
              </a:solidFill>
              <a:latin typeface="Work Sans"/>
            </a:endParaRPr>
          </a:p>
        </p:txBody>
      </p:sp>
      <p:pic>
        <p:nvPicPr>
          <p:cNvPr id="7" name="Bildobjekt 6">
            <a:extLst>
              <a:ext uri="{FF2B5EF4-FFF2-40B4-BE49-F238E27FC236}">
                <a16:creationId xmlns:a16="http://schemas.microsoft.com/office/drawing/2014/main" id="{6B544ED2-8D18-53DB-BBAE-A161417B0A24}"/>
              </a:ext>
            </a:extLst>
          </p:cNvPr>
          <p:cNvPicPr>
            <a:picLocks noChangeAspect="1"/>
          </p:cNvPicPr>
          <p:nvPr/>
        </p:nvPicPr>
        <p:blipFill>
          <a:blip r:embed="rId6"/>
          <a:stretch>
            <a:fillRect/>
          </a:stretch>
        </p:blipFill>
        <p:spPr>
          <a:xfrm>
            <a:off x="1910438" y="687659"/>
            <a:ext cx="3548219" cy="3020122"/>
          </a:xfrm>
          <a:prstGeom prst="rect">
            <a:avLst/>
          </a:prstGeom>
        </p:spPr>
      </p:pic>
    </p:spTree>
    <p:extLst>
      <p:ext uri="{BB962C8B-B14F-4D97-AF65-F5344CB8AC3E}">
        <p14:creationId xmlns:p14="http://schemas.microsoft.com/office/powerpoint/2010/main" val="496511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DE6F3DE7-7CBD-D2DB-E84B-DA4694CA81EC}"/>
            </a:ext>
          </a:extLst>
        </p:cNvPr>
        <p:cNvGrpSpPr/>
        <p:nvPr/>
      </p:nvGrpSpPr>
      <p:grpSpPr>
        <a:xfrm>
          <a:off x="0" y="0"/>
          <a:ext cx="0" cy="0"/>
          <a:chOff x="0" y="0"/>
          <a:chExt cx="0" cy="0"/>
        </a:xfrm>
      </p:grpSpPr>
      <p:pic>
        <p:nvPicPr>
          <p:cNvPr id="160" name="Google Shape;160;p13">
            <a:extLst>
              <a:ext uri="{FF2B5EF4-FFF2-40B4-BE49-F238E27FC236}">
                <a16:creationId xmlns:a16="http://schemas.microsoft.com/office/drawing/2014/main" id="{402AEFC8-82C4-FFCD-2E63-B50ADDAD20A4}"/>
              </a:ext>
            </a:extLst>
          </p:cNvPr>
          <p:cNvPicPr preferRelativeResize="0"/>
          <p:nvPr/>
        </p:nvPicPr>
        <p:blipFill rotWithShape="1">
          <a:blip r:embed="rId5">
            <a:alphaModFix/>
          </a:blip>
          <a:srcRect/>
          <a:stretch/>
        </p:blipFill>
        <p:spPr>
          <a:xfrm>
            <a:off x="9005455" y="178473"/>
            <a:ext cx="2873196" cy="357208"/>
          </a:xfrm>
          <a:prstGeom prst="rect">
            <a:avLst/>
          </a:prstGeom>
          <a:noFill/>
          <a:ln>
            <a:noFill/>
          </a:ln>
        </p:spPr>
      </p:pic>
      <p:sp>
        <p:nvSpPr>
          <p:cNvPr id="161" name="Google Shape;161;p13">
            <a:extLst>
              <a:ext uri="{FF2B5EF4-FFF2-40B4-BE49-F238E27FC236}">
                <a16:creationId xmlns:a16="http://schemas.microsoft.com/office/drawing/2014/main" id="{BFB0803A-CFFE-5D0A-5A1D-FE4C6D96AD52}"/>
              </a:ext>
            </a:extLst>
          </p:cNvPr>
          <p:cNvSpPr txBox="1"/>
          <p:nvPr/>
        </p:nvSpPr>
        <p:spPr>
          <a:xfrm>
            <a:off x="526681" y="1144324"/>
            <a:ext cx="11580300" cy="759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3000"/>
              <a:buFont typeface="Work Sans"/>
              <a:buNone/>
            </a:pPr>
            <a:r>
              <a:rPr lang="en-US" sz="3000" b="1" i="0" u="none" strike="noStrike" cap="none">
                <a:solidFill>
                  <a:schemeClr val="dk1"/>
                </a:solidFill>
                <a:latin typeface="Work Sans"/>
                <a:ea typeface="Work Sans"/>
                <a:cs typeface="Work Sans"/>
                <a:sym typeface="Work Sans"/>
              </a:rPr>
              <a:t>Olika Cyberattacker</a:t>
            </a:r>
            <a:endParaRPr sz="1400" b="1" i="0" u="none" strike="noStrike" cap="none">
              <a:solidFill>
                <a:srgbClr val="000000"/>
              </a:solidFill>
              <a:latin typeface="Arial"/>
              <a:ea typeface="Arial"/>
              <a:cs typeface="Arial"/>
              <a:sym typeface="Arial"/>
            </a:endParaRPr>
          </a:p>
        </p:txBody>
      </p:sp>
      <p:sp>
        <p:nvSpPr>
          <p:cNvPr id="162" name="Google Shape;162;p13">
            <a:extLst>
              <a:ext uri="{FF2B5EF4-FFF2-40B4-BE49-F238E27FC236}">
                <a16:creationId xmlns:a16="http://schemas.microsoft.com/office/drawing/2014/main" id="{848263F4-FB33-757A-E3F4-72DE624D9584}"/>
              </a:ext>
            </a:extLst>
          </p:cNvPr>
          <p:cNvSpPr/>
          <p:nvPr/>
        </p:nvSpPr>
        <p:spPr>
          <a:xfrm>
            <a:off x="3722200" y="1662800"/>
            <a:ext cx="4892759" cy="24142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grpSp>
        <p:nvGrpSpPr>
          <p:cNvPr id="4" name="Graphic 2" descr="Smart Phone outline">
            <a:extLst>
              <a:ext uri="{FF2B5EF4-FFF2-40B4-BE49-F238E27FC236}">
                <a16:creationId xmlns:a16="http://schemas.microsoft.com/office/drawing/2014/main" id="{252AADB9-0C81-5EF9-B70D-32945C82091C}"/>
              </a:ext>
            </a:extLst>
          </p:cNvPr>
          <p:cNvGrpSpPr/>
          <p:nvPr/>
        </p:nvGrpSpPr>
        <p:grpSpPr>
          <a:xfrm>
            <a:off x="4250470" y="449350"/>
            <a:ext cx="3385965" cy="5960992"/>
            <a:chOff x="4250470" y="449350"/>
            <a:chExt cx="3385965" cy="5960992"/>
          </a:xfrm>
          <a:solidFill>
            <a:schemeClr val="bg1"/>
          </a:solidFill>
        </p:grpSpPr>
        <p:sp>
          <p:nvSpPr>
            <p:cNvPr id="6" name="Freeform: Shape 5">
              <a:extLst>
                <a:ext uri="{FF2B5EF4-FFF2-40B4-BE49-F238E27FC236}">
                  <a16:creationId xmlns:a16="http://schemas.microsoft.com/office/drawing/2014/main" id="{EEDA72B1-89F0-8F48-350A-3FFD9BEB3994}"/>
                </a:ext>
              </a:extLst>
            </p:cNvPr>
            <p:cNvSpPr/>
            <p:nvPr/>
          </p:nvSpPr>
          <p:spPr>
            <a:xfrm>
              <a:off x="4589066" y="1126543"/>
              <a:ext cx="2708772" cy="4809036"/>
            </a:xfrm>
            <a:custGeom>
              <a:avLst/>
              <a:gdLst>
                <a:gd name="connsiteX0" fmla="*/ 135439 w 2708772"/>
                <a:gd name="connsiteY0" fmla="*/ 0 h 4606403"/>
                <a:gd name="connsiteX1" fmla="*/ 0 w 2708772"/>
                <a:gd name="connsiteY1" fmla="*/ 0 h 4606403"/>
                <a:gd name="connsiteX2" fmla="*/ 0 w 2708772"/>
                <a:gd name="connsiteY2" fmla="*/ 4606404 h 4606403"/>
                <a:gd name="connsiteX3" fmla="*/ 2708773 w 2708772"/>
                <a:gd name="connsiteY3" fmla="*/ 4606404 h 4606403"/>
                <a:gd name="connsiteX4" fmla="*/ 2708773 w 2708772"/>
                <a:gd name="connsiteY4" fmla="*/ 0 h 4606403"/>
                <a:gd name="connsiteX5" fmla="*/ 135439 w 2708772"/>
                <a:gd name="connsiteY5" fmla="*/ 0 h 4606403"/>
                <a:gd name="connsiteX6" fmla="*/ 2573334 w 2708772"/>
                <a:gd name="connsiteY6" fmla="*/ 4470965 h 4606403"/>
                <a:gd name="connsiteX7" fmla="*/ 135439 w 2708772"/>
                <a:gd name="connsiteY7" fmla="*/ 4470965 h 4606403"/>
                <a:gd name="connsiteX8" fmla="*/ 135439 w 2708772"/>
                <a:gd name="connsiteY8" fmla="*/ 135439 h 4606403"/>
                <a:gd name="connsiteX9" fmla="*/ 2573334 w 2708772"/>
                <a:gd name="connsiteY9" fmla="*/ 135439 h 460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8772" h="4606403">
                  <a:moveTo>
                    <a:pt x="135439" y="0"/>
                  </a:moveTo>
                  <a:lnTo>
                    <a:pt x="0" y="0"/>
                  </a:lnTo>
                  <a:lnTo>
                    <a:pt x="0" y="4606404"/>
                  </a:lnTo>
                  <a:lnTo>
                    <a:pt x="2708773" y="4606404"/>
                  </a:lnTo>
                  <a:lnTo>
                    <a:pt x="2708773" y="0"/>
                  </a:lnTo>
                  <a:lnTo>
                    <a:pt x="135439" y="0"/>
                  </a:lnTo>
                  <a:close/>
                  <a:moveTo>
                    <a:pt x="2573334" y="4470965"/>
                  </a:moveTo>
                  <a:lnTo>
                    <a:pt x="135439" y="4470965"/>
                  </a:lnTo>
                  <a:lnTo>
                    <a:pt x="135439" y="135439"/>
                  </a:lnTo>
                  <a:lnTo>
                    <a:pt x="2573334" y="135439"/>
                  </a:lnTo>
                  <a:close/>
                </a:path>
              </a:pathLst>
            </a:custGeom>
            <a:solidFill>
              <a:schemeClr val="bg1"/>
            </a:solidFill>
            <a:ln w="67667"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F853CB00-FFB8-8D12-D961-65E50AA7ECFC}"/>
                </a:ext>
              </a:extLst>
            </p:cNvPr>
            <p:cNvSpPr/>
            <p:nvPr/>
          </p:nvSpPr>
          <p:spPr>
            <a:xfrm>
              <a:off x="4250470" y="449350"/>
              <a:ext cx="3385965" cy="5960992"/>
            </a:xfrm>
            <a:custGeom>
              <a:avLst/>
              <a:gdLst>
                <a:gd name="connsiteX0" fmla="*/ 3250527 w 3385965"/>
                <a:gd name="connsiteY0" fmla="*/ 0 h 5960992"/>
                <a:gd name="connsiteX1" fmla="*/ 135439 w 3385965"/>
                <a:gd name="connsiteY1" fmla="*/ 0 h 5960992"/>
                <a:gd name="connsiteX2" fmla="*/ 0 w 3385965"/>
                <a:gd name="connsiteY2" fmla="*/ 135439 h 5960992"/>
                <a:gd name="connsiteX3" fmla="*/ 0 w 3385965"/>
                <a:gd name="connsiteY3" fmla="*/ 5825554 h 5960992"/>
                <a:gd name="connsiteX4" fmla="*/ 135439 w 3385965"/>
                <a:gd name="connsiteY4" fmla="*/ 5960993 h 5960992"/>
                <a:gd name="connsiteX5" fmla="*/ 3250527 w 3385965"/>
                <a:gd name="connsiteY5" fmla="*/ 5960993 h 5960992"/>
                <a:gd name="connsiteX6" fmla="*/ 3385966 w 3385965"/>
                <a:gd name="connsiteY6" fmla="*/ 5825554 h 5960992"/>
                <a:gd name="connsiteX7" fmla="*/ 3385966 w 3385965"/>
                <a:gd name="connsiteY7" fmla="*/ 135439 h 5960992"/>
                <a:gd name="connsiteX8" fmla="*/ 3250527 w 3385965"/>
                <a:gd name="connsiteY8" fmla="*/ 0 h 5960992"/>
                <a:gd name="connsiteX9" fmla="*/ 3250527 w 3385965"/>
                <a:gd name="connsiteY9" fmla="*/ 5825554 h 5960992"/>
                <a:gd name="connsiteX10" fmla="*/ 135439 w 3385965"/>
                <a:gd name="connsiteY10" fmla="*/ 5825554 h 5960992"/>
                <a:gd name="connsiteX11" fmla="*/ 135439 w 3385965"/>
                <a:gd name="connsiteY11" fmla="*/ 135439 h 5960992"/>
                <a:gd name="connsiteX12" fmla="*/ 3250527 w 3385965"/>
                <a:gd name="connsiteY12" fmla="*/ 135439 h 596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85965" h="5960992">
                  <a:moveTo>
                    <a:pt x="3250527" y="0"/>
                  </a:moveTo>
                  <a:lnTo>
                    <a:pt x="135439" y="0"/>
                  </a:lnTo>
                  <a:cubicBezTo>
                    <a:pt x="60731" y="223"/>
                    <a:pt x="223" y="60731"/>
                    <a:pt x="0" y="135439"/>
                  </a:cubicBezTo>
                  <a:lnTo>
                    <a:pt x="0" y="5825554"/>
                  </a:lnTo>
                  <a:cubicBezTo>
                    <a:pt x="257" y="5900248"/>
                    <a:pt x="60744" y="5960736"/>
                    <a:pt x="135439" y="5960993"/>
                  </a:cubicBezTo>
                  <a:lnTo>
                    <a:pt x="3250527" y="5960993"/>
                  </a:lnTo>
                  <a:cubicBezTo>
                    <a:pt x="3325201" y="5960695"/>
                    <a:pt x="3385668" y="5900228"/>
                    <a:pt x="3385966" y="5825554"/>
                  </a:cubicBezTo>
                  <a:lnTo>
                    <a:pt x="3385966" y="135439"/>
                  </a:lnTo>
                  <a:cubicBezTo>
                    <a:pt x="3385708" y="60746"/>
                    <a:pt x="3325221" y="260"/>
                    <a:pt x="3250527" y="0"/>
                  </a:cubicBezTo>
                  <a:close/>
                  <a:moveTo>
                    <a:pt x="3250527" y="5825554"/>
                  </a:moveTo>
                  <a:lnTo>
                    <a:pt x="135439" y="5825554"/>
                  </a:lnTo>
                  <a:lnTo>
                    <a:pt x="135439" y="135439"/>
                  </a:lnTo>
                  <a:lnTo>
                    <a:pt x="3250527" y="135439"/>
                  </a:lnTo>
                  <a:close/>
                </a:path>
              </a:pathLst>
            </a:custGeom>
            <a:solidFill>
              <a:schemeClr val="bg1"/>
            </a:solidFill>
            <a:ln w="67667"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B40BCA7B-39DF-C614-1E4D-8D51882BA8E9}"/>
                </a:ext>
              </a:extLst>
            </p:cNvPr>
            <p:cNvSpPr/>
            <p:nvPr/>
          </p:nvSpPr>
          <p:spPr>
            <a:xfrm>
              <a:off x="5604856" y="787946"/>
              <a:ext cx="744912" cy="135438"/>
            </a:xfrm>
            <a:custGeom>
              <a:avLst/>
              <a:gdLst>
                <a:gd name="connsiteX0" fmla="*/ 67719 w 744912"/>
                <a:gd name="connsiteY0" fmla="*/ 135439 h 135438"/>
                <a:gd name="connsiteX1" fmla="*/ 677193 w 744912"/>
                <a:gd name="connsiteY1" fmla="*/ 135439 h 135438"/>
                <a:gd name="connsiteX2" fmla="*/ 744912 w 744912"/>
                <a:gd name="connsiteY2" fmla="*/ 67719 h 135438"/>
                <a:gd name="connsiteX3" fmla="*/ 677193 w 744912"/>
                <a:gd name="connsiteY3" fmla="*/ 0 h 135438"/>
                <a:gd name="connsiteX4" fmla="*/ 67719 w 744912"/>
                <a:gd name="connsiteY4" fmla="*/ 0 h 135438"/>
                <a:gd name="connsiteX5" fmla="*/ 0 w 744912"/>
                <a:gd name="connsiteY5" fmla="*/ 67719 h 135438"/>
                <a:gd name="connsiteX6" fmla="*/ 67719 w 744912"/>
                <a:gd name="connsiteY6" fmla="*/ 135439 h 13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912" h="135438">
                  <a:moveTo>
                    <a:pt x="67719" y="135439"/>
                  </a:moveTo>
                  <a:lnTo>
                    <a:pt x="677193" y="135439"/>
                  </a:lnTo>
                  <a:cubicBezTo>
                    <a:pt x="714594" y="135439"/>
                    <a:pt x="744912" y="105121"/>
                    <a:pt x="744912" y="67719"/>
                  </a:cubicBezTo>
                  <a:cubicBezTo>
                    <a:pt x="744912" y="30319"/>
                    <a:pt x="714594" y="0"/>
                    <a:pt x="677193" y="0"/>
                  </a:cubicBezTo>
                  <a:lnTo>
                    <a:pt x="67719" y="0"/>
                  </a:lnTo>
                  <a:cubicBezTo>
                    <a:pt x="30318" y="0"/>
                    <a:pt x="0" y="30319"/>
                    <a:pt x="0" y="67719"/>
                  </a:cubicBezTo>
                  <a:cubicBezTo>
                    <a:pt x="0" y="105121"/>
                    <a:pt x="30318" y="135439"/>
                    <a:pt x="67719" y="135439"/>
                  </a:cubicBezTo>
                  <a:close/>
                </a:path>
              </a:pathLst>
            </a:custGeom>
            <a:solidFill>
              <a:schemeClr val="bg1"/>
            </a:solidFill>
            <a:ln w="67667" cap="flat">
              <a:noFill/>
              <a:prstDash val="solid"/>
              <a:miter/>
            </a:ln>
          </p:spPr>
          <p:txBody>
            <a:bodyPr rtlCol="0" anchor="ctr"/>
            <a:lstStyle/>
            <a:p>
              <a:endParaRPr lang="en-GB"/>
            </a:p>
          </p:txBody>
        </p:sp>
      </p:grpSp>
      <p:sp>
        <p:nvSpPr>
          <p:cNvPr id="8" name="Google Shape;208;g2e9745337d5_0_0">
            <a:extLst>
              <a:ext uri="{FF2B5EF4-FFF2-40B4-BE49-F238E27FC236}">
                <a16:creationId xmlns:a16="http://schemas.microsoft.com/office/drawing/2014/main" id="{CBA70F22-D243-0A8A-878C-4F63371DE93C}"/>
              </a:ext>
            </a:extLst>
          </p:cNvPr>
          <p:cNvSpPr txBox="1"/>
          <p:nvPr/>
        </p:nvSpPr>
        <p:spPr>
          <a:xfrm>
            <a:off x="134911" y="141504"/>
            <a:ext cx="2263515" cy="759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5"/>
              </a:buClr>
              <a:buSzPts val="3000"/>
              <a:buFont typeface="Work Sans"/>
              <a:buNone/>
            </a:pPr>
            <a:r>
              <a:rPr lang="en-US" sz="2400" b="1" dirty="0">
                <a:solidFill>
                  <a:schemeClr val="bg1"/>
                </a:solidFill>
                <a:latin typeface="Work Sans"/>
                <a:ea typeface="Work Sans"/>
                <a:cs typeface="Work Sans"/>
                <a:sym typeface="Work Sans"/>
              </a:rPr>
              <a:t>Bluff nr:3</a:t>
            </a:r>
            <a:endParaRPr b="1" i="0" u="none" strike="noStrike" cap="none" dirty="0">
              <a:solidFill>
                <a:schemeClr val="bg1"/>
              </a:solidFill>
            </a:endParaRPr>
          </a:p>
        </p:txBody>
      </p:sp>
      <p:sp>
        <p:nvSpPr>
          <p:cNvPr id="9" name="Google Shape;211;g2e9745337d5_0_0">
            <a:extLst>
              <a:ext uri="{FF2B5EF4-FFF2-40B4-BE49-F238E27FC236}">
                <a16:creationId xmlns:a16="http://schemas.microsoft.com/office/drawing/2014/main" id="{D6C7AC9E-8FEE-3B3A-D495-9BB400F41E5A}"/>
              </a:ext>
            </a:extLst>
          </p:cNvPr>
          <p:cNvSpPr/>
          <p:nvPr/>
        </p:nvSpPr>
        <p:spPr>
          <a:xfrm>
            <a:off x="764928" y="532772"/>
            <a:ext cx="1003479" cy="109623"/>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200" b="0" i="0" u="none" strike="noStrike" cap="none">
              <a:solidFill>
                <a:schemeClr val="lt1"/>
              </a:solidFill>
              <a:latin typeface="Gill Sans"/>
              <a:ea typeface="Gill Sans"/>
              <a:cs typeface="Gill Sans"/>
              <a:sym typeface="Gill Sans"/>
            </a:endParaRPr>
          </a:p>
        </p:txBody>
      </p:sp>
      <p:pic>
        <p:nvPicPr>
          <p:cNvPr id="2" name="Mr.Beast scam">
            <a:hlinkClick r:id="" action="ppaction://media"/>
            <a:extLst>
              <a:ext uri="{FF2B5EF4-FFF2-40B4-BE49-F238E27FC236}">
                <a16:creationId xmlns:a16="http://schemas.microsoft.com/office/drawing/2014/main" id="{F3BBF673-B7F4-9AA5-B9A3-9652529B05BD}"/>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742396" y="1294623"/>
            <a:ext cx="2380299" cy="4489571"/>
          </a:xfrm>
          <a:prstGeom prst="rect">
            <a:avLst/>
          </a:prstGeom>
        </p:spPr>
      </p:pic>
    </p:spTree>
    <p:extLst>
      <p:ext uri="{BB962C8B-B14F-4D97-AF65-F5344CB8AC3E}">
        <p14:creationId xmlns:p14="http://schemas.microsoft.com/office/powerpoint/2010/main" val="292529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23469">
                <p:cTn id="12"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g2ea2469da01_0_4"/>
          <p:cNvSpPr txBox="1"/>
          <p:nvPr/>
        </p:nvSpPr>
        <p:spPr>
          <a:xfrm>
            <a:off x="611237" y="429102"/>
            <a:ext cx="11580300" cy="759900"/>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ctr" rtl="0">
              <a:lnSpc>
                <a:spcPct val="90000"/>
              </a:lnSpc>
              <a:spcBef>
                <a:spcPts val="0"/>
              </a:spcBef>
              <a:spcAft>
                <a:spcPts val="0"/>
              </a:spcAft>
              <a:buClr>
                <a:schemeClr val="dk1"/>
              </a:buClr>
              <a:buSzPts val="3000"/>
              <a:buFont typeface="Work Sans"/>
              <a:buNone/>
            </a:pPr>
            <a:r>
              <a:rPr lang="en-US" sz="3900" b="1" i="0" u="none" strike="noStrike" cap="none" dirty="0" err="1">
                <a:solidFill>
                  <a:schemeClr val="bg1"/>
                </a:solidFill>
                <a:latin typeface="Work Sans"/>
                <a:sym typeface="Work Sans"/>
              </a:rPr>
              <a:t>Övning</a:t>
            </a:r>
            <a:r>
              <a:rPr lang="en-US" sz="3900" b="1" i="0" u="none" strike="noStrike" cap="none" dirty="0">
                <a:solidFill>
                  <a:schemeClr val="bg1"/>
                </a:solidFill>
                <a:latin typeface="Work Sans"/>
                <a:sym typeface="Work Sans"/>
              </a:rPr>
              <a:t> </a:t>
            </a:r>
          </a:p>
          <a:p>
            <a:pPr marL="0" marR="0" lvl="0" indent="0" algn="ctr" rtl="0">
              <a:lnSpc>
                <a:spcPct val="90000"/>
              </a:lnSpc>
              <a:spcBef>
                <a:spcPts val="0"/>
              </a:spcBef>
              <a:spcAft>
                <a:spcPts val="0"/>
              </a:spcAft>
              <a:buClr>
                <a:schemeClr val="dk1"/>
              </a:buClr>
              <a:buSzPts val="3000"/>
              <a:buFont typeface="Work Sans"/>
              <a:buNone/>
            </a:pPr>
            <a:r>
              <a:rPr lang="en-US" sz="3900" b="1" dirty="0" err="1">
                <a:solidFill>
                  <a:schemeClr val="bg1"/>
                </a:solidFill>
                <a:latin typeface="Work Sans"/>
                <a:sym typeface="Work Sans"/>
              </a:rPr>
              <a:t>Vilka</a:t>
            </a:r>
            <a:r>
              <a:rPr lang="en-US" sz="3900" b="1" dirty="0">
                <a:solidFill>
                  <a:schemeClr val="bg1"/>
                </a:solidFill>
                <a:latin typeface="Work Sans"/>
                <a:sym typeface="Work Sans"/>
              </a:rPr>
              <a:t> </a:t>
            </a:r>
            <a:r>
              <a:rPr lang="en-US" sz="3900" b="1" dirty="0" err="1">
                <a:solidFill>
                  <a:schemeClr val="bg1"/>
                </a:solidFill>
                <a:latin typeface="Work Sans"/>
                <a:sym typeface="Work Sans"/>
              </a:rPr>
              <a:t>är</a:t>
            </a:r>
            <a:r>
              <a:rPr lang="en-US" sz="3900" b="1" dirty="0">
                <a:solidFill>
                  <a:schemeClr val="bg1"/>
                </a:solidFill>
                <a:latin typeface="Work Sans"/>
                <a:sym typeface="Work Sans"/>
              </a:rPr>
              <a:t> de </a:t>
            </a:r>
            <a:r>
              <a:rPr lang="en-US" sz="3900" b="1" dirty="0" err="1">
                <a:solidFill>
                  <a:schemeClr val="bg1"/>
                </a:solidFill>
                <a:latin typeface="Work Sans"/>
                <a:sym typeface="Work Sans"/>
              </a:rPr>
              <a:t>bästa</a:t>
            </a:r>
            <a:r>
              <a:rPr lang="en-US" sz="3900" b="1" dirty="0">
                <a:solidFill>
                  <a:schemeClr val="bg1"/>
                </a:solidFill>
                <a:latin typeface="Work Sans"/>
                <a:sym typeface="Work Sans"/>
              </a:rPr>
              <a:t> </a:t>
            </a:r>
            <a:r>
              <a:rPr lang="en-US" sz="3900" b="1" dirty="0" err="1">
                <a:solidFill>
                  <a:schemeClr val="bg1"/>
                </a:solidFill>
                <a:latin typeface="Work Sans"/>
                <a:sym typeface="Work Sans"/>
              </a:rPr>
              <a:t>bluffdetektiverna</a:t>
            </a:r>
            <a:r>
              <a:rPr lang="en-US" sz="3900" b="1" dirty="0">
                <a:solidFill>
                  <a:schemeClr val="bg1"/>
                </a:solidFill>
                <a:latin typeface="Work Sans"/>
                <a:sym typeface="Work Sans"/>
              </a:rPr>
              <a:t>?</a:t>
            </a:r>
            <a:endParaRPr lang="en-US" sz="3000" b="1" dirty="0">
              <a:solidFill>
                <a:schemeClr val="bg1"/>
              </a:solidFill>
              <a:latin typeface="Work Sans"/>
              <a:sym typeface="Work Sans"/>
            </a:endParaRPr>
          </a:p>
        </p:txBody>
      </p:sp>
      <p:pic>
        <p:nvPicPr>
          <p:cNvPr id="182" name="Google Shape;182;g2ea2469da01_0_4"/>
          <p:cNvPicPr preferRelativeResize="0"/>
          <p:nvPr/>
        </p:nvPicPr>
        <p:blipFill rotWithShape="1">
          <a:blip r:embed="rId3">
            <a:alphaModFix/>
          </a:blip>
          <a:srcRect/>
          <a:stretch/>
        </p:blipFill>
        <p:spPr>
          <a:xfrm>
            <a:off x="9009835" y="157595"/>
            <a:ext cx="2873196" cy="357208"/>
          </a:xfrm>
          <a:prstGeom prst="rect">
            <a:avLst/>
          </a:prstGeom>
          <a:noFill/>
          <a:ln>
            <a:noFill/>
          </a:ln>
        </p:spPr>
      </p:pic>
      <p:sp>
        <p:nvSpPr>
          <p:cNvPr id="191" name="Google Shape;191;g2ea2469da01_0_4"/>
          <p:cNvSpPr txBox="1"/>
          <p:nvPr/>
        </p:nvSpPr>
        <p:spPr>
          <a:xfrm>
            <a:off x="1022888" y="5461825"/>
            <a:ext cx="2593537"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Work Sans"/>
              <a:buNone/>
            </a:pPr>
            <a:r>
              <a:rPr lang="en-US" sz="1800" dirty="0">
                <a:solidFill>
                  <a:schemeClr val="bg1"/>
                </a:solidFill>
                <a:latin typeface="Work Sans"/>
                <a:ea typeface="Work Sans"/>
                <a:cs typeface="Work Sans"/>
                <a:sym typeface="Work Sans"/>
              </a:rPr>
              <a:t>Phishing-</a:t>
            </a:r>
            <a:r>
              <a:rPr lang="en-US" sz="1800" dirty="0" err="1">
                <a:solidFill>
                  <a:schemeClr val="bg1"/>
                </a:solidFill>
                <a:latin typeface="Work Sans"/>
                <a:ea typeface="Work Sans"/>
                <a:cs typeface="Work Sans"/>
                <a:sym typeface="Work Sans"/>
              </a:rPr>
              <a:t>mejl</a:t>
            </a:r>
            <a:endParaRPr sz="1800" b="0" i="0" u="none" strike="noStrike" cap="none" dirty="0">
              <a:solidFill>
                <a:schemeClr val="bg1"/>
              </a:solidFill>
              <a:latin typeface="Work Sans"/>
              <a:ea typeface="Work Sans"/>
              <a:cs typeface="Work Sans"/>
              <a:sym typeface="Work Sans"/>
            </a:endParaRPr>
          </a:p>
        </p:txBody>
      </p:sp>
      <p:sp>
        <p:nvSpPr>
          <p:cNvPr id="192" name="Google Shape;192;g2ea2469da01_0_4"/>
          <p:cNvSpPr txBox="1"/>
          <p:nvPr/>
        </p:nvSpPr>
        <p:spPr>
          <a:xfrm>
            <a:off x="5332887" y="5526150"/>
            <a:ext cx="191100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Work Sans"/>
              <a:buNone/>
            </a:pPr>
            <a:r>
              <a:rPr lang="en-US" sz="1800" dirty="0" err="1">
                <a:solidFill>
                  <a:schemeClr val="bg1"/>
                </a:solidFill>
                <a:latin typeface="Work Sans"/>
                <a:ea typeface="Work Sans"/>
                <a:cs typeface="Work Sans"/>
                <a:sym typeface="Work Sans"/>
              </a:rPr>
              <a:t>Spelbedrägeri</a:t>
            </a:r>
            <a:endParaRPr sz="1800" b="0" i="0" u="none" strike="noStrike" cap="none" dirty="0">
              <a:solidFill>
                <a:schemeClr val="bg1"/>
              </a:solidFill>
              <a:latin typeface="Work Sans"/>
              <a:ea typeface="Work Sans"/>
              <a:cs typeface="Work Sans"/>
              <a:sym typeface="Work Sans"/>
            </a:endParaRPr>
          </a:p>
        </p:txBody>
      </p:sp>
      <p:sp>
        <p:nvSpPr>
          <p:cNvPr id="193" name="Google Shape;193;g2ea2469da01_0_4"/>
          <p:cNvSpPr txBox="1"/>
          <p:nvPr/>
        </p:nvSpPr>
        <p:spPr>
          <a:xfrm>
            <a:off x="8575577" y="5545021"/>
            <a:ext cx="28731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Work Sans"/>
              <a:buNone/>
            </a:pPr>
            <a:r>
              <a:rPr lang="en-US" sz="1800" dirty="0" err="1">
                <a:solidFill>
                  <a:schemeClr val="bg1"/>
                </a:solidFill>
                <a:latin typeface="Work Sans"/>
                <a:ea typeface="Work Sans"/>
                <a:cs typeface="Work Sans"/>
                <a:sym typeface="Work Sans"/>
              </a:rPr>
              <a:t>Videobedrägeri</a:t>
            </a:r>
            <a:r>
              <a:rPr lang="en-US" sz="1800" dirty="0">
                <a:solidFill>
                  <a:schemeClr val="bg1"/>
                </a:solidFill>
                <a:latin typeface="Work Sans"/>
                <a:ea typeface="Work Sans"/>
                <a:cs typeface="Work Sans"/>
                <a:sym typeface="Work Sans"/>
              </a:rPr>
              <a:t>/</a:t>
            </a:r>
            <a:r>
              <a:rPr lang="en-US" sz="1800" dirty="0" err="1">
                <a:solidFill>
                  <a:schemeClr val="bg1"/>
                </a:solidFill>
                <a:latin typeface="Work Sans"/>
                <a:ea typeface="Work Sans"/>
                <a:cs typeface="Work Sans"/>
                <a:sym typeface="Work Sans"/>
              </a:rPr>
              <a:t>blufferbjudande</a:t>
            </a:r>
            <a:endParaRPr sz="1800" b="0" i="0" u="none" strike="noStrike" cap="none" dirty="0">
              <a:solidFill>
                <a:schemeClr val="bg1"/>
              </a:solidFill>
              <a:latin typeface="Work Sans"/>
              <a:ea typeface="Work Sans"/>
              <a:cs typeface="Work Sans"/>
              <a:sym typeface="Work Sans"/>
            </a:endParaRPr>
          </a:p>
        </p:txBody>
      </p:sp>
      <p:pic>
        <p:nvPicPr>
          <p:cNvPr id="4" name="Picture 3">
            <a:hlinkClick r:id="rId4"/>
            <a:extLst>
              <a:ext uri="{FF2B5EF4-FFF2-40B4-BE49-F238E27FC236}">
                <a16:creationId xmlns:a16="http://schemas.microsoft.com/office/drawing/2014/main" id="{F1F2F028-0AC6-B498-F273-1F2F0F027A46}"/>
              </a:ext>
            </a:extLst>
          </p:cNvPr>
          <p:cNvPicPr>
            <a:picLocks noChangeAspect="1"/>
          </p:cNvPicPr>
          <p:nvPr/>
        </p:nvPicPr>
        <p:blipFill>
          <a:blip r:embed="rId5"/>
          <a:stretch>
            <a:fillRect/>
          </a:stretch>
        </p:blipFill>
        <p:spPr>
          <a:xfrm>
            <a:off x="9522355" y="1715072"/>
            <a:ext cx="1791399" cy="3804296"/>
          </a:xfrm>
          <a:prstGeom prst="rect">
            <a:avLst/>
          </a:prstGeom>
        </p:spPr>
      </p:pic>
      <p:pic>
        <p:nvPicPr>
          <p:cNvPr id="5" name="Picture 4" descr="A screenshot of a phone&#10;&#10;AI-generated content may be incorrect.">
            <a:extLst>
              <a:ext uri="{FF2B5EF4-FFF2-40B4-BE49-F238E27FC236}">
                <a16:creationId xmlns:a16="http://schemas.microsoft.com/office/drawing/2014/main" id="{45BF3653-993B-CF05-A217-B179AB8F3622}"/>
              </a:ext>
            </a:extLst>
          </p:cNvPr>
          <p:cNvPicPr>
            <a:picLocks noChangeAspect="1"/>
          </p:cNvPicPr>
          <p:nvPr/>
        </p:nvPicPr>
        <p:blipFill>
          <a:blip r:embed="rId6"/>
          <a:stretch>
            <a:fillRect/>
          </a:stretch>
        </p:blipFill>
        <p:spPr>
          <a:xfrm>
            <a:off x="764107" y="1842448"/>
            <a:ext cx="2378799" cy="3568198"/>
          </a:xfrm>
          <a:prstGeom prst="rect">
            <a:avLst/>
          </a:prstGeom>
        </p:spPr>
      </p:pic>
      <p:pic>
        <p:nvPicPr>
          <p:cNvPr id="6" name="Picture 4">
            <a:extLst>
              <a:ext uri="{FF2B5EF4-FFF2-40B4-BE49-F238E27FC236}">
                <a16:creationId xmlns:a16="http://schemas.microsoft.com/office/drawing/2014/main" id="{5F951420-D37D-B775-830A-9523D52945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6425" y="1715072"/>
            <a:ext cx="5432412" cy="2843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a:extLst>
            <a:ext uri="{FF2B5EF4-FFF2-40B4-BE49-F238E27FC236}">
              <a16:creationId xmlns:a16="http://schemas.microsoft.com/office/drawing/2014/main" id="{0D6054FC-7BC4-C3FA-56CC-AB95AA0C2BBB}"/>
            </a:ext>
          </a:extLst>
        </p:cNvPr>
        <p:cNvGrpSpPr/>
        <p:nvPr/>
      </p:nvGrpSpPr>
      <p:grpSpPr>
        <a:xfrm>
          <a:off x="0" y="0"/>
          <a:ext cx="0" cy="0"/>
          <a:chOff x="0" y="0"/>
          <a:chExt cx="0" cy="0"/>
        </a:xfrm>
      </p:grpSpPr>
      <p:sp>
        <p:nvSpPr>
          <p:cNvPr id="181" name="Google Shape;181;g2ea2469da01_0_4">
            <a:extLst>
              <a:ext uri="{FF2B5EF4-FFF2-40B4-BE49-F238E27FC236}">
                <a16:creationId xmlns:a16="http://schemas.microsoft.com/office/drawing/2014/main" id="{410553B9-F41A-117F-FB14-962896F9D237}"/>
              </a:ext>
            </a:extLst>
          </p:cNvPr>
          <p:cNvSpPr txBox="1"/>
          <p:nvPr/>
        </p:nvSpPr>
        <p:spPr>
          <a:xfrm>
            <a:off x="305829" y="989834"/>
            <a:ext cx="11580300" cy="759900"/>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ctr" rtl="0">
              <a:lnSpc>
                <a:spcPct val="90000"/>
              </a:lnSpc>
              <a:spcBef>
                <a:spcPts val="0"/>
              </a:spcBef>
              <a:spcAft>
                <a:spcPts val="0"/>
              </a:spcAft>
              <a:buClr>
                <a:schemeClr val="dk1"/>
              </a:buClr>
              <a:buSzPts val="3000"/>
              <a:buFont typeface="Work Sans"/>
              <a:buNone/>
            </a:pPr>
            <a:r>
              <a:rPr lang="en-US" sz="3900" b="1" i="0" u="none" strike="noStrike" cap="none" dirty="0" err="1">
                <a:solidFill>
                  <a:schemeClr val="bg1"/>
                </a:solidFill>
                <a:latin typeface="Work Sans"/>
                <a:sym typeface="Work Sans"/>
              </a:rPr>
              <a:t>Genomgång</a:t>
            </a:r>
            <a:r>
              <a:rPr lang="en-US" sz="3900" b="1" i="0" u="none" strike="noStrike" cap="none" dirty="0">
                <a:solidFill>
                  <a:schemeClr val="bg1"/>
                </a:solidFill>
                <a:latin typeface="Work Sans"/>
                <a:sym typeface="Work Sans"/>
              </a:rPr>
              <a:t> </a:t>
            </a:r>
          </a:p>
          <a:p>
            <a:pPr marL="0" marR="0" lvl="0" indent="0" algn="ctr" rtl="0">
              <a:lnSpc>
                <a:spcPct val="90000"/>
              </a:lnSpc>
              <a:spcBef>
                <a:spcPts val="0"/>
              </a:spcBef>
              <a:spcAft>
                <a:spcPts val="0"/>
              </a:spcAft>
              <a:buClr>
                <a:schemeClr val="dk1"/>
              </a:buClr>
              <a:buSzPts val="3000"/>
              <a:buFont typeface="Work Sans"/>
              <a:buNone/>
            </a:pPr>
            <a:r>
              <a:rPr lang="en-US" sz="3900" b="1" dirty="0" err="1">
                <a:solidFill>
                  <a:schemeClr val="bg1"/>
                </a:solidFill>
                <a:latin typeface="Work Sans"/>
                <a:sym typeface="Work Sans"/>
              </a:rPr>
              <a:t>Vilka</a:t>
            </a:r>
            <a:r>
              <a:rPr lang="en-US" sz="3900" b="1" dirty="0">
                <a:solidFill>
                  <a:schemeClr val="bg1"/>
                </a:solidFill>
                <a:latin typeface="Work Sans"/>
                <a:sym typeface="Work Sans"/>
              </a:rPr>
              <a:t> </a:t>
            </a:r>
            <a:r>
              <a:rPr lang="en-US" sz="3900" b="1" dirty="0" err="1">
                <a:solidFill>
                  <a:schemeClr val="bg1"/>
                </a:solidFill>
                <a:latin typeface="Work Sans"/>
                <a:sym typeface="Work Sans"/>
              </a:rPr>
              <a:t>är</a:t>
            </a:r>
            <a:r>
              <a:rPr lang="en-US" sz="3900" b="1" dirty="0">
                <a:solidFill>
                  <a:schemeClr val="bg1"/>
                </a:solidFill>
                <a:latin typeface="Work Sans"/>
                <a:sym typeface="Work Sans"/>
              </a:rPr>
              <a:t> de </a:t>
            </a:r>
            <a:r>
              <a:rPr lang="en-US" sz="3900" b="1" dirty="0" err="1">
                <a:solidFill>
                  <a:schemeClr val="bg1"/>
                </a:solidFill>
                <a:latin typeface="Work Sans"/>
                <a:sym typeface="Work Sans"/>
              </a:rPr>
              <a:t>bästa</a:t>
            </a:r>
            <a:r>
              <a:rPr lang="en-US" sz="3900" b="1" dirty="0">
                <a:solidFill>
                  <a:schemeClr val="bg1"/>
                </a:solidFill>
                <a:latin typeface="Work Sans"/>
                <a:sym typeface="Work Sans"/>
              </a:rPr>
              <a:t> </a:t>
            </a:r>
            <a:r>
              <a:rPr lang="en-US" sz="3900" b="1" dirty="0" err="1">
                <a:solidFill>
                  <a:schemeClr val="bg1"/>
                </a:solidFill>
                <a:latin typeface="Work Sans"/>
                <a:sym typeface="Work Sans"/>
              </a:rPr>
              <a:t>bluffdetektiverna</a:t>
            </a:r>
            <a:r>
              <a:rPr lang="en-US" sz="3900" b="1" dirty="0">
                <a:solidFill>
                  <a:schemeClr val="bg1"/>
                </a:solidFill>
                <a:latin typeface="Work Sans"/>
                <a:sym typeface="Work Sans"/>
              </a:rPr>
              <a:t>?</a:t>
            </a:r>
            <a:endParaRPr lang="en-US" sz="3000" b="1" dirty="0">
              <a:solidFill>
                <a:schemeClr val="bg1"/>
              </a:solidFill>
              <a:latin typeface="Work Sans"/>
              <a:sym typeface="Work Sans"/>
            </a:endParaRPr>
          </a:p>
        </p:txBody>
      </p:sp>
      <p:pic>
        <p:nvPicPr>
          <p:cNvPr id="182" name="Google Shape;182;g2ea2469da01_0_4">
            <a:extLst>
              <a:ext uri="{FF2B5EF4-FFF2-40B4-BE49-F238E27FC236}">
                <a16:creationId xmlns:a16="http://schemas.microsoft.com/office/drawing/2014/main" id="{2EA576E7-53D4-92D1-8009-BC15C413ECF7}"/>
              </a:ext>
            </a:extLst>
          </p:cNvPr>
          <p:cNvPicPr preferRelativeResize="0"/>
          <p:nvPr/>
        </p:nvPicPr>
        <p:blipFill rotWithShape="1">
          <a:blip r:embed="rId3">
            <a:alphaModFix/>
          </a:blip>
          <a:srcRect/>
          <a:stretch/>
        </p:blipFill>
        <p:spPr>
          <a:xfrm>
            <a:off x="9009835" y="157595"/>
            <a:ext cx="2873196" cy="357208"/>
          </a:xfrm>
          <a:prstGeom prst="rect">
            <a:avLst/>
          </a:prstGeom>
          <a:noFill/>
          <a:ln>
            <a:noFill/>
          </a:ln>
        </p:spPr>
      </p:pic>
      <p:sp>
        <p:nvSpPr>
          <p:cNvPr id="191" name="Google Shape;191;g2ea2469da01_0_4">
            <a:extLst>
              <a:ext uri="{FF2B5EF4-FFF2-40B4-BE49-F238E27FC236}">
                <a16:creationId xmlns:a16="http://schemas.microsoft.com/office/drawing/2014/main" id="{84F43C6A-C832-0CFB-1C29-80CAE7EAA0CF}"/>
              </a:ext>
            </a:extLst>
          </p:cNvPr>
          <p:cNvSpPr txBox="1"/>
          <p:nvPr/>
        </p:nvSpPr>
        <p:spPr>
          <a:xfrm>
            <a:off x="1022887" y="6191311"/>
            <a:ext cx="2593537"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Work Sans"/>
              <a:buNone/>
            </a:pPr>
            <a:r>
              <a:rPr lang="en-US" sz="1800" dirty="0">
                <a:solidFill>
                  <a:schemeClr val="bg1"/>
                </a:solidFill>
                <a:latin typeface="Work Sans"/>
                <a:ea typeface="Work Sans"/>
                <a:cs typeface="Work Sans"/>
                <a:sym typeface="Work Sans"/>
              </a:rPr>
              <a:t>Phishing-</a:t>
            </a:r>
            <a:r>
              <a:rPr lang="en-US" sz="1800" dirty="0" err="1">
                <a:solidFill>
                  <a:schemeClr val="bg1"/>
                </a:solidFill>
                <a:latin typeface="Work Sans"/>
                <a:ea typeface="Work Sans"/>
                <a:cs typeface="Work Sans"/>
                <a:sym typeface="Work Sans"/>
              </a:rPr>
              <a:t>mejl</a:t>
            </a:r>
            <a:endParaRPr sz="1800" b="0" i="0" u="none" strike="noStrike" cap="none" dirty="0">
              <a:solidFill>
                <a:schemeClr val="bg1"/>
              </a:solidFill>
              <a:latin typeface="Work Sans"/>
              <a:ea typeface="Work Sans"/>
              <a:cs typeface="Work Sans"/>
              <a:sym typeface="Work Sans"/>
            </a:endParaRPr>
          </a:p>
        </p:txBody>
      </p:sp>
      <p:sp>
        <p:nvSpPr>
          <p:cNvPr id="192" name="Google Shape;192;g2ea2469da01_0_4">
            <a:extLst>
              <a:ext uri="{FF2B5EF4-FFF2-40B4-BE49-F238E27FC236}">
                <a16:creationId xmlns:a16="http://schemas.microsoft.com/office/drawing/2014/main" id="{1DE71B7B-3104-38CB-DC2A-260C830B8AFD}"/>
              </a:ext>
            </a:extLst>
          </p:cNvPr>
          <p:cNvSpPr txBox="1"/>
          <p:nvPr/>
        </p:nvSpPr>
        <p:spPr>
          <a:xfrm>
            <a:off x="5332887" y="5526150"/>
            <a:ext cx="191100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Work Sans"/>
              <a:buNone/>
            </a:pPr>
            <a:r>
              <a:rPr lang="en-US" sz="1800" dirty="0" err="1">
                <a:solidFill>
                  <a:schemeClr val="bg1"/>
                </a:solidFill>
                <a:latin typeface="Work Sans"/>
                <a:ea typeface="Work Sans"/>
                <a:cs typeface="Work Sans"/>
                <a:sym typeface="Work Sans"/>
              </a:rPr>
              <a:t>Spelbedrägeri</a:t>
            </a:r>
            <a:endParaRPr sz="1800" b="0" i="0" u="none" strike="noStrike" cap="none" dirty="0">
              <a:solidFill>
                <a:schemeClr val="bg1"/>
              </a:solidFill>
              <a:latin typeface="Work Sans"/>
              <a:ea typeface="Work Sans"/>
              <a:cs typeface="Work Sans"/>
              <a:sym typeface="Work Sans"/>
            </a:endParaRPr>
          </a:p>
        </p:txBody>
      </p:sp>
      <p:sp>
        <p:nvSpPr>
          <p:cNvPr id="193" name="Google Shape;193;g2ea2469da01_0_4">
            <a:extLst>
              <a:ext uri="{FF2B5EF4-FFF2-40B4-BE49-F238E27FC236}">
                <a16:creationId xmlns:a16="http://schemas.microsoft.com/office/drawing/2014/main" id="{46BD1E44-20FA-E177-4E69-66AA724E1949}"/>
              </a:ext>
            </a:extLst>
          </p:cNvPr>
          <p:cNvSpPr txBox="1"/>
          <p:nvPr/>
        </p:nvSpPr>
        <p:spPr>
          <a:xfrm>
            <a:off x="8575577" y="5545021"/>
            <a:ext cx="28731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Work Sans"/>
              <a:buNone/>
            </a:pPr>
            <a:r>
              <a:rPr lang="en-US" sz="1800" dirty="0" err="1">
                <a:solidFill>
                  <a:schemeClr val="bg1"/>
                </a:solidFill>
                <a:latin typeface="Work Sans"/>
                <a:ea typeface="Work Sans"/>
                <a:cs typeface="Work Sans"/>
                <a:sym typeface="Work Sans"/>
              </a:rPr>
              <a:t>Videobedrägeri</a:t>
            </a:r>
            <a:r>
              <a:rPr lang="en-US" sz="1800" dirty="0">
                <a:solidFill>
                  <a:schemeClr val="bg1"/>
                </a:solidFill>
                <a:latin typeface="Work Sans"/>
                <a:ea typeface="Work Sans"/>
                <a:cs typeface="Work Sans"/>
                <a:sym typeface="Work Sans"/>
              </a:rPr>
              <a:t>/</a:t>
            </a:r>
            <a:r>
              <a:rPr lang="en-US" sz="1800" dirty="0" err="1">
                <a:solidFill>
                  <a:schemeClr val="bg1"/>
                </a:solidFill>
                <a:latin typeface="Work Sans"/>
                <a:ea typeface="Work Sans"/>
                <a:cs typeface="Work Sans"/>
                <a:sym typeface="Work Sans"/>
              </a:rPr>
              <a:t>blufferbjudande</a:t>
            </a:r>
            <a:endParaRPr sz="1800" b="0" i="0" u="none" strike="noStrike" cap="none" dirty="0">
              <a:solidFill>
                <a:schemeClr val="bg1"/>
              </a:solidFill>
              <a:latin typeface="Work Sans"/>
              <a:ea typeface="Work Sans"/>
              <a:cs typeface="Work Sans"/>
              <a:sym typeface="Work Sans"/>
            </a:endParaRPr>
          </a:p>
        </p:txBody>
      </p:sp>
      <p:pic>
        <p:nvPicPr>
          <p:cNvPr id="4" name="Picture 3">
            <a:hlinkClick r:id="rId4"/>
            <a:extLst>
              <a:ext uri="{FF2B5EF4-FFF2-40B4-BE49-F238E27FC236}">
                <a16:creationId xmlns:a16="http://schemas.microsoft.com/office/drawing/2014/main" id="{146561E2-0DC0-1A15-5A32-60E6E8007FBD}"/>
              </a:ext>
            </a:extLst>
          </p:cNvPr>
          <p:cNvPicPr>
            <a:picLocks noChangeAspect="1"/>
          </p:cNvPicPr>
          <p:nvPr/>
        </p:nvPicPr>
        <p:blipFill>
          <a:blip r:embed="rId5"/>
          <a:stretch>
            <a:fillRect/>
          </a:stretch>
        </p:blipFill>
        <p:spPr>
          <a:xfrm>
            <a:off x="9063517" y="1965278"/>
            <a:ext cx="1527146" cy="3243116"/>
          </a:xfrm>
          <a:prstGeom prst="rect">
            <a:avLst/>
          </a:prstGeom>
        </p:spPr>
      </p:pic>
      <p:pic>
        <p:nvPicPr>
          <p:cNvPr id="5" name="Picture 4" descr="A screenshot of a phone&#10;&#10;AI-generated content may be incorrect.">
            <a:extLst>
              <a:ext uri="{FF2B5EF4-FFF2-40B4-BE49-F238E27FC236}">
                <a16:creationId xmlns:a16="http://schemas.microsoft.com/office/drawing/2014/main" id="{D3D54AA5-B694-DFBC-A915-147B39533F47}"/>
              </a:ext>
            </a:extLst>
          </p:cNvPr>
          <p:cNvPicPr>
            <a:picLocks noChangeAspect="1"/>
          </p:cNvPicPr>
          <p:nvPr/>
        </p:nvPicPr>
        <p:blipFill>
          <a:blip r:embed="rId6"/>
          <a:stretch>
            <a:fillRect/>
          </a:stretch>
        </p:blipFill>
        <p:spPr>
          <a:xfrm>
            <a:off x="836027" y="1745080"/>
            <a:ext cx="2967256" cy="4450885"/>
          </a:xfrm>
          <a:prstGeom prst="rect">
            <a:avLst/>
          </a:prstGeom>
        </p:spPr>
      </p:pic>
      <p:pic>
        <p:nvPicPr>
          <p:cNvPr id="6" name="Picture 4">
            <a:extLst>
              <a:ext uri="{FF2B5EF4-FFF2-40B4-BE49-F238E27FC236}">
                <a16:creationId xmlns:a16="http://schemas.microsoft.com/office/drawing/2014/main" id="{9D0C9F29-4121-DC98-C43B-C757AAB59A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3482" y="2593075"/>
            <a:ext cx="4225630" cy="2211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603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a:extLst>
            <a:ext uri="{FF2B5EF4-FFF2-40B4-BE49-F238E27FC236}">
              <a16:creationId xmlns:a16="http://schemas.microsoft.com/office/drawing/2014/main" id="{82DAA948-9686-12C2-B7FD-56B602CC2133}"/>
            </a:ext>
          </a:extLst>
        </p:cNvPr>
        <p:cNvGrpSpPr/>
        <p:nvPr/>
      </p:nvGrpSpPr>
      <p:grpSpPr>
        <a:xfrm>
          <a:off x="0" y="0"/>
          <a:ext cx="0" cy="0"/>
          <a:chOff x="0" y="0"/>
          <a:chExt cx="0" cy="0"/>
        </a:xfrm>
      </p:grpSpPr>
      <p:sp>
        <p:nvSpPr>
          <p:cNvPr id="181" name="Google Shape;181;g2ea2469da01_0_4">
            <a:extLst>
              <a:ext uri="{FF2B5EF4-FFF2-40B4-BE49-F238E27FC236}">
                <a16:creationId xmlns:a16="http://schemas.microsoft.com/office/drawing/2014/main" id="{7B189DC6-BB4B-E566-3B4E-5D92AFBB28C2}"/>
              </a:ext>
            </a:extLst>
          </p:cNvPr>
          <p:cNvSpPr txBox="1"/>
          <p:nvPr/>
        </p:nvSpPr>
        <p:spPr>
          <a:xfrm>
            <a:off x="305829" y="989834"/>
            <a:ext cx="11580300" cy="759900"/>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ctr" rtl="0">
              <a:lnSpc>
                <a:spcPct val="90000"/>
              </a:lnSpc>
              <a:spcBef>
                <a:spcPts val="0"/>
              </a:spcBef>
              <a:spcAft>
                <a:spcPts val="0"/>
              </a:spcAft>
              <a:buClr>
                <a:schemeClr val="dk1"/>
              </a:buClr>
              <a:buSzPts val="3000"/>
              <a:buFont typeface="Work Sans"/>
              <a:buNone/>
            </a:pPr>
            <a:r>
              <a:rPr lang="en-US" sz="3900" b="1" i="0" u="none" strike="noStrike" cap="none" dirty="0" err="1">
                <a:solidFill>
                  <a:schemeClr val="bg1"/>
                </a:solidFill>
                <a:latin typeface="Work Sans"/>
                <a:sym typeface="Work Sans"/>
              </a:rPr>
              <a:t>Genomgång</a:t>
            </a:r>
            <a:r>
              <a:rPr lang="en-US" sz="3900" b="1" i="0" u="none" strike="noStrike" cap="none" dirty="0">
                <a:solidFill>
                  <a:schemeClr val="bg1"/>
                </a:solidFill>
                <a:latin typeface="Work Sans"/>
                <a:sym typeface="Work Sans"/>
              </a:rPr>
              <a:t> </a:t>
            </a:r>
          </a:p>
          <a:p>
            <a:pPr marL="0" marR="0" lvl="0" indent="0" algn="ctr" rtl="0">
              <a:lnSpc>
                <a:spcPct val="90000"/>
              </a:lnSpc>
              <a:spcBef>
                <a:spcPts val="0"/>
              </a:spcBef>
              <a:spcAft>
                <a:spcPts val="0"/>
              </a:spcAft>
              <a:buClr>
                <a:schemeClr val="dk1"/>
              </a:buClr>
              <a:buSzPts val="3000"/>
              <a:buFont typeface="Work Sans"/>
              <a:buNone/>
            </a:pPr>
            <a:r>
              <a:rPr lang="en-US" sz="3900" b="1" dirty="0" err="1">
                <a:solidFill>
                  <a:schemeClr val="bg1"/>
                </a:solidFill>
                <a:latin typeface="Work Sans"/>
                <a:sym typeface="Work Sans"/>
              </a:rPr>
              <a:t>Vilka</a:t>
            </a:r>
            <a:r>
              <a:rPr lang="en-US" sz="3900" b="1" dirty="0">
                <a:solidFill>
                  <a:schemeClr val="bg1"/>
                </a:solidFill>
                <a:latin typeface="Work Sans"/>
                <a:sym typeface="Work Sans"/>
              </a:rPr>
              <a:t> </a:t>
            </a:r>
            <a:r>
              <a:rPr lang="en-US" sz="3900" b="1" dirty="0" err="1">
                <a:solidFill>
                  <a:schemeClr val="bg1"/>
                </a:solidFill>
                <a:latin typeface="Work Sans"/>
                <a:sym typeface="Work Sans"/>
              </a:rPr>
              <a:t>är</a:t>
            </a:r>
            <a:r>
              <a:rPr lang="en-US" sz="3900" b="1" dirty="0">
                <a:solidFill>
                  <a:schemeClr val="bg1"/>
                </a:solidFill>
                <a:latin typeface="Work Sans"/>
                <a:sym typeface="Work Sans"/>
              </a:rPr>
              <a:t> de </a:t>
            </a:r>
            <a:r>
              <a:rPr lang="en-US" sz="3900" b="1" dirty="0" err="1">
                <a:solidFill>
                  <a:schemeClr val="bg1"/>
                </a:solidFill>
                <a:latin typeface="Work Sans"/>
                <a:sym typeface="Work Sans"/>
              </a:rPr>
              <a:t>bästa</a:t>
            </a:r>
            <a:r>
              <a:rPr lang="en-US" sz="3900" b="1" dirty="0">
                <a:solidFill>
                  <a:schemeClr val="bg1"/>
                </a:solidFill>
                <a:latin typeface="Work Sans"/>
                <a:sym typeface="Work Sans"/>
              </a:rPr>
              <a:t> </a:t>
            </a:r>
            <a:r>
              <a:rPr lang="en-US" sz="3900" b="1" dirty="0" err="1">
                <a:solidFill>
                  <a:schemeClr val="bg1"/>
                </a:solidFill>
                <a:latin typeface="Work Sans"/>
                <a:sym typeface="Work Sans"/>
              </a:rPr>
              <a:t>bluffdetektiverna</a:t>
            </a:r>
            <a:r>
              <a:rPr lang="en-US" sz="3900" b="1" dirty="0">
                <a:solidFill>
                  <a:schemeClr val="bg1"/>
                </a:solidFill>
                <a:latin typeface="Work Sans"/>
                <a:sym typeface="Work Sans"/>
              </a:rPr>
              <a:t>?</a:t>
            </a:r>
            <a:endParaRPr lang="en-US" sz="3000" b="1" dirty="0">
              <a:solidFill>
                <a:schemeClr val="bg1"/>
              </a:solidFill>
              <a:latin typeface="Work Sans"/>
              <a:sym typeface="Work Sans"/>
            </a:endParaRPr>
          </a:p>
        </p:txBody>
      </p:sp>
      <p:pic>
        <p:nvPicPr>
          <p:cNvPr id="182" name="Google Shape;182;g2ea2469da01_0_4">
            <a:extLst>
              <a:ext uri="{FF2B5EF4-FFF2-40B4-BE49-F238E27FC236}">
                <a16:creationId xmlns:a16="http://schemas.microsoft.com/office/drawing/2014/main" id="{A130C95A-1955-C1C5-360B-6B9C10C37009}"/>
              </a:ext>
            </a:extLst>
          </p:cNvPr>
          <p:cNvPicPr preferRelativeResize="0"/>
          <p:nvPr/>
        </p:nvPicPr>
        <p:blipFill rotWithShape="1">
          <a:blip r:embed="rId3">
            <a:alphaModFix/>
          </a:blip>
          <a:srcRect/>
          <a:stretch/>
        </p:blipFill>
        <p:spPr>
          <a:xfrm>
            <a:off x="9009835" y="157595"/>
            <a:ext cx="2873196" cy="357208"/>
          </a:xfrm>
          <a:prstGeom prst="rect">
            <a:avLst/>
          </a:prstGeom>
          <a:noFill/>
          <a:ln>
            <a:noFill/>
          </a:ln>
        </p:spPr>
      </p:pic>
      <p:sp>
        <p:nvSpPr>
          <p:cNvPr id="191" name="Google Shape;191;g2ea2469da01_0_4">
            <a:extLst>
              <a:ext uri="{FF2B5EF4-FFF2-40B4-BE49-F238E27FC236}">
                <a16:creationId xmlns:a16="http://schemas.microsoft.com/office/drawing/2014/main" id="{9DA583B5-19DE-754A-80B4-FE808E9FE62C}"/>
              </a:ext>
            </a:extLst>
          </p:cNvPr>
          <p:cNvSpPr txBox="1"/>
          <p:nvPr/>
        </p:nvSpPr>
        <p:spPr>
          <a:xfrm>
            <a:off x="1022888" y="5461825"/>
            <a:ext cx="2593537"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Work Sans"/>
              <a:buNone/>
            </a:pPr>
            <a:r>
              <a:rPr lang="en-US" sz="1800" dirty="0">
                <a:solidFill>
                  <a:schemeClr val="bg1"/>
                </a:solidFill>
                <a:latin typeface="Work Sans"/>
                <a:ea typeface="Work Sans"/>
                <a:cs typeface="Work Sans"/>
                <a:sym typeface="Work Sans"/>
              </a:rPr>
              <a:t>Phishing-</a:t>
            </a:r>
            <a:r>
              <a:rPr lang="en-US" sz="1800" dirty="0" err="1">
                <a:solidFill>
                  <a:schemeClr val="bg1"/>
                </a:solidFill>
                <a:latin typeface="Work Sans"/>
                <a:ea typeface="Work Sans"/>
                <a:cs typeface="Work Sans"/>
                <a:sym typeface="Work Sans"/>
              </a:rPr>
              <a:t>mejl</a:t>
            </a:r>
            <a:endParaRPr sz="1800" b="0" i="0" u="none" strike="noStrike" cap="none" dirty="0">
              <a:solidFill>
                <a:schemeClr val="bg1"/>
              </a:solidFill>
              <a:latin typeface="Work Sans"/>
              <a:ea typeface="Work Sans"/>
              <a:cs typeface="Work Sans"/>
              <a:sym typeface="Work Sans"/>
            </a:endParaRPr>
          </a:p>
        </p:txBody>
      </p:sp>
      <p:sp>
        <p:nvSpPr>
          <p:cNvPr id="192" name="Google Shape;192;g2ea2469da01_0_4">
            <a:extLst>
              <a:ext uri="{FF2B5EF4-FFF2-40B4-BE49-F238E27FC236}">
                <a16:creationId xmlns:a16="http://schemas.microsoft.com/office/drawing/2014/main" id="{D175582A-0ECB-0A9D-9B8B-6C574F135A65}"/>
              </a:ext>
            </a:extLst>
          </p:cNvPr>
          <p:cNvSpPr txBox="1"/>
          <p:nvPr/>
        </p:nvSpPr>
        <p:spPr>
          <a:xfrm>
            <a:off x="5332887" y="5526150"/>
            <a:ext cx="191100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Work Sans"/>
              <a:buNone/>
            </a:pPr>
            <a:r>
              <a:rPr lang="en-US" sz="1800" dirty="0" err="1">
                <a:solidFill>
                  <a:schemeClr val="bg1"/>
                </a:solidFill>
                <a:latin typeface="Work Sans"/>
                <a:ea typeface="Work Sans"/>
                <a:cs typeface="Work Sans"/>
                <a:sym typeface="Work Sans"/>
              </a:rPr>
              <a:t>Spelbedrägeri</a:t>
            </a:r>
            <a:endParaRPr sz="1800" b="0" i="0" u="none" strike="noStrike" cap="none" dirty="0">
              <a:solidFill>
                <a:schemeClr val="bg1"/>
              </a:solidFill>
              <a:latin typeface="Work Sans"/>
              <a:ea typeface="Work Sans"/>
              <a:cs typeface="Work Sans"/>
              <a:sym typeface="Work Sans"/>
            </a:endParaRPr>
          </a:p>
        </p:txBody>
      </p:sp>
      <p:sp>
        <p:nvSpPr>
          <p:cNvPr id="193" name="Google Shape;193;g2ea2469da01_0_4">
            <a:extLst>
              <a:ext uri="{FF2B5EF4-FFF2-40B4-BE49-F238E27FC236}">
                <a16:creationId xmlns:a16="http://schemas.microsoft.com/office/drawing/2014/main" id="{6DF6A0A5-7156-82D5-5AFA-268C33759365}"/>
              </a:ext>
            </a:extLst>
          </p:cNvPr>
          <p:cNvSpPr txBox="1"/>
          <p:nvPr/>
        </p:nvSpPr>
        <p:spPr>
          <a:xfrm>
            <a:off x="8575577" y="5545021"/>
            <a:ext cx="28731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Work Sans"/>
              <a:buNone/>
            </a:pPr>
            <a:r>
              <a:rPr lang="en-US" sz="1800" dirty="0" err="1">
                <a:solidFill>
                  <a:schemeClr val="bg1"/>
                </a:solidFill>
                <a:latin typeface="Work Sans"/>
                <a:ea typeface="Work Sans"/>
                <a:cs typeface="Work Sans"/>
                <a:sym typeface="Work Sans"/>
              </a:rPr>
              <a:t>Videobedrägeri</a:t>
            </a:r>
            <a:r>
              <a:rPr lang="en-US" sz="1800" dirty="0">
                <a:solidFill>
                  <a:schemeClr val="bg1"/>
                </a:solidFill>
                <a:latin typeface="Work Sans"/>
                <a:ea typeface="Work Sans"/>
                <a:cs typeface="Work Sans"/>
                <a:sym typeface="Work Sans"/>
              </a:rPr>
              <a:t>/</a:t>
            </a:r>
            <a:r>
              <a:rPr lang="en-US" sz="1800" dirty="0" err="1">
                <a:solidFill>
                  <a:schemeClr val="bg1"/>
                </a:solidFill>
                <a:latin typeface="Work Sans"/>
                <a:ea typeface="Work Sans"/>
                <a:cs typeface="Work Sans"/>
                <a:sym typeface="Work Sans"/>
              </a:rPr>
              <a:t>blufferbjudande</a:t>
            </a:r>
            <a:endParaRPr sz="1800" b="0" i="0" u="none" strike="noStrike" cap="none" dirty="0">
              <a:solidFill>
                <a:schemeClr val="bg1"/>
              </a:solidFill>
              <a:latin typeface="Work Sans"/>
              <a:ea typeface="Work Sans"/>
              <a:cs typeface="Work Sans"/>
              <a:sym typeface="Work Sans"/>
            </a:endParaRPr>
          </a:p>
        </p:txBody>
      </p:sp>
      <p:pic>
        <p:nvPicPr>
          <p:cNvPr id="4" name="Picture 3">
            <a:hlinkClick r:id="rId4"/>
            <a:extLst>
              <a:ext uri="{FF2B5EF4-FFF2-40B4-BE49-F238E27FC236}">
                <a16:creationId xmlns:a16="http://schemas.microsoft.com/office/drawing/2014/main" id="{D8BA9E3C-3D7E-2EB6-4ED6-916DF1FC7FDE}"/>
              </a:ext>
            </a:extLst>
          </p:cNvPr>
          <p:cNvPicPr>
            <a:picLocks noChangeAspect="1"/>
          </p:cNvPicPr>
          <p:nvPr/>
        </p:nvPicPr>
        <p:blipFill>
          <a:blip r:embed="rId5"/>
          <a:stretch>
            <a:fillRect/>
          </a:stretch>
        </p:blipFill>
        <p:spPr>
          <a:xfrm>
            <a:off x="9572714" y="2064191"/>
            <a:ext cx="1388785" cy="2949287"/>
          </a:xfrm>
          <a:prstGeom prst="rect">
            <a:avLst/>
          </a:prstGeom>
        </p:spPr>
      </p:pic>
      <p:pic>
        <p:nvPicPr>
          <p:cNvPr id="5" name="Picture 4">
            <a:extLst>
              <a:ext uri="{FF2B5EF4-FFF2-40B4-BE49-F238E27FC236}">
                <a16:creationId xmlns:a16="http://schemas.microsoft.com/office/drawing/2014/main" id="{38043FAF-F7B5-8B62-A535-8515BF7E38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3834" y="2064191"/>
            <a:ext cx="6074335" cy="31792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screenshot of a phone&#10;&#10;AI-generated content may be incorrect.">
            <a:extLst>
              <a:ext uri="{FF2B5EF4-FFF2-40B4-BE49-F238E27FC236}">
                <a16:creationId xmlns:a16="http://schemas.microsoft.com/office/drawing/2014/main" id="{6729D314-9539-EFA6-8649-CC1F14A49C2A}"/>
              </a:ext>
            </a:extLst>
          </p:cNvPr>
          <p:cNvPicPr>
            <a:picLocks noChangeAspect="1"/>
          </p:cNvPicPr>
          <p:nvPr/>
        </p:nvPicPr>
        <p:blipFill>
          <a:blip r:embed="rId7"/>
          <a:stretch>
            <a:fillRect/>
          </a:stretch>
        </p:blipFill>
        <p:spPr>
          <a:xfrm>
            <a:off x="869630" y="2064191"/>
            <a:ext cx="1910727" cy="2866091"/>
          </a:xfrm>
          <a:prstGeom prst="rect">
            <a:avLst/>
          </a:prstGeom>
        </p:spPr>
      </p:pic>
    </p:spTree>
    <p:extLst>
      <p:ext uri="{BB962C8B-B14F-4D97-AF65-F5344CB8AC3E}">
        <p14:creationId xmlns:p14="http://schemas.microsoft.com/office/powerpoint/2010/main" val="3808916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a:extLst>
            <a:ext uri="{FF2B5EF4-FFF2-40B4-BE49-F238E27FC236}">
              <a16:creationId xmlns:a16="http://schemas.microsoft.com/office/drawing/2014/main" id="{F81C8D1B-C253-BED0-6710-4440C82BE106}"/>
            </a:ext>
          </a:extLst>
        </p:cNvPr>
        <p:cNvGrpSpPr/>
        <p:nvPr/>
      </p:nvGrpSpPr>
      <p:grpSpPr>
        <a:xfrm>
          <a:off x="0" y="0"/>
          <a:ext cx="0" cy="0"/>
          <a:chOff x="0" y="0"/>
          <a:chExt cx="0" cy="0"/>
        </a:xfrm>
      </p:grpSpPr>
      <p:sp>
        <p:nvSpPr>
          <p:cNvPr id="181" name="Google Shape;181;g2ea2469da01_0_4">
            <a:extLst>
              <a:ext uri="{FF2B5EF4-FFF2-40B4-BE49-F238E27FC236}">
                <a16:creationId xmlns:a16="http://schemas.microsoft.com/office/drawing/2014/main" id="{85364453-342A-6518-5710-D681F18EB363}"/>
              </a:ext>
            </a:extLst>
          </p:cNvPr>
          <p:cNvSpPr txBox="1"/>
          <p:nvPr/>
        </p:nvSpPr>
        <p:spPr>
          <a:xfrm>
            <a:off x="305829" y="989834"/>
            <a:ext cx="11580300" cy="759900"/>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ctr" rtl="0">
              <a:lnSpc>
                <a:spcPct val="90000"/>
              </a:lnSpc>
              <a:spcBef>
                <a:spcPts val="0"/>
              </a:spcBef>
              <a:spcAft>
                <a:spcPts val="0"/>
              </a:spcAft>
              <a:buClr>
                <a:schemeClr val="dk1"/>
              </a:buClr>
              <a:buSzPts val="3000"/>
              <a:buFont typeface="Work Sans"/>
              <a:buNone/>
            </a:pPr>
            <a:r>
              <a:rPr lang="en-US" sz="3900" b="1" i="0" u="none" strike="noStrike" cap="none" dirty="0" err="1">
                <a:solidFill>
                  <a:schemeClr val="bg1"/>
                </a:solidFill>
                <a:latin typeface="Work Sans"/>
                <a:sym typeface="Work Sans"/>
              </a:rPr>
              <a:t>Genomgång</a:t>
            </a:r>
            <a:r>
              <a:rPr lang="en-US" sz="3900" b="1" i="0" u="none" strike="noStrike" cap="none" dirty="0">
                <a:solidFill>
                  <a:schemeClr val="bg1"/>
                </a:solidFill>
                <a:latin typeface="Work Sans"/>
                <a:sym typeface="Work Sans"/>
              </a:rPr>
              <a:t> </a:t>
            </a:r>
          </a:p>
          <a:p>
            <a:pPr marL="0" marR="0" lvl="0" indent="0" algn="ctr" rtl="0">
              <a:lnSpc>
                <a:spcPct val="90000"/>
              </a:lnSpc>
              <a:spcBef>
                <a:spcPts val="0"/>
              </a:spcBef>
              <a:spcAft>
                <a:spcPts val="0"/>
              </a:spcAft>
              <a:buClr>
                <a:schemeClr val="dk1"/>
              </a:buClr>
              <a:buSzPts val="3000"/>
              <a:buFont typeface="Work Sans"/>
              <a:buNone/>
            </a:pPr>
            <a:r>
              <a:rPr lang="en-US" sz="3900" b="1" dirty="0" err="1">
                <a:solidFill>
                  <a:schemeClr val="bg1"/>
                </a:solidFill>
                <a:latin typeface="Work Sans"/>
                <a:sym typeface="Work Sans"/>
              </a:rPr>
              <a:t>Vilka</a:t>
            </a:r>
            <a:r>
              <a:rPr lang="en-US" sz="3900" b="1" dirty="0">
                <a:solidFill>
                  <a:schemeClr val="bg1"/>
                </a:solidFill>
                <a:latin typeface="Work Sans"/>
                <a:sym typeface="Work Sans"/>
              </a:rPr>
              <a:t> </a:t>
            </a:r>
            <a:r>
              <a:rPr lang="en-US" sz="3900" b="1" dirty="0" err="1">
                <a:solidFill>
                  <a:schemeClr val="bg1"/>
                </a:solidFill>
                <a:latin typeface="Work Sans"/>
                <a:sym typeface="Work Sans"/>
              </a:rPr>
              <a:t>är</a:t>
            </a:r>
            <a:r>
              <a:rPr lang="en-US" sz="3900" b="1" dirty="0">
                <a:solidFill>
                  <a:schemeClr val="bg1"/>
                </a:solidFill>
                <a:latin typeface="Work Sans"/>
                <a:sym typeface="Work Sans"/>
              </a:rPr>
              <a:t> de </a:t>
            </a:r>
            <a:r>
              <a:rPr lang="en-US" sz="3900" b="1" dirty="0" err="1">
                <a:solidFill>
                  <a:schemeClr val="bg1"/>
                </a:solidFill>
                <a:latin typeface="Work Sans"/>
                <a:sym typeface="Work Sans"/>
              </a:rPr>
              <a:t>bästa</a:t>
            </a:r>
            <a:r>
              <a:rPr lang="en-US" sz="3900" b="1" dirty="0">
                <a:solidFill>
                  <a:schemeClr val="bg1"/>
                </a:solidFill>
                <a:latin typeface="Work Sans"/>
                <a:sym typeface="Work Sans"/>
              </a:rPr>
              <a:t> </a:t>
            </a:r>
            <a:r>
              <a:rPr lang="en-US" sz="3900" b="1" dirty="0" err="1">
                <a:solidFill>
                  <a:schemeClr val="bg1"/>
                </a:solidFill>
                <a:latin typeface="Work Sans"/>
                <a:sym typeface="Work Sans"/>
              </a:rPr>
              <a:t>bluffdetektiverna</a:t>
            </a:r>
            <a:r>
              <a:rPr lang="en-US" sz="3900" b="1" dirty="0">
                <a:solidFill>
                  <a:schemeClr val="bg1"/>
                </a:solidFill>
                <a:latin typeface="Work Sans"/>
                <a:sym typeface="Work Sans"/>
              </a:rPr>
              <a:t>?</a:t>
            </a:r>
            <a:endParaRPr lang="en-US" sz="3000" b="1" dirty="0">
              <a:solidFill>
                <a:schemeClr val="bg1"/>
              </a:solidFill>
              <a:latin typeface="Work Sans"/>
              <a:sym typeface="Work Sans"/>
            </a:endParaRPr>
          </a:p>
        </p:txBody>
      </p:sp>
      <p:pic>
        <p:nvPicPr>
          <p:cNvPr id="182" name="Google Shape;182;g2ea2469da01_0_4">
            <a:extLst>
              <a:ext uri="{FF2B5EF4-FFF2-40B4-BE49-F238E27FC236}">
                <a16:creationId xmlns:a16="http://schemas.microsoft.com/office/drawing/2014/main" id="{028FDB6B-92DE-5A35-0E3B-E7E5393D7F1E}"/>
              </a:ext>
            </a:extLst>
          </p:cNvPr>
          <p:cNvPicPr preferRelativeResize="0"/>
          <p:nvPr/>
        </p:nvPicPr>
        <p:blipFill rotWithShape="1">
          <a:blip r:embed="rId3">
            <a:alphaModFix/>
          </a:blip>
          <a:srcRect/>
          <a:stretch/>
        </p:blipFill>
        <p:spPr>
          <a:xfrm>
            <a:off x="9009835" y="157595"/>
            <a:ext cx="2873196" cy="357208"/>
          </a:xfrm>
          <a:prstGeom prst="rect">
            <a:avLst/>
          </a:prstGeom>
          <a:noFill/>
          <a:ln>
            <a:noFill/>
          </a:ln>
        </p:spPr>
      </p:pic>
      <p:sp>
        <p:nvSpPr>
          <p:cNvPr id="191" name="Google Shape;191;g2ea2469da01_0_4">
            <a:extLst>
              <a:ext uri="{FF2B5EF4-FFF2-40B4-BE49-F238E27FC236}">
                <a16:creationId xmlns:a16="http://schemas.microsoft.com/office/drawing/2014/main" id="{ACAEB939-B4FD-0BE6-D150-A30454770909}"/>
              </a:ext>
            </a:extLst>
          </p:cNvPr>
          <p:cNvSpPr txBox="1"/>
          <p:nvPr/>
        </p:nvSpPr>
        <p:spPr>
          <a:xfrm>
            <a:off x="1022888" y="5461825"/>
            <a:ext cx="2593537"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Work Sans"/>
              <a:buNone/>
            </a:pPr>
            <a:r>
              <a:rPr lang="en-US" sz="1800" dirty="0">
                <a:solidFill>
                  <a:schemeClr val="bg1"/>
                </a:solidFill>
                <a:latin typeface="Work Sans"/>
                <a:ea typeface="Work Sans"/>
                <a:cs typeface="Work Sans"/>
                <a:sym typeface="Work Sans"/>
              </a:rPr>
              <a:t>Phishing-</a:t>
            </a:r>
            <a:r>
              <a:rPr lang="en-US" sz="1800" dirty="0" err="1">
                <a:solidFill>
                  <a:schemeClr val="bg1"/>
                </a:solidFill>
                <a:latin typeface="Work Sans"/>
                <a:ea typeface="Work Sans"/>
                <a:cs typeface="Work Sans"/>
                <a:sym typeface="Work Sans"/>
              </a:rPr>
              <a:t>mejl</a:t>
            </a:r>
            <a:endParaRPr sz="1800" b="0" i="0" u="none" strike="noStrike" cap="none" dirty="0">
              <a:solidFill>
                <a:schemeClr val="bg1"/>
              </a:solidFill>
              <a:latin typeface="Work Sans"/>
              <a:ea typeface="Work Sans"/>
              <a:cs typeface="Work Sans"/>
              <a:sym typeface="Work Sans"/>
            </a:endParaRPr>
          </a:p>
        </p:txBody>
      </p:sp>
      <p:sp>
        <p:nvSpPr>
          <p:cNvPr id="192" name="Google Shape;192;g2ea2469da01_0_4">
            <a:extLst>
              <a:ext uri="{FF2B5EF4-FFF2-40B4-BE49-F238E27FC236}">
                <a16:creationId xmlns:a16="http://schemas.microsoft.com/office/drawing/2014/main" id="{5D406B90-388C-4405-616E-FB100FDF4241}"/>
              </a:ext>
            </a:extLst>
          </p:cNvPr>
          <p:cNvSpPr txBox="1"/>
          <p:nvPr/>
        </p:nvSpPr>
        <p:spPr>
          <a:xfrm>
            <a:off x="4841250" y="5479503"/>
            <a:ext cx="191100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Work Sans"/>
              <a:buNone/>
            </a:pPr>
            <a:r>
              <a:rPr lang="en-US" sz="1800" dirty="0" err="1">
                <a:solidFill>
                  <a:schemeClr val="bg1"/>
                </a:solidFill>
                <a:latin typeface="Work Sans"/>
                <a:ea typeface="Work Sans"/>
                <a:cs typeface="Work Sans"/>
                <a:sym typeface="Work Sans"/>
              </a:rPr>
              <a:t>Spelbedrägeri</a:t>
            </a:r>
            <a:endParaRPr sz="1800" b="0" i="0" u="none" strike="noStrike" cap="none" dirty="0">
              <a:solidFill>
                <a:schemeClr val="bg1"/>
              </a:solidFill>
              <a:latin typeface="Work Sans"/>
              <a:ea typeface="Work Sans"/>
              <a:cs typeface="Work Sans"/>
              <a:sym typeface="Work Sans"/>
            </a:endParaRPr>
          </a:p>
        </p:txBody>
      </p:sp>
      <p:sp>
        <p:nvSpPr>
          <p:cNvPr id="193" name="Google Shape;193;g2ea2469da01_0_4">
            <a:extLst>
              <a:ext uri="{FF2B5EF4-FFF2-40B4-BE49-F238E27FC236}">
                <a16:creationId xmlns:a16="http://schemas.microsoft.com/office/drawing/2014/main" id="{02ED0CA8-6619-D9E3-FEB1-CC6EC621362F}"/>
              </a:ext>
            </a:extLst>
          </p:cNvPr>
          <p:cNvSpPr txBox="1"/>
          <p:nvPr/>
        </p:nvSpPr>
        <p:spPr>
          <a:xfrm>
            <a:off x="8466395" y="6173557"/>
            <a:ext cx="287310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Work Sans"/>
              <a:buNone/>
            </a:pPr>
            <a:r>
              <a:rPr lang="en-US" sz="1800" dirty="0" err="1">
                <a:solidFill>
                  <a:schemeClr val="bg1"/>
                </a:solidFill>
                <a:latin typeface="Work Sans"/>
                <a:ea typeface="Work Sans"/>
                <a:cs typeface="Work Sans"/>
                <a:sym typeface="Work Sans"/>
              </a:rPr>
              <a:t>Videobedrägeri</a:t>
            </a:r>
            <a:endParaRPr sz="1800" b="0" i="0" u="none" strike="noStrike" cap="none" dirty="0">
              <a:solidFill>
                <a:schemeClr val="bg1"/>
              </a:solidFill>
              <a:latin typeface="Work Sans"/>
              <a:ea typeface="Work Sans"/>
              <a:cs typeface="Work Sans"/>
              <a:sym typeface="Work Sans"/>
            </a:endParaRPr>
          </a:p>
        </p:txBody>
      </p:sp>
      <p:pic>
        <p:nvPicPr>
          <p:cNvPr id="4" name="Picture 3">
            <a:hlinkClick r:id="rId4"/>
            <a:extLst>
              <a:ext uri="{FF2B5EF4-FFF2-40B4-BE49-F238E27FC236}">
                <a16:creationId xmlns:a16="http://schemas.microsoft.com/office/drawing/2014/main" id="{F5E40E78-D3E9-8DFC-61A1-1A7A575555F7}"/>
              </a:ext>
            </a:extLst>
          </p:cNvPr>
          <p:cNvPicPr>
            <a:picLocks noChangeAspect="1"/>
          </p:cNvPicPr>
          <p:nvPr/>
        </p:nvPicPr>
        <p:blipFill>
          <a:blip r:embed="rId5"/>
          <a:stretch>
            <a:fillRect/>
          </a:stretch>
        </p:blipFill>
        <p:spPr>
          <a:xfrm>
            <a:off x="8693956" y="1748105"/>
            <a:ext cx="2142365" cy="4412197"/>
          </a:xfrm>
          <a:prstGeom prst="rect">
            <a:avLst/>
          </a:prstGeom>
        </p:spPr>
      </p:pic>
      <p:pic>
        <p:nvPicPr>
          <p:cNvPr id="5" name="Picture 4" descr="A screenshot of a phone&#10;&#10;AI-generated content may be incorrect.">
            <a:extLst>
              <a:ext uri="{FF2B5EF4-FFF2-40B4-BE49-F238E27FC236}">
                <a16:creationId xmlns:a16="http://schemas.microsoft.com/office/drawing/2014/main" id="{2512CC71-DBA0-AABC-0B6C-5488BE6DFBDC}"/>
              </a:ext>
            </a:extLst>
          </p:cNvPr>
          <p:cNvPicPr>
            <a:picLocks noChangeAspect="1"/>
          </p:cNvPicPr>
          <p:nvPr/>
        </p:nvPicPr>
        <p:blipFill>
          <a:blip r:embed="rId6"/>
          <a:stretch>
            <a:fillRect/>
          </a:stretch>
        </p:blipFill>
        <p:spPr>
          <a:xfrm>
            <a:off x="1022888" y="2293286"/>
            <a:ext cx="1876654" cy="2814981"/>
          </a:xfrm>
          <a:prstGeom prst="rect">
            <a:avLst/>
          </a:prstGeom>
        </p:spPr>
      </p:pic>
      <p:pic>
        <p:nvPicPr>
          <p:cNvPr id="6" name="Picture 4">
            <a:extLst>
              <a:ext uri="{FF2B5EF4-FFF2-40B4-BE49-F238E27FC236}">
                <a16:creationId xmlns:a16="http://schemas.microsoft.com/office/drawing/2014/main" id="{9FBE6509-9C79-4E5D-7061-BF2F427FE2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3912" y="2293286"/>
            <a:ext cx="4285675" cy="224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300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1" name="Google Shape;181;p17"/>
          <p:cNvSpPr/>
          <p:nvPr/>
        </p:nvSpPr>
        <p:spPr>
          <a:xfrm>
            <a:off x="3421662" y="544340"/>
            <a:ext cx="5348673" cy="5348673"/>
          </a:xfrm>
          <a:prstGeom prst="ellipse">
            <a:avLst/>
          </a:prstGeom>
          <a:solidFill>
            <a:schemeClr val="accent6">
              <a:alpha val="49803"/>
            </a:schemeClr>
          </a:solidFill>
          <a:ln>
            <a:noFill/>
          </a:ln>
        </p:spPr>
        <p:txBody>
          <a:bodyPr spcFirstLastPara="1" wrap="square" lIns="36000" tIns="45700" rIns="36000" bIns="45700" anchor="ctr" anchorCtr="0">
            <a:noAutofit/>
          </a:bodyPr>
          <a:lstStyle/>
          <a:p>
            <a:pPr marL="0" marR="0" lvl="0" indent="0" algn="ctr" rtl="0">
              <a:spcBef>
                <a:spcPts val="0"/>
              </a:spcBef>
              <a:spcAft>
                <a:spcPts val="0"/>
              </a:spcAft>
              <a:buNone/>
            </a:pPr>
            <a:r>
              <a:rPr lang="en-US" sz="4000" b="1" dirty="0" err="1">
                <a:solidFill>
                  <a:schemeClr val="accent6"/>
                </a:solidFill>
                <a:latin typeface="Work Sans"/>
                <a:ea typeface="Work Sans"/>
                <a:cs typeface="Work Sans"/>
                <a:sym typeface="Work Sans"/>
              </a:rPr>
              <a:t>Lösenord</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e9745337d5_0_0"/>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06" name="Google Shape;206;g2e9745337d5_0_0"/>
          <p:cNvSpPr/>
          <p:nvPr/>
        </p:nvSpPr>
        <p:spPr>
          <a:xfrm>
            <a:off x="313349" y="0"/>
            <a:ext cx="75447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07" name="Google Shape;207;g2e9745337d5_0_0"/>
          <p:cNvSpPr txBox="1">
            <a:spLocks noGrp="1"/>
          </p:cNvSpPr>
          <p:nvPr>
            <p:ph type="body" idx="1"/>
          </p:nvPr>
        </p:nvSpPr>
        <p:spPr>
          <a:xfrm>
            <a:off x="837300" y="2376725"/>
            <a:ext cx="5702792" cy="3415500"/>
          </a:xfrm>
          <a:prstGeom prst="rect">
            <a:avLst/>
          </a:prstGeom>
          <a:noFill/>
          <a:ln>
            <a:noFill/>
          </a:ln>
        </p:spPr>
        <p:txBody>
          <a:bodyPr spcFirstLastPara="1" wrap="square" lIns="91425" tIns="45700" rIns="91425" bIns="45700" anchor="t" anchorCtr="1">
            <a:normAutofit lnSpcReduction="10000"/>
          </a:bodyPr>
          <a:lstStyle/>
          <a:p>
            <a:pPr marL="457200" lvl="0" indent="-381000" algn="l" rtl="0">
              <a:spcBef>
                <a:spcPts val="0"/>
              </a:spcBef>
              <a:spcAft>
                <a:spcPts val="0"/>
              </a:spcAft>
              <a:buClr>
                <a:schemeClr val="accent5"/>
              </a:buClr>
              <a:buSzPts val="2400"/>
              <a:buFont typeface="Work Sans"/>
              <a:buChar char="●"/>
            </a:pPr>
            <a:r>
              <a:rPr lang="sv-SE" sz="2400" dirty="0">
                <a:solidFill>
                  <a:schemeClr val="accent5"/>
                </a:solidFill>
                <a:latin typeface="Work Sans"/>
                <a:ea typeface="Work Sans"/>
                <a:cs typeface="Work Sans"/>
                <a:sym typeface="Work Sans"/>
              </a:rPr>
              <a:t>Vi har ett </a:t>
            </a:r>
            <a:r>
              <a:rPr lang="sv-SE" sz="2400" dirty="0" err="1">
                <a:solidFill>
                  <a:schemeClr val="accent5"/>
                </a:solidFill>
                <a:latin typeface="Work Sans"/>
                <a:ea typeface="Work Sans"/>
                <a:cs typeface="Work Sans"/>
                <a:sym typeface="Work Sans"/>
              </a:rPr>
              <a:t>kombinatonslås</a:t>
            </a:r>
            <a:r>
              <a:rPr lang="sv-SE" sz="2400" dirty="0">
                <a:solidFill>
                  <a:schemeClr val="accent5"/>
                </a:solidFill>
                <a:latin typeface="Work Sans"/>
                <a:ea typeface="Work Sans"/>
                <a:cs typeface="Work Sans"/>
                <a:sym typeface="Work Sans"/>
              </a:rPr>
              <a:t> med tre siffror</a:t>
            </a:r>
            <a:endParaRPr sz="2400" dirty="0">
              <a:solidFill>
                <a:schemeClr val="accent5"/>
              </a:solidFill>
              <a:latin typeface="Work Sans"/>
              <a:ea typeface="Work Sans"/>
              <a:cs typeface="Work Sans"/>
              <a:sym typeface="Work Sans"/>
            </a:endParaRPr>
          </a:p>
          <a:p>
            <a:pPr marL="0" lvl="0" indent="0" algn="l" rtl="0">
              <a:spcBef>
                <a:spcPts val="0"/>
              </a:spcBef>
              <a:spcAft>
                <a:spcPts val="0"/>
              </a:spcAft>
              <a:buNone/>
            </a:pPr>
            <a:endParaRPr sz="2400" dirty="0">
              <a:solidFill>
                <a:schemeClr val="accent5"/>
              </a:solidFill>
              <a:latin typeface="Work Sans"/>
              <a:ea typeface="Work Sans"/>
              <a:cs typeface="Work Sans"/>
              <a:sym typeface="Work Sans"/>
            </a:endParaRPr>
          </a:p>
          <a:p>
            <a:pPr marL="0" lvl="0" indent="0" algn="l" rtl="0">
              <a:spcBef>
                <a:spcPts val="0"/>
              </a:spcBef>
              <a:spcAft>
                <a:spcPts val="0"/>
              </a:spcAft>
              <a:buNone/>
            </a:pPr>
            <a:endParaRPr sz="2400" dirty="0">
              <a:solidFill>
                <a:schemeClr val="accent5"/>
              </a:solidFill>
              <a:latin typeface="Work Sans"/>
              <a:ea typeface="Work Sans"/>
              <a:cs typeface="Work Sans"/>
              <a:sym typeface="Work Sans"/>
            </a:endParaRPr>
          </a:p>
          <a:p>
            <a:pPr marL="457200" lvl="0" indent="-381000" algn="l" rtl="0">
              <a:lnSpc>
                <a:spcPct val="100000"/>
              </a:lnSpc>
              <a:spcBef>
                <a:spcPts val="0"/>
              </a:spcBef>
              <a:spcAft>
                <a:spcPts val="0"/>
              </a:spcAft>
              <a:buClr>
                <a:schemeClr val="accent5"/>
              </a:buClr>
              <a:buSzPts val="2400"/>
              <a:buFont typeface="Work Sans"/>
              <a:buChar char="●"/>
            </a:pPr>
            <a:r>
              <a:rPr lang="sv-SE" sz="2400" dirty="0">
                <a:solidFill>
                  <a:schemeClr val="accent5"/>
                </a:solidFill>
                <a:latin typeface="Work Sans"/>
                <a:ea typeface="Work Sans"/>
                <a:cs typeface="Work Sans"/>
                <a:sym typeface="Work Sans"/>
              </a:rPr>
              <a:t>Hur många siffror kan man skriva med det (1-9 är möjligt)</a:t>
            </a:r>
          </a:p>
          <a:p>
            <a:pPr marL="457200" lvl="0" indent="-381000" algn="l" rtl="0">
              <a:lnSpc>
                <a:spcPct val="100000"/>
              </a:lnSpc>
              <a:spcBef>
                <a:spcPts val="0"/>
              </a:spcBef>
              <a:spcAft>
                <a:spcPts val="0"/>
              </a:spcAft>
              <a:buClr>
                <a:schemeClr val="accent5"/>
              </a:buClr>
              <a:buSzPts val="2400"/>
              <a:buFont typeface="Work Sans"/>
              <a:buChar char="●"/>
            </a:pPr>
            <a:endParaRPr lang="sv-SE" sz="2400" dirty="0">
              <a:solidFill>
                <a:schemeClr val="accent5"/>
              </a:solidFill>
              <a:latin typeface="Work Sans"/>
              <a:ea typeface="Work Sans"/>
              <a:cs typeface="Work Sans"/>
              <a:sym typeface="Work Sans"/>
            </a:endParaRPr>
          </a:p>
          <a:p>
            <a:pPr marL="457200" lvl="0" indent="-381000" algn="l" rtl="0">
              <a:lnSpc>
                <a:spcPct val="100000"/>
              </a:lnSpc>
              <a:spcBef>
                <a:spcPts val="0"/>
              </a:spcBef>
              <a:spcAft>
                <a:spcPts val="0"/>
              </a:spcAft>
              <a:buClr>
                <a:schemeClr val="accent5"/>
              </a:buClr>
              <a:buSzPts val="2400"/>
              <a:buFont typeface="Work Sans"/>
              <a:buChar char="●"/>
            </a:pPr>
            <a:r>
              <a:rPr lang="sv-SE" sz="2400" dirty="0">
                <a:solidFill>
                  <a:schemeClr val="accent5"/>
                </a:solidFill>
                <a:latin typeface="Work Sans"/>
                <a:ea typeface="Work Sans"/>
                <a:cs typeface="Work Sans"/>
                <a:sym typeface="Work Sans"/>
              </a:rPr>
              <a:t>Hur många gånger måste ni som mest testa för att hitta koden till mitt lås som är 134?</a:t>
            </a:r>
            <a:endParaRPr sz="2400" dirty="0">
              <a:solidFill>
                <a:schemeClr val="accent5"/>
              </a:solidFill>
              <a:latin typeface="Work Sans"/>
              <a:ea typeface="Work Sans"/>
              <a:cs typeface="Work Sans"/>
              <a:sym typeface="Work Sans"/>
            </a:endParaRPr>
          </a:p>
        </p:txBody>
      </p:sp>
      <p:sp>
        <p:nvSpPr>
          <p:cNvPr id="208" name="Google Shape;208;g2e9745337d5_0_0"/>
          <p:cNvSpPr txBox="1"/>
          <p:nvPr/>
        </p:nvSpPr>
        <p:spPr>
          <a:xfrm>
            <a:off x="695100" y="916674"/>
            <a:ext cx="6286800" cy="9945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5"/>
              </a:buClr>
              <a:buSzPts val="3000"/>
              <a:buFont typeface="Work Sans"/>
              <a:buNone/>
            </a:pPr>
            <a:r>
              <a:rPr lang="en-US" sz="3500" b="1" dirty="0" err="1">
                <a:solidFill>
                  <a:schemeClr val="accent5"/>
                </a:solidFill>
                <a:latin typeface="Work Sans"/>
                <a:ea typeface="Work Sans"/>
                <a:cs typeface="Work Sans"/>
                <a:sym typeface="Work Sans"/>
              </a:rPr>
              <a:t>Kombinationslåset</a:t>
            </a:r>
            <a:endParaRPr sz="1900" b="1" i="0" u="none" strike="noStrike" cap="none" dirty="0">
              <a:solidFill>
                <a:srgbClr val="000000"/>
              </a:solidFill>
            </a:endParaRPr>
          </a:p>
        </p:txBody>
      </p:sp>
      <p:pic>
        <p:nvPicPr>
          <p:cNvPr id="209" name="Google Shape;209;g2e9745337d5_0_0"/>
          <p:cNvPicPr preferRelativeResize="0"/>
          <p:nvPr/>
        </p:nvPicPr>
        <p:blipFill rotWithShape="1">
          <a:blip r:embed="rId3">
            <a:alphaModFix/>
          </a:blip>
          <a:srcRect/>
          <a:stretch/>
        </p:blipFill>
        <p:spPr>
          <a:xfrm>
            <a:off x="9005455" y="178473"/>
            <a:ext cx="2873196" cy="357208"/>
          </a:xfrm>
          <a:prstGeom prst="rect">
            <a:avLst/>
          </a:prstGeom>
          <a:noFill/>
          <a:ln>
            <a:noFill/>
          </a:ln>
        </p:spPr>
      </p:pic>
      <p:sp>
        <p:nvSpPr>
          <p:cNvPr id="211" name="Google Shape;211;g2e9745337d5_0_0"/>
          <p:cNvSpPr/>
          <p:nvPr/>
        </p:nvSpPr>
        <p:spPr>
          <a:xfrm>
            <a:off x="2112150" y="1553925"/>
            <a:ext cx="3112967" cy="24142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pic>
        <p:nvPicPr>
          <p:cNvPr id="7" name="Graphic 6" descr="Lock with solid fill">
            <a:extLst>
              <a:ext uri="{FF2B5EF4-FFF2-40B4-BE49-F238E27FC236}">
                <a16:creationId xmlns:a16="http://schemas.microsoft.com/office/drawing/2014/main" id="{437CEB73-B9B5-580A-5B53-7ED599E9B8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19200" y="1171354"/>
            <a:ext cx="4204210" cy="4204210"/>
          </a:xfrm>
          <a:prstGeom prst="rect">
            <a:avLst/>
          </a:prstGeom>
        </p:spPr>
      </p:pic>
      <p:sp>
        <p:nvSpPr>
          <p:cNvPr id="8" name="Rectangle 7">
            <a:extLst>
              <a:ext uri="{FF2B5EF4-FFF2-40B4-BE49-F238E27FC236}">
                <a16:creationId xmlns:a16="http://schemas.microsoft.com/office/drawing/2014/main" id="{0319A2D4-EB4C-29E6-8C88-5AB610D3B09B}"/>
              </a:ext>
            </a:extLst>
          </p:cNvPr>
          <p:cNvSpPr/>
          <p:nvPr/>
        </p:nvSpPr>
        <p:spPr>
          <a:xfrm>
            <a:off x="9096959" y="3429000"/>
            <a:ext cx="1648691" cy="118456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3200" b="1" dirty="0"/>
              <a:t>1  3  4</a:t>
            </a:r>
          </a:p>
        </p:txBody>
      </p:sp>
      <p:pic>
        <p:nvPicPr>
          <p:cNvPr id="9" name="Picture 8">
            <a:extLst>
              <a:ext uri="{FF2B5EF4-FFF2-40B4-BE49-F238E27FC236}">
                <a16:creationId xmlns:a16="http://schemas.microsoft.com/office/drawing/2014/main" id="{68E6D8A3-20EF-6122-4C2C-F9DA2F294D89}"/>
              </a:ext>
            </a:extLst>
          </p:cNvPr>
          <p:cNvPicPr>
            <a:picLocks noChangeAspect="1"/>
          </p:cNvPicPr>
          <p:nvPr/>
        </p:nvPicPr>
        <p:blipFill>
          <a:blip r:embed="rId6"/>
          <a:stretch>
            <a:fillRect/>
          </a:stretch>
        </p:blipFill>
        <p:spPr>
          <a:xfrm>
            <a:off x="6540092" y="2376725"/>
            <a:ext cx="1251438" cy="253538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a:extLst>
            <a:ext uri="{FF2B5EF4-FFF2-40B4-BE49-F238E27FC236}">
              <a16:creationId xmlns:a16="http://schemas.microsoft.com/office/drawing/2014/main" id="{9282351E-D742-49F0-9725-AD352D91625E}"/>
            </a:ext>
          </a:extLst>
        </p:cNvPr>
        <p:cNvGrpSpPr/>
        <p:nvPr/>
      </p:nvGrpSpPr>
      <p:grpSpPr>
        <a:xfrm>
          <a:off x="0" y="0"/>
          <a:ext cx="0" cy="0"/>
          <a:chOff x="0" y="0"/>
          <a:chExt cx="0" cy="0"/>
        </a:xfrm>
      </p:grpSpPr>
      <p:sp>
        <p:nvSpPr>
          <p:cNvPr id="205" name="Google Shape;205;g2e9745337d5_0_0">
            <a:extLst>
              <a:ext uri="{FF2B5EF4-FFF2-40B4-BE49-F238E27FC236}">
                <a16:creationId xmlns:a16="http://schemas.microsoft.com/office/drawing/2014/main" id="{F215BE78-80CC-5486-30DB-89CEE1B311A8}"/>
              </a:ext>
            </a:extLst>
          </p:cNvPr>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06" name="Google Shape;206;g2e9745337d5_0_0">
            <a:extLst>
              <a:ext uri="{FF2B5EF4-FFF2-40B4-BE49-F238E27FC236}">
                <a16:creationId xmlns:a16="http://schemas.microsoft.com/office/drawing/2014/main" id="{AEB2489E-F740-9A23-3446-0FABB9BD2367}"/>
              </a:ext>
            </a:extLst>
          </p:cNvPr>
          <p:cNvSpPr/>
          <p:nvPr/>
        </p:nvSpPr>
        <p:spPr>
          <a:xfrm>
            <a:off x="313349" y="0"/>
            <a:ext cx="75447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07" name="Google Shape;207;g2e9745337d5_0_0">
            <a:extLst>
              <a:ext uri="{FF2B5EF4-FFF2-40B4-BE49-F238E27FC236}">
                <a16:creationId xmlns:a16="http://schemas.microsoft.com/office/drawing/2014/main" id="{84E5DC95-2AF9-8829-4FCB-8EF47679F951}"/>
              </a:ext>
            </a:extLst>
          </p:cNvPr>
          <p:cNvSpPr txBox="1">
            <a:spLocks noGrp="1"/>
          </p:cNvSpPr>
          <p:nvPr>
            <p:ph type="body" idx="1"/>
          </p:nvPr>
        </p:nvSpPr>
        <p:spPr>
          <a:xfrm>
            <a:off x="837300" y="2376725"/>
            <a:ext cx="5702792" cy="3415500"/>
          </a:xfrm>
          <a:prstGeom prst="rect">
            <a:avLst/>
          </a:prstGeom>
          <a:noFill/>
          <a:ln>
            <a:noFill/>
          </a:ln>
        </p:spPr>
        <p:txBody>
          <a:bodyPr spcFirstLastPara="1" wrap="square" lIns="91425" tIns="45700" rIns="91425" bIns="45700" anchor="t" anchorCtr="1">
            <a:normAutofit/>
          </a:bodyPr>
          <a:lstStyle/>
          <a:p>
            <a:pPr marL="457200" lvl="0" indent="-381000" algn="l" rtl="0">
              <a:spcBef>
                <a:spcPts val="0"/>
              </a:spcBef>
              <a:spcAft>
                <a:spcPts val="0"/>
              </a:spcAft>
              <a:buClr>
                <a:schemeClr val="accent5"/>
              </a:buClr>
              <a:buSzPts val="2400"/>
              <a:buFont typeface="Work Sans"/>
              <a:buChar char="●"/>
            </a:pPr>
            <a:r>
              <a:rPr lang="sv-SE" sz="2400" dirty="0">
                <a:solidFill>
                  <a:schemeClr val="accent5"/>
                </a:solidFill>
                <a:latin typeface="Work Sans"/>
                <a:ea typeface="Work Sans"/>
                <a:cs typeface="Work Sans"/>
                <a:sym typeface="Work Sans"/>
              </a:rPr>
              <a:t>Vad händer då om vi lägger till en till siffra. Hur många kombinationer är möjliga då?</a:t>
            </a:r>
            <a:endParaRPr sz="2400" dirty="0">
              <a:solidFill>
                <a:schemeClr val="accent5"/>
              </a:solidFill>
              <a:latin typeface="Work Sans"/>
              <a:ea typeface="Work Sans"/>
              <a:cs typeface="Work Sans"/>
              <a:sym typeface="Work Sans"/>
            </a:endParaRPr>
          </a:p>
          <a:p>
            <a:pPr marL="0" lvl="0" indent="0" algn="l" rtl="0">
              <a:spcBef>
                <a:spcPts val="0"/>
              </a:spcBef>
              <a:spcAft>
                <a:spcPts val="0"/>
              </a:spcAft>
              <a:buNone/>
            </a:pPr>
            <a:endParaRPr sz="2400" dirty="0">
              <a:solidFill>
                <a:schemeClr val="accent5"/>
              </a:solidFill>
              <a:latin typeface="Work Sans"/>
              <a:ea typeface="Work Sans"/>
              <a:cs typeface="Work Sans"/>
              <a:sym typeface="Work Sans"/>
            </a:endParaRPr>
          </a:p>
          <a:p>
            <a:pPr marL="0" lvl="0" indent="0" algn="l" rtl="0">
              <a:spcBef>
                <a:spcPts val="0"/>
              </a:spcBef>
              <a:spcAft>
                <a:spcPts val="0"/>
              </a:spcAft>
              <a:buNone/>
            </a:pPr>
            <a:endParaRPr sz="2400" dirty="0">
              <a:solidFill>
                <a:schemeClr val="accent5"/>
              </a:solidFill>
              <a:latin typeface="Work Sans"/>
              <a:ea typeface="Work Sans"/>
              <a:cs typeface="Work Sans"/>
              <a:sym typeface="Work Sans"/>
            </a:endParaRPr>
          </a:p>
        </p:txBody>
      </p:sp>
      <p:sp>
        <p:nvSpPr>
          <p:cNvPr id="208" name="Google Shape;208;g2e9745337d5_0_0">
            <a:extLst>
              <a:ext uri="{FF2B5EF4-FFF2-40B4-BE49-F238E27FC236}">
                <a16:creationId xmlns:a16="http://schemas.microsoft.com/office/drawing/2014/main" id="{390BF640-04AC-07DF-FE9B-E4A7BE87F991}"/>
              </a:ext>
            </a:extLst>
          </p:cNvPr>
          <p:cNvSpPr txBox="1"/>
          <p:nvPr/>
        </p:nvSpPr>
        <p:spPr>
          <a:xfrm>
            <a:off x="695100" y="916674"/>
            <a:ext cx="6286800" cy="9945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5"/>
              </a:buClr>
              <a:buSzPts val="3000"/>
              <a:buFont typeface="Work Sans"/>
              <a:buNone/>
            </a:pPr>
            <a:r>
              <a:rPr lang="en-US" sz="3500" b="1" dirty="0" err="1">
                <a:solidFill>
                  <a:schemeClr val="accent5"/>
                </a:solidFill>
                <a:latin typeface="Work Sans"/>
                <a:ea typeface="Work Sans"/>
                <a:cs typeface="Work Sans"/>
                <a:sym typeface="Work Sans"/>
              </a:rPr>
              <a:t>Kombinationslåset</a:t>
            </a:r>
            <a:endParaRPr sz="1900" b="1" i="0" u="none" strike="noStrike" cap="none" dirty="0">
              <a:solidFill>
                <a:srgbClr val="000000"/>
              </a:solidFill>
            </a:endParaRPr>
          </a:p>
        </p:txBody>
      </p:sp>
      <p:pic>
        <p:nvPicPr>
          <p:cNvPr id="209" name="Google Shape;209;g2e9745337d5_0_0">
            <a:extLst>
              <a:ext uri="{FF2B5EF4-FFF2-40B4-BE49-F238E27FC236}">
                <a16:creationId xmlns:a16="http://schemas.microsoft.com/office/drawing/2014/main" id="{8CD09CB4-E1CF-2C44-2953-F0D9E3E8CD85}"/>
              </a:ext>
            </a:extLst>
          </p:cNvPr>
          <p:cNvPicPr preferRelativeResize="0"/>
          <p:nvPr/>
        </p:nvPicPr>
        <p:blipFill rotWithShape="1">
          <a:blip r:embed="rId3">
            <a:alphaModFix/>
          </a:blip>
          <a:srcRect/>
          <a:stretch/>
        </p:blipFill>
        <p:spPr>
          <a:xfrm>
            <a:off x="9005455" y="178473"/>
            <a:ext cx="2873196" cy="357208"/>
          </a:xfrm>
          <a:prstGeom prst="rect">
            <a:avLst/>
          </a:prstGeom>
          <a:noFill/>
          <a:ln>
            <a:noFill/>
          </a:ln>
        </p:spPr>
      </p:pic>
      <p:sp>
        <p:nvSpPr>
          <p:cNvPr id="211" name="Google Shape;211;g2e9745337d5_0_0">
            <a:extLst>
              <a:ext uri="{FF2B5EF4-FFF2-40B4-BE49-F238E27FC236}">
                <a16:creationId xmlns:a16="http://schemas.microsoft.com/office/drawing/2014/main" id="{6DD157C3-CF98-A35C-0CDC-6FF6ED49AA5B}"/>
              </a:ext>
            </a:extLst>
          </p:cNvPr>
          <p:cNvSpPr/>
          <p:nvPr/>
        </p:nvSpPr>
        <p:spPr>
          <a:xfrm>
            <a:off x="2112150" y="1553925"/>
            <a:ext cx="3112967" cy="24142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pic>
        <p:nvPicPr>
          <p:cNvPr id="7" name="Graphic 6" descr="Lock with solid fill">
            <a:extLst>
              <a:ext uri="{FF2B5EF4-FFF2-40B4-BE49-F238E27FC236}">
                <a16:creationId xmlns:a16="http://schemas.microsoft.com/office/drawing/2014/main" id="{59225744-9680-8F25-BEA1-3755446A96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19200" y="1171354"/>
            <a:ext cx="4204210" cy="4204210"/>
          </a:xfrm>
          <a:prstGeom prst="rect">
            <a:avLst/>
          </a:prstGeom>
        </p:spPr>
      </p:pic>
      <p:sp>
        <p:nvSpPr>
          <p:cNvPr id="8" name="Rectangle 7">
            <a:extLst>
              <a:ext uri="{FF2B5EF4-FFF2-40B4-BE49-F238E27FC236}">
                <a16:creationId xmlns:a16="http://schemas.microsoft.com/office/drawing/2014/main" id="{CF97DF09-9EF2-52C9-C05F-343D75A8590D}"/>
              </a:ext>
            </a:extLst>
          </p:cNvPr>
          <p:cNvSpPr/>
          <p:nvPr/>
        </p:nvSpPr>
        <p:spPr>
          <a:xfrm>
            <a:off x="9096959" y="3429000"/>
            <a:ext cx="1648691" cy="118456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3200" b="1" dirty="0"/>
              <a:t>7 1  3  4</a:t>
            </a:r>
          </a:p>
        </p:txBody>
      </p:sp>
      <p:pic>
        <p:nvPicPr>
          <p:cNvPr id="9" name="Picture 8">
            <a:extLst>
              <a:ext uri="{FF2B5EF4-FFF2-40B4-BE49-F238E27FC236}">
                <a16:creationId xmlns:a16="http://schemas.microsoft.com/office/drawing/2014/main" id="{757B6E90-37C8-64E3-7CF0-8DEFA5008659}"/>
              </a:ext>
            </a:extLst>
          </p:cNvPr>
          <p:cNvPicPr>
            <a:picLocks noChangeAspect="1"/>
          </p:cNvPicPr>
          <p:nvPr/>
        </p:nvPicPr>
        <p:blipFill>
          <a:blip r:embed="rId6"/>
          <a:stretch>
            <a:fillRect/>
          </a:stretch>
        </p:blipFill>
        <p:spPr>
          <a:xfrm>
            <a:off x="6540092" y="2376725"/>
            <a:ext cx="1251438" cy="2535382"/>
          </a:xfrm>
          <a:prstGeom prst="rect">
            <a:avLst/>
          </a:prstGeom>
        </p:spPr>
      </p:pic>
      <p:sp>
        <p:nvSpPr>
          <p:cNvPr id="2" name="Google Shape;191;g2ea2469da01_0_4">
            <a:extLst>
              <a:ext uri="{FF2B5EF4-FFF2-40B4-BE49-F238E27FC236}">
                <a16:creationId xmlns:a16="http://schemas.microsoft.com/office/drawing/2014/main" id="{AF1CABD9-1DF6-3A7A-54E5-F56999784C18}"/>
              </a:ext>
            </a:extLst>
          </p:cNvPr>
          <p:cNvSpPr txBox="1"/>
          <p:nvPr/>
        </p:nvSpPr>
        <p:spPr>
          <a:xfrm>
            <a:off x="775511" y="4498368"/>
            <a:ext cx="5419476"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Work Sans"/>
              <a:buNone/>
            </a:pPr>
            <a:r>
              <a:rPr lang="en-US" sz="2800" b="1" dirty="0" err="1">
                <a:solidFill>
                  <a:schemeClr val="accent2"/>
                </a:solidFill>
                <a:latin typeface="Work Sans"/>
                <a:ea typeface="Work Sans"/>
                <a:cs typeface="Work Sans"/>
                <a:sym typeface="Work Sans"/>
              </a:rPr>
              <a:t>Försa</a:t>
            </a:r>
            <a:r>
              <a:rPr lang="en-US" sz="2800" b="1" dirty="0">
                <a:solidFill>
                  <a:schemeClr val="accent2"/>
                </a:solidFill>
                <a:latin typeface="Work Sans"/>
                <a:ea typeface="Work Sans"/>
                <a:cs typeface="Work Sans"/>
                <a:sym typeface="Work Sans"/>
              </a:rPr>
              <a:t> </a:t>
            </a:r>
            <a:r>
              <a:rPr lang="en-US" sz="2800" b="1" dirty="0" err="1">
                <a:solidFill>
                  <a:schemeClr val="accent2"/>
                </a:solidFill>
                <a:latin typeface="Work Sans"/>
                <a:ea typeface="Work Sans"/>
                <a:cs typeface="Work Sans"/>
                <a:sym typeface="Work Sans"/>
              </a:rPr>
              <a:t>pusselbiten</a:t>
            </a:r>
            <a:r>
              <a:rPr lang="en-US" sz="2800" b="1" dirty="0">
                <a:solidFill>
                  <a:schemeClr val="accent2"/>
                </a:solidFill>
                <a:latin typeface="Work Sans"/>
                <a:ea typeface="Work Sans"/>
                <a:cs typeface="Work Sans"/>
                <a:sym typeface="Work Sans"/>
              </a:rPr>
              <a:t> </a:t>
            </a:r>
          </a:p>
          <a:p>
            <a:pPr marL="0" marR="0" lvl="0" indent="0" algn="ctr" rtl="0">
              <a:lnSpc>
                <a:spcPct val="100000"/>
              </a:lnSpc>
              <a:spcBef>
                <a:spcPts val="0"/>
              </a:spcBef>
              <a:spcAft>
                <a:spcPts val="0"/>
              </a:spcAft>
              <a:buClr>
                <a:srgbClr val="000000"/>
              </a:buClr>
              <a:buSzPts val="1800"/>
              <a:buFont typeface="Work Sans"/>
              <a:buNone/>
            </a:pPr>
            <a:r>
              <a:rPr lang="en-US" sz="2800" b="1" dirty="0">
                <a:solidFill>
                  <a:schemeClr val="accent2"/>
                </a:solidFill>
                <a:latin typeface="Work Sans"/>
                <a:ea typeface="Work Sans"/>
                <a:cs typeface="Work Sans"/>
                <a:sym typeface="Work Sans"/>
              </a:rPr>
              <a:t>Ju </a:t>
            </a:r>
            <a:r>
              <a:rPr lang="en-US" sz="2800" b="1" dirty="0" err="1">
                <a:solidFill>
                  <a:schemeClr val="accent2"/>
                </a:solidFill>
                <a:latin typeface="Work Sans"/>
                <a:ea typeface="Work Sans"/>
                <a:cs typeface="Work Sans"/>
                <a:sym typeface="Work Sans"/>
              </a:rPr>
              <a:t>längre</a:t>
            </a:r>
            <a:r>
              <a:rPr lang="en-US" sz="2800" b="1" dirty="0">
                <a:solidFill>
                  <a:schemeClr val="accent2"/>
                </a:solidFill>
                <a:latin typeface="Work Sans"/>
                <a:ea typeface="Work Sans"/>
                <a:cs typeface="Work Sans"/>
                <a:sym typeface="Work Sans"/>
              </a:rPr>
              <a:t>, </a:t>
            </a:r>
            <a:r>
              <a:rPr lang="en-US" sz="2800" b="1" dirty="0" err="1">
                <a:solidFill>
                  <a:schemeClr val="accent2"/>
                </a:solidFill>
                <a:latin typeface="Work Sans"/>
                <a:ea typeface="Work Sans"/>
                <a:cs typeface="Work Sans"/>
                <a:sym typeface="Work Sans"/>
              </a:rPr>
              <a:t>destå</a:t>
            </a:r>
            <a:r>
              <a:rPr lang="en-US" sz="2800" b="1" dirty="0">
                <a:solidFill>
                  <a:schemeClr val="accent2"/>
                </a:solidFill>
                <a:latin typeface="Work Sans"/>
                <a:ea typeface="Work Sans"/>
                <a:cs typeface="Work Sans"/>
                <a:sym typeface="Work Sans"/>
              </a:rPr>
              <a:t> </a:t>
            </a:r>
            <a:r>
              <a:rPr lang="en-US" sz="2800" b="1" dirty="0" err="1">
                <a:solidFill>
                  <a:schemeClr val="accent2"/>
                </a:solidFill>
                <a:latin typeface="Work Sans"/>
                <a:ea typeface="Work Sans"/>
                <a:cs typeface="Work Sans"/>
                <a:sym typeface="Work Sans"/>
              </a:rPr>
              <a:t>bättre</a:t>
            </a:r>
            <a:endParaRPr sz="2800" b="1" i="0" u="none" strike="noStrike" cap="none" dirty="0">
              <a:solidFill>
                <a:schemeClr val="accent2"/>
              </a:solidFill>
              <a:latin typeface="Work Sans"/>
              <a:ea typeface="Work Sans"/>
              <a:cs typeface="Work Sans"/>
              <a:sym typeface="Work Sans"/>
            </a:endParaRPr>
          </a:p>
        </p:txBody>
      </p:sp>
    </p:spTree>
    <p:extLst>
      <p:ext uri="{BB962C8B-B14F-4D97-AF65-F5344CB8AC3E}">
        <p14:creationId xmlns:p14="http://schemas.microsoft.com/office/powerpoint/2010/main" val="2996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D8D2694E-4855-AB98-B727-6EBA2F0A3F11}"/>
            </a:ext>
          </a:extLst>
        </p:cNvPr>
        <p:cNvGrpSpPr/>
        <p:nvPr/>
      </p:nvGrpSpPr>
      <p:grpSpPr>
        <a:xfrm>
          <a:off x="0" y="0"/>
          <a:ext cx="0" cy="0"/>
          <a:chOff x="0" y="0"/>
          <a:chExt cx="0" cy="0"/>
        </a:xfrm>
      </p:grpSpPr>
      <p:pic>
        <p:nvPicPr>
          <p:cNvPr id="140" name="Google Shape;140;p24">
            <a:extLst>
              <a:ext uri="{FF2B5EF4-FFF2-40B4-BE49-F238E27FC236}">
                <a16:creationId xmlns:a16="http://schemas.microsoft.com/office/drawing/2014/main" id="{CBA5ABA7-7579-6640-2A4D-D891AB6B305A}"/>
              </a:ext>
            </a:extLst>
          </p:cNvPr>
          <p:cNvPicPr preferRelativeResize="0"/>
          <p:nvPr/>
        </p:nvPicPr>
        <p:blipFill rotWithShape="1">
          <a:blip r:embed="rId3">
            <a:alphaModFix/>
          </a:blip>
          <a:srcRect/>
          <a:stretch/>
        </p:blipFill>
        <p:spPr>
          <a:xfrm>
            <a:off x="9005455" y="178473"/>
            <a:ext cx="2873196" cy="357208"/>
          </a:xfrm>
          <a:prstGeom prst="rect">
            <a:avLst/>
          </a:prstGeom>
          <a:noFill/>
          <a:ln>
            <a:noFill/>
          </a:ln>
        </p:spPr>
      </p:pic>
      <p:sp>
        <p:nvSpPr>
          <p:cNvPr id="141" name="Google Shape;141;p24">
            <a:extLst>
              <a:ext uri="{FF2B5EF4-FFF2-40B4-BE49-F238E27FC236}">
                <a16:creationId xmlns:a16="http://schemas.microsoft.com/office/drawing/2014/main" id="{05A53322-18A5-452D-8AFD-7AAF20F5862F}"/>
              </a:ext>
            </a:extLst>
          </p:cNvPr>
          <p:cNvSpPr txBox="1">
            <a:spLocks noGrp="1"/>
          </p:cNvSpPr>
          <p:nvPr>
            <p:ph type="title"/>
          </p:nvPr>
        </p:nvSpPr>
        <p:spPr>
          <a:xfrm>
            <a:off x="1001770" y="109851"/>
            <a:ext cx="5177417" cy="1374613"/>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274300" tIns="182875" rIns="274300" bIns="182875" anchor="ctr" anchorCtr="1">
            <a:normAutofit/>
          </a:bodyPr>
          <a:lstStyle/>
          <a:p>
            <a:pPr marL="0" lvl="0" indent="0" algn="ctr" rtl="0">
              <a:lnSpc>
                <a:spcPct val="90000"/>
              </a:lnSpc>
              <a:spcBef>
                <a:spcPts val="0"/>
              </a:spcBef>
              <a:spcAft>
                <a:spcPts val="0"/>
              </a:spcAft>
              <a:buClr>
                <a:srgbClr val="FFFFFF"/>
              </a:buClr>
              <a:buSzPts val="3200"/>
              <a:buFont typeface="Gill Sans"/>
              <a:buNone/>
            </a:pPr>
            <a:r>
              <a:rPr lang="en-US" sz="4100" b="1" dirty="0" err="1">
                <a:solidFill>
                  <a:srgbClr val="FFFFFF"/>
                </a:solidFill>
              </a:rPr>
              <a:t>Hacka</a:t>
            </a:r>
            <a:r>
              <a:rPr lang="en-US" sz="4100" b="1" dirty="0">
                <a:solidFill>
                  <a:srgbClr val="FFFFFF"/>
                </a:solidFill>
              </a:rPr>
              <a:t> </a:t>
            </a:r>
            <a:r>
              <a:rPr lang="en-US" sz="4100" b="1" dirty="0" err="1">
                <a:solidFill>
                  <a:srgbClr val="FFFFFF"/>
                </a:solidFill>
              </a:rPr>
              <a:t>minnet</a:t>
            </a:r>
            <a:endParaRPr sz="3700" dirty="0"/>
          </a:p>
        </p:txBody>
      </p:sp>
      <p:sp>
        <p:nvSpPr>
          <p:cNvPr id="4" name="Google Shape;211;g2e9745337d5_0_0">
            <a:extLst>
              <a:ext uri="{FF2B5EF4-FFF2-40B4-BE49-F238E27FC236}">
                <a16:creationId xmlns:a16="http://schemas.microsoft.com/office/drawing/2014/main" id="{BBE28C1F-1964-2494-580B-BCBC005EA564}"/>
              </a:ext>
            </a:extLst>
          </p:cNvPr>
          <p:cNvSpPr/>
          <p:nvPr/>
        </p:nvSpPr>
        <p:spPr>
          <a:xfrm>
            <a:off x="2029814" y="1193359"/>
            <a:ext cx="3112967" cy="24142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7" name="Google Shape;207;g2e9745337d5_0_0">
            <a:extLst>
              <a:ext uri="{FF2B5EF4-FFF2-40B4-BE49-F238E27FC236}">
                <a16:creationId xmlns:a16="http://schemas.microsoft.com/office/drawing/2014/main" id="{41069FA4-B21B-FD6B-4675-A9F2D839A3F8}"/>
              </a:ext>
            </a:extLst>
          </p:cNvPr>
          <p:cNvSpPr txBox="1">
            <a:spLocks noGrp="1"/>
          </p:cNvSpPr>
          <p:nvPr>
            <p:ph type="body" idx="1"/>
          </p:nvPr>
        </p:nvSpPr>
        <p:spPr>
          <a:xfrm>
            <a:off x="837300" y="2376725"/>
            <a:ext cx="4759936" cy="3415500"/>
          </a:xfrm>
          <a:prstGeom prst="rect">
            <a:avLst/>
          </a:prstGeom>
          <a:noFill/>
          <a:ln>
            <a:noFill/>
          </a:ln>
        </p:spPr>
        <p:txBody>
          <a:bodyPr spcFirstLastPara="1" wrap="square" lIns="91425" tIns="45700" rIns="91425" bIns="45700" anchor="t" anchorCtr="1">
            <a:normAutofit fontScale="92500" lnSpcReduction="20000"/>
          </a:bodyPr>
          <a:lstStyle/>
          <a:p>
            <a:pPr marL="419100">
              <a:spcBef>
                <a:spcPts val="0"/>
              </a:spcBef>
              <a:buSzPts val="2400"/>
              <a:buFont typeface="Courier New" panose="02070309020205020404" pitchFamily="49" charset="0"/>
              <a:buChar char="o"/>
            </a:pPr>
            <a:r>
              <a:rPr lang="sv-SE" sz="2400" dirty="0">
                <a:solidFill>
                  <a:schemeClr val="bg1"/>
                </a:solidFill>
                <a:latin typeface="Work Sans"/>
                <a:ea typeface="Work Sans"/>
                <a:cs typeface="Work Sans"/>
                <a:sym typeface="Work Sans"/>
              </a:rPr>
              <a:t>Människor har dåligt minne</a:t>
            </a:r>
          </a:p>
          <a:p>
            <a:pPr marL="457200" lvl="0" indent="-381000" algn="l" rtl="0">
              <a:spcBef>
                <a:spcPts val="0"/>
              </a:spcBef>
              <a:spcAft>
                <a:spcPts val="0"/>
              </a:spcAft>
              <a:buSzPts val="2400"/>
              <a:buFont typeface="Courier New" panose="02070309020205020404" pitchFamily="49" charset="0"/>
              <a:buChar char="o"/>
            </a:pPr>
            <a:endParaRPr lang="sv-SE" sz="2400" dirty="0">
              <a:solidFill>
                <a:schemeClr val="bg1"/>
              </a:solidFill>
              <a:latin typeface="Work Sans"/>
              <a:ea typeface="Work Sans"/>
              <a:cs typeface="Work Sans"/>
              <a:sym typeface="Work Sans"/>
            </a:endParaRPr>
          </a:p>
          <a:p>
            <a:pPr marL="419100">
              <a:spcBef>
                <a:spcPts val="0"/>
              </a:spcBef>
              <a:buSzPts val="2400"/>
              <a:buFont typeface="Courier New" panose="02070309020205020404" pitchFamily="49" charset="0"/>
              <a:buChar char="o"/>
            </a:pPr>
            <a:r>
              <a:rPr lang="sv-SE" sz="2400" dirty="0">
                <a:solidFill>
                  <a:schemeClr val="bg1"/>
                </a:solidFill>
                <a:latin typeface="Work Sans"/>
                <a:ea typeface="Work Sans"/>
                <a:cs typeface="Work Sans"/>
                <a:sym typeface="Work Sans"/>
              </a:rPr>
              <a:t>Datorer har perfekt minne och oändlig tid att testa lösenord. </a:t>
            </a:r>
          </a:p>
          <a:p>
            <a:pPr marL="419100">
              <a:spcBef>
                <a:spcPts val="0"/>
              </a:spcBef>
              <a:buSzPts val="2400"/>
              <a:buFont typeface="Courier New" panose="02070309020205020404" pitchFamily="49" charset="0"/>
              <a:buChar char="o"/>
            </a:pPr>
            <a:endParaRPr lang="sv-SE" sz="2400" dirty="0">
              <a:solidFill>
                <a:schemeClr val="bg1"/>
              </a:solidFill>
              <a:latin typeface="Work Sans"/>
              <a:ea typeface="Work Sans"/>
              <a:cs typeface="Work Sans"/>
              <a:sym typeface="Work Sans"/>
            </a:endParaRPr>
          </a:p>
          <a:p>
            <a:pPr marL="419100">
              <a:spcBef>
                <a:spcPts val="0"/>
              </a:spcBef>
              <a:buSzPts val="2400"/>
              <a:buFont typeface="Courier New" panose="02070309020205020404" pitchFamily="49" charset="0"/>
              <a:buChar char="o"/>
            </a:pPr>
            <a:r>
              <a:rPr lang="sv-SE" sz="2400" dirty="0">
                <a:solidFill>
                  <a:schemeClr val="bg1"/>
                </a:solidFill>
                <a:latin typeface="Work Sans"/>
                <a:ea typeface="Work Sans"/>
                <a:cs typeface="Work Sans"/>
                <a:sym typeface="Work Sans"/>
              </a:rPr>
              <a:t>Säkert lösenord </a:t>
            </a:r>
            <a:r>
              <a:rPr lang="sv-SE" sz="2400" dirty="0">
                <a:solidFill>
                  <a:schemeClr val="bg1"/>
                </a:solidFill>
                <a:latin typeface="Work Sans"/>
                <a:ea typeface="Work Sans"/>
                <a:cs typeface="Work Sans"/>
                <a:sym typeface="Wingdings" pitchFamily="2" charset="2"/>
              </a:rPr>
              <a:t> längre än 12 täcken</a:t>
            </a:r>
            <a:endParaRPr lang="sv-SE" sz="2400" dirty="0">
              <a:solidFill>
                <a:schemeClr val="bg1"/>
              </a:solidFill>
              <a:latin typeface="Work Sans"/>
              <a:ea typeface="Work Sans"/>
              <a:cs typeface="Work Sans"/>
            </a:endParaRPr>
          </a:p>
          <a:p>
            <a:pPr marL="419100">
              <a:spcBef>
                <a:spcPts val="0"/>
              </a:spcBef>
              <a:buSzPts val="2400"/>
              <a:buFont typeface="Courier New" panose="02070309020205020404" pitchFamily="49" charset="0"/>
              <a:buChar char="o"/>
            </a:pPr>
            <a:endParaRPr lang="sv-SE" sz="2400" dirty="0">
              <a:solidFill>
                <a:schemeClr val="bg1"/>
              </a:solidFill>
              <a:latin typeface="Work Sans"/>
              <a:ea typeface="Work Sans"/>
              <a:cs typeface="Work Sans"/>
              <a:sym typeface="Work Sans"/>
            </a:endParaRPr>
          </a:p>
          <a:p>
            <a:pPr marL="419100">
              <a:spcBef>
                <a:spcPts val="0"/>
              </a:spcBef>
              <a:buSzPts val="2400"/>
              <a:buFont typeface="Courier New" panose="02070309020205020404" pitchFamily="49" charset="0"/>
              <a:buChar char="o"/>
            </a:pPr>
            <a:r>
              <a:rPr lang="sv-SE" sz="2400" dirty="0">
                <a:solidFill>
                  <a:schemeClr val="bg1"/>
                </a:solidFill>
                <a:latin typeface="Work Sans"/>
                <a:ea typeface="Work Sans"/>
                <a:cs typeface="Work Sans"/>
                <a:sym typeface="Work Sans"/>
              </a:rPr>
              <a:t>Lösning på det problemet: Lösenordsfras (med </a:t>
            </a:r>
            <a:r>
              <a:rPr lang="sv-SE" sz="2400" dirty="0" err="1">
                <a:solidFill>
                  <a:schemeClr val="bg1"/>
                </a:solidFill>
                <a:latin typeface="Work Sans"/>
                <a:ea typeface="Work Sans"/>
                <a:cs typeface="Work Sans"/>
                <a:sym typeface="Work Sans"/>
              </a:rPr>
              <a:t>random</a:t>
            </a:r>
            <a:r>
              <a:rPr lang="sv-SE" sz="2400" dirty="0">
                <a:solidFill>
                  <a:schemeClr val="bg1"/>
                </a:solidFill>
                <a:latin typeface="Work Sans"/>
                <a:ea typeface="Work Sans"/>
                <a:cs typeface="Work Sans"/>
                <a:sym typeface="Work Sans"/>
              </a:rPr>
              <a:t> ord)</a:t>
            </a:r>
            <a:endParaRPr sz="2400" dirty="0">
              <a:solidFill>
                <a:schemeClr val="bg1"/>
              </a:solidFill>
              <a:latin typeface="Work Sans"/>
              <a:ea typeface="Work Sans"/>
              <a:cs typeface="Work Sans"/>
              <a:sym typeface="Work Sans"/>
            </a:endParaRPr>
          </a:p>
          <a:p>
            <a:pPr marL="0" lvl="0" indent="0" algn="l" rtl="0">
              <a:spcBef>
                <a:spcPts val="0"/>
              </a:spcBef>
              <a:spcAft>
                <a:spcPts val="0"/>
              </a:spcAft>
              <a:buNone/>
            </a:pPr>
            <a:endParaRPr sz="2400" dirty="0">
              <a:solidFill>
                <a:schemeClr val="bg1"/>
              </a:solidFill>
              <a:latin typeface="Work Sans"/>
              <a:ea typeface="Work Sans"/>
              <a:cs typeface="Work Sans"/>
              <a:sym typeface="Work Sans"/>
            </a:endParaRPr>
          </a:p>
          <a:p>
            <a:pPr marL="0" lvl="0" indent="0" algn="l" rtl="0">
              <a:spcBef>
                <a:spcPts val="0"/>
              </a:spcBef>
              <a:spcAft>
                <a:spcPts val="0"/>
              </a:spcAft>
              <a:buNone/>
            </a:pPr>
            <a:endParaRPr sz="2400" dirty="0">
              <a:solidFill>
                <a:schemeClr val="bg1"/>
              </a:solidFill>
              <a:latin typeface="Work Sans"/>
              <a:ea typeface="Work Sans"/>
              <a:cs typeface="Work Sans"/>
              <a:sym typeface="Work Sans"/>
            </a:endParaRPr>
          </a:p>
        </p:txBody>
      </p:sp>
      <p:pic>
        <p:nvPicPr>
          <p:cNvPr id="3" name="Graphic 2" descr="Right And Left Brain outline">
            <a:extLst>
              <a:ext uri="{FF2B5EF4-FFF2-40B4-BE49-F238E27FC236}">
                <a16:creationId xmlns:a16="http://schemas.microsoft.com/office/drawing/2014/main" id="{715E4941-A667-BC9A-CC6B-0B57A0DDAB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65337" y="1847255"/>
            <a:ext cx="3680235" cy="3680235"/>
          </a:xfrm>
          <a:prstGeom prst="rect">
            <a:avLst/>
          </a:prstGeom>
        </p:spPr>
      </p:pic>
    </p:spTree>
    <p:extLst>
      <p:ext uri="{BB962C8B-B14F-4D97-AF65-F5344CB8AC3E}">
        <p14:creationId xmlns:p14="http://schemas.microsoft.com/office/powerpoint/2010/main" val="1454412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86BFD1B9-9EEB-A467-8458-7B6F396726A5}"/>
            </a:ext>
          </a:extLst>
        </p:cNvPr>
        <p:cNvGrpSpPr/>
        <p:nvPr/>
      </p:nvGrpSpPr>
      <p:grpSpPr>
        <a:xfrm>
          <a:off x="0" y="0"/>
          <a:ext cx="0" cy="0"/>
          <a:chOff x="0" y="0"/>
          <a:chExt cx="0" cy="0"/>
        </a:xfrm>
      </p:grpSpPr>
      <p:pic>
        <p:nvPicPr>
          <p:cNvPr id="140" name="Google Shape;140;p24">
            <a:extLst>
              <a:ext uri="{FF2B5EF4-FFF2-40B4-BE49-F238E27FC236}">
                <a16:creationId xmlns:a16="http://schemas.microsoft.com/office/drawing/2014/main" id="{D22C8ECA-EA8A-486F-C13E-F19DDF7D6028}"/>
              </a:ext>
            </a:extLst>
          </p:cNvPr>
          <p:cNvPicPr preferRelativeResize="0"/>
          <p:nvPr/>
        </p:nvPicPr>
        <p:blipFill rotWithShape="1">
          <a:blip r:embed="rId3">
            <a:alphaModFix/>
          </a:blip>
          <a:srcRect/>
          <a:stretch/>
        </p:blipFill>
        <p:spPr>
          <a:xfrm>
            <a:off x="9005455" y="178473"/>
            <a:ext cx="2873196" cy="357208"/>
          </a:xfrm>
          <a:prstGeom prst="rect">
            <a:avLst/>
          </a:prstGeom>
          <a:noFill/>
          <a:ln>
            <a:noFill/>
          </a:ln>
        </p:spPr>
      </p:pic>
      <p:sp>
        <p:nvSpPr>
          <p:cNvPr id="141" name="Google Shape;141;p24">
            <a:extLst>
              <a:ext uri="{FF2B5EF4-FFF2-40B4-BE49-F238E27FC236}">
                <a16:creationId xmlns:a16="http://schemas.microsoft.com/office/drawing/2014/main" id="{A19FAA82-0891-9AAD-EB7A-62124AFD848A}"/>
              </a:ext>
            </a:extLst>
          </p:cNvPr>
          <p:cNvSpPr txBox="1">
            <a:spLocks noGrp="1"/>
          </p:cNvSpPr>
          <p:nvPr>
            <p:ph type="title"/>
          </p:nvPr>
        </p:nvSpPr>
        <p:spPr>
          <a:xfrm>
            <a:off x="1001770" y="109851"/>
            <a:ext cx="5177417" cy="1374613"/>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274300" tIns="182875" rIns="274300" bIns="182875" anchor="ctr" anchorCtr="1">
            <a:normAutofit/>
          </a:bodyPr>
          <a:lstStyle/>
          <a:p>
            <a:pPr marL="0" lvl="0" indent="0" algn="ctr" rtl="0">
              <a:lnSpc>
                <a:spcPct val="90000"/>
              </a:lnSpc>
              <a:spcBef>
                <a:spcPts val="0"/>
              </a:spcBef>
              <a:spcAft>
                <a:spcPts val="0"/>
              </a:spcAft>
              <a:buClr>
                <a:srgbClr val="FFFFFF"/>
              </a:buClr>
              <a:buSzPts val="3200"/>
              <a:buFont typeface="Gill Sans"/>
              <a:buNone/>
            </a:pPr>
            <a:r>
              <a:rPr lang="en-US" sz="4100" b="1" dirty="0">
                <a:solidFill>
                  <a:srgbClr val="FFFFFF"/>
                </a:solidFill>
              </a:rPr>
              <a:t>Unika</a:t>
            </a:r>
            <a:endParaRPr sz="3700" dirty="0"/>
          </a:p>
        </p:txBody>
      </p:sp>
      <p:sp>
        <p:nvSpPr>
          <p:cNvPr id="4" name="Google Shape;211;g2e9745337d5_0_0">
            <a:extLst>
              <a:ext uri="{FF2B5EF4-FFF2-40B4-BE49-F238E27FC236}">
                <a16:creationId xmlns:a16="http://schemas.microsoft.com/office/drawing/2014/main" id="{494F40D0-56F3-7AB5-7B9A-564C859A4229}"/>
              </a:ext>
            </a:extLst>
          </p:cNvPr>
          <p:cNvSpPr/>
          <p:nvPr/>
        </p:nvSpPr>
        <p:spPr>
          <a:xfrm>
            <a:off x="2029814" y="1193359"/>
            <a:ext cx="3112967" cy="24142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7" name="Google Shape;207;g2e9745337d5_0_0">
            <a:extLst>
              <a:ext uri="{FF2B5EF4-FFF2-40B4-BE49-F238E27FC236}">
                <a16:creationId xmlns:a16="http://schemas.microsoft.com/office/drawing/2014/main" id="{227DAC6E-D9CD-E15A-DF00-A3F864FA38C0}"/>
              </a:ext>
            </a:extLst>
          </p:cNvPr>
          <p:cNvSpPr txBox="1">
            <a:spLocks noGrp="1"/>
          </p:cNvSpPr>
          <p:nvPr>
            <p:ph type="body" idx="1"/>
          </p:nvPr>
        </p:nvSpPr>
        <p:spPr>
          <a:xfrm>
            <a:off x="837300" y="2376725"/>
            <a:ext cx="4759936" cy="3415500"/>
          </a:xfrm>
          <a:prstGeom prst="rect">
            <a:avLst/>
          </a:prstGeom>
          <a:noFill/>
          <a:ln>
            <a:noFill/>
          </a:ln>
        </p:spPr>
        <p:txBody>
          <a:bodyPr spcFirstLastPara="1" wrap="square" lIns="91425" tIns="45700" rIns="91425" bIns="45700" anchor="t" anchorCtr="1">
            <a:normAutofit/>
          </a:bodyPr>
          <a:lstStyle/>
          <a:p>
            <a:pPr marL="419100">
              <a:spcBef>
                <a:spcPts val="0"/>
              </a:spcBef>
              <a:buSzPts val="2400"/>
              <a:buFont typeface="Courier New" panose="02070309020205020404" pitchFamily="49" charset="0"/>
              <a:buChar char="o"/>
            </a:pPr>
            <a:r>
              <a:rPr lang="sv-SE" sz="2400" dirty="0">
                <a:solidFill>
                  <a:schemeClr val="bg1"/>
                </a:solidFill>
                <a:latin typeface="Work Sans"/>
                <a:ea typeface="Work Sans"/>
                <a:cs typeface="Work Sans"/>
                <a:sym typeface="Work Sans"/>
              </a:rPr>
              <a:t>Gör lösenordet unikt (återanvänd inte)</a:t>
            </a:r>
          </a:p>
          <a:p>
            <a:pPr marL="457200" lvl="0" indent="-381000" algn="l" rtl="0">
              <a:spcBef>
                <a:spcPts val="0"/>
              </a:spcBef>
              <a:spcAft>
                <a:spcPts val="0"/>
              </a:spcAft>
              <a:buSzPts val="2400"/>
              <a:buFont typeface="Courier New" panose="02070309020205020404" pitchFamily="49" charset="0"/>
              <a:buChar char="o"/>
            </a:pPr>
            <a:endParaRPr lang="sv-SE" sz="2400" dirty="0">
              <a:solidFill>
                <a:schemeClr val="bg1"/>
              </a:solidFill>
              <a:latin typeface="Work Sans"/>
              <a:ea typeface="Work Sans"/>
              <a:cs typeface="Work Sans"/>
              <a:sym typeface="Work Sans"/>
            </a:endParaRPr>
          </a:p>
          <a:p>
            <a:pPr marL="419100">
              <a:spcBef>
                <a:spcPts val="0"/>
              </a:spcBef>
              <a:buSzPts val="2400"/>
              <a:buFont typeface="Courier New" panose="02070309020205020404" pitchFamily="49" charset="0"/>
              <a:buChar char="o"/>
            </a:pPr>
            <a:r>
              <a:rPr lang="sv-SE" sz="2400" dirty="0">
                <a:solidFill>
                  <a:schemeClr val="bg1"/>
                </a:solidFill>
                <a:latin typeface="Work Sans"/>
                <a:ea typeface="Work Sans"/>
                <a:cs typeface="Work Sans"/>
                <a:sym typeface="Work Sans"/>
              </a:rPr>
              <a:t>Olika lösenord på olika konton</a:t>
            </a:r>
          </a:p>
          <a:p>
            <a:pPr marL="419100">
              <a:spcBef>
                <a:spcPts val="0"/>
              </a:spcBef>
              <a:buSzPts val="2400"/>
              <a:buFont typeface="Courier New" panose="02070309020205020404" pitchFamily="49" charset="0"/>
              <a:buChar char="o"/>
            </a:pPr>
            <a:endParaRPr lang="sv-SE" sz="2400" dirty="0">
              <a:solidFill>
                <a:schemeClr val="bg1"/>
              </a:solidFill>
              <a:latin typeface="Work Sans"/>
              <a:ea typeface="Work Sans"/>
              <a:cs typeface="Work Sans"/>
              <a:sym typeface="Work Sans"/>
            </a:endParaRPr>
          </a:p>
          <a:p>
            <a:pPr marL="419100">
              <a:spcBef>
                <a:spcPts val="0"/>
              </a:spcBef>
              <a:buSzPts val="2400"/>
              <a:buFont typeface="Courier New" panose="02070309020205020404" pitchFamily="49" charset="0"/>
              <a:buChar char="o"/>
            </a:pPr>
            <a:r>
              <a:rPr lang="sv-SE" sz="2400" dirty="0">
                <a:solidFill>
                  <a:schemeClr val="bg1"/>
                </a:solidFill>
                <a:latin typeface="Work Sans"/>
                <a:ea typeface="Work Sans"/>
                <a:cs typeface="Work Sans"/>
                <a:sym typeface="Work Sans"/>
              </a:rPr>
              <a:t>Lösenord kan knäckas och hackare testar lösenorden på flera konton. </a:t>
            </a:r>
          </a:p>
          <a:p>
            <a:pPr marL="0" lvl="0" indent="0" algn="l" rtl="0">
              <a:spcBef>
                <a:spcPts val="0"/>
              </a:spcBef>
              <a:spcAft>
                <a:spcPts val="0"/>
              </a:spcAft>
              <a:buNone/>
            </a:pPr>
            <a:endParaRPr sz="2400" dirty="0">
              <a:solidFill>
                <a:schemeClr val="bg1"/>
              </a:solidFill>
              <a:latin typeface="Work Sans"/>
              <a:ea typeface="Work Sans"/>
              <a:cs typeface="Work Sans"/>
              <a:sym typeface="Work Sans"/>
            </a:endParaRPr>
          </a:p>
          <a:p>
            <a:pPr marL="0" lvl="0" indent="0" algn="l" rtl="0">
              <a:spcBef>
                <a:spcPts val="0"/>
              </a:spcBef>
              <a:spcAft>
                <a:spcPts val="0"/>
              </a:spcAft>
              <a:buNone/>
            </a:pPr>
            <a:endParaRPr sz="2400" dirty="0">
              <a:solidFill>
                <a:schemeClr val="bg1"/>
              </a:solidFill>
              <a:latin typeface="Work Sans"/>
              <a:ea typeface="Work Sans"/>
              <a:cs typeface="Work Sans"/>
              <a:sym typeface="Work Sans"/>
            </a:endParaRPr>
          </a:p>
        </p:txBody>
      </p:sp>
      <p:pic>
        <p:nvPicPr>
          <p:cNvPr id="3" name="Graphic 2" descr="Safe outline">
            <a:extLst>
              <a:ext uri="{FF2B5EF4-FFF2-40B4-BE49-F238E27FC236}">
                <a16:creationId xmlns:a16="http://schemas.microsoft.com/office/drawing/2014/main" id="{F4D93042-6FD7-0916-4F02-0CF613AD7D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85185" y="1434788"/>
            <a:ext cx="4357438" cy="4357438"/>
          </a:xfrm>
          <a:prstGeom prst="rect">
            <a:avLst/>
          </a:prstGeom>
        </p:spPr>
      </p:pic>
    </p:spTree>
    <p:extLst>
      <p:ext uri="{BB962C8B-B14F-4D97-AF65-F5344CB8AC3E}">
        <p14:creationId xmlns:p14="http://schemas.microsoft.com/office/powerpoint/2010/main" val="254589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6"/>
          <p:cNvPicPr preferRelativeResize="0">
            <a:picLocks noGrp="1"/>
          </p:cNvPicPr>
          <p:nvPr>
            <p:ph type="pic" idx="2"/>
          </p:nvPr>
        </p:nvPicPr>
        <p:blipFill rotWithShape="1">
          <a:blip r:embed="rId3">
            <a:alphaModFix/>
          </a:blip>
          <a:srcRect l="20341" r="20341"/>
          <a:stretch/>
        </p:blipFill>
        <p:spPr>
          <a:xfrm>
            <a:off x="6095999" y="0"/>
            <a:ext cx="6102097" cy="6858000"/>
          </a:xfrm>
          <a:prstGeom prst="rect">
            <a:avLst/>
          </a:prstGeom>
          <a:solidFill>
            <a:srgbClr val="203C4B"/>
          </a:solidFill>
          <a:ln>
            <a:noFill/>
          </a:ln>
        </p:spPr>
      </p:pic>
      <p:sp>
        <p:nvSpPr>
          <p:cNvPr id="119" name="Google Shape;119;p6"/>
          <p:cNvSpPr txBox="1"/>
          <p:nvPr/>
        </p:nvSpPr>
        <p:spPr>
          <a:xfrm>
            <a:off x="1001147" y="1070201"/>
            <a:ext cx="4023601" cy="759889"/>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ctr" rtl="0">
              <a:lnSpc>
                <a:spcPct val="90000"/>
              </a:lnSpc>
              <a:spcBef>
                <a:spcPts val="0"/>
              </a:spcBef>
              <a:spcAft>
                <a:spcPts val="0"/>
              </a:spcAft>
              <a:buClr>
                <a:schemeClr val="dk2"/>
              </a:buClr>
              <a:buSzPct val="100000"/>
              <a:buFont typeface="Work Sans"/>
              <a:buNone/>
            </a:pPr>
            <a:r>
              <a:rPr lang="en-US" sz="3000" b="0" i="0" u="none" strike="noStrike" cap="none">
                <a:solidFill>
                  <a:schemeClr val="dk2"/>
                </a:solidFill>
                <a:latin typeface="Work Sans"/>
                <a:ea typeface="Work Sans"/>
                <a:cs typeface="Work Sans"/>
                <a:sym typeface="Work Sans"/>
              </a:rPr>
              <a:t>DET HÄR SKA VI</a:t>
            </a:r>
            <a:br>
              <a:rPr lang="en-US" sz="3000" b="0" i="0" u="none" strike="noStrike" cap="none">
                <a:solidFill>
                  <a:schemeClr val="dk2"/>
                </a:solidFill>
                <a:latin typeface="Work Sans"/>
                <a:ea typeface="Work Sans"/>
                <a:cs typeface="Work Sans"/>
                <a:sym typeface="Work Sans"/>
              </a:rPr>
            </a:br>
            <a:r>
              <a:rPr lang="en-US" sz="3000" b="0" i="0" u="none" strike="noStrike" cap="none">
                <a:solidFill>
                  <a:schemeClr val="dk2"/>
                </a:solidFill>
                <a:latin typeface="Work Sans"/>
                <a:ea typeface="Work Sans"/>
                <a:cs typeface="Work Sans"/>
                <a:sym typeface="Work Sans"/>
              </a:rPr>
              <a:t>PRATA OM IDAG</a:t>
            </a:r>
            <a:endParaRPr sz="1400" b="0" i="0" u="none" strike="noStrike" cap="none">
              <a:solidFill>
                <a:srgbClr val="000000"/>
              </a:solidFill>
              <a:latin typeface="Arial"/>
              <a:ea typeface="Arial"/>
              <a:cs typeface="Arial"/>
              <a:sym typeface="Arial"/>
            </a:endParaRPr>
          </a:p>
        </p:txBody>
      </p:sp>
      <p:sp>
        <p:nvSpPr>
          <p:cNvPr id="120" name="Google Shape;120;p6"/>
          <p:cNvSpPr txBox="1"/>
          <p:nvPr/>
        </p:nvSpPr>
        <p:spPr>
          <a:xfrm>
            <a:off x="1111453" y="2326638"/>
            <a:ext cx="6822900" cy="4393200"/>
          </a:xfrm>
          <a:prstGeom prst="rect">
            <a:avLst/>
          </a:prstGeom>
          <a:noFill/>
          <a:ln>
            <a:noFill/>
          </a:ln>
        </p:spPr>
        <p:txBody>
          <a:bodyPr spcFirstLastPara="1" wrap="square" lIns="91425" tIns="45700" rIns="91425" bIns="45700" anchor="t" anchorCtr="0">
            <a:noAutofit/>
          </a:bodyPr>
          <a:lstStyle/>
          <a:p>
            <a:pPr marL="342900" lvl="0" indent="-342900">
              <a:lnSpc>
                <a:spcPct val="90000"/>
              </a:lnSpc>
              <a:spcBef>
                <a:spcPts val="1000"/>
              </a:spcBef>
              <a:buClr>
                <a:schemeClr val="dk2"/>
              </a:buClr>
              <a:buSzPts val="1800"/>
              <a:buFont typeface="Arial"/>
              <a:buAutoNum type="arabicPeriod"/>
            </a:pPr>
            <a:r>
              <a:rPr lang="en-US" sz="1800" dirty="0">
                <a:solidFill>
                  <a:schemeClr val="dk2"/>
                </a:solidFill>
                <a:latin typeface="Work Sans"/>
                <a:ea typeface="Work Sans"/>
                <a:cs typeface="Work Sans"/>
                <a:sym typeface="Work Sans"/>
              </a:rPr>
              <a:t>Vad </a:t>
            </a:r>
            <a:r>
              <a:rPr lang="en-US" sz="1800" dirty="0" err="1">
                <a:solidFill>
                  <a:schemeClr val="dk2"/>
                </a:solidFill>
                <a:latin typeface="Work Sans"/>
                <a:ea typeface="Work Sans"/>
                <a:cs typeface="Work Sans"/>
                <a:sym typeface="Work Sans"/>
              </a:rPr>
              <a:t>är</a:t>
            </a:r>
            <a:r>
              <a:rPr lang="en-US" sz="1800" dirty="0">
                <a:solidFill>
                  <a:schemeClr val="dk2"/>
                </a:solidFill>
                <a:latin typeface="Work Sans"/>
                <a:ea typeface="Work Sans"/>
                <a:cs typeface="Work Sans"/>
                <a:sym typeface="Work Sans"/>
              </a:rPr>
              <a:t> </a:t>
            </a:r>
            <a:r>
              <a:rPr lang="en-US" sz="1800" dirty="0" err="1">
                <a:solidFill>
                  <a:schemeClr val="dk2"/>
                </a:solidFill>
                <a:latin typeface="Work Sans"/>
                <a:ea typeface="Work Sans"/>
                <a:cs typeface="Work Sans"/>
                <a:sym typeface="Work Sans"/>
              </a:rPr>
              <a:t>nätbedrägerier</a:t>
            </a:r>
            <a:r>
              <a:rPr lang="en-US" sz="1800" dirty="0">
                <a:solidFill>
                  <a:schemeClr val="dk2"/>
                </a:solidFill>
                <a:latin typeface="Work Sans"/>
                <a:ea typeface="Work Sans"/>
                <a:cs typeface="Work Sans"/>
                <a:sym typeface="Work Sans"/>
              </a:rPr>
              <a:t>, </a:t>
            </a:r>
            <a:r>
              <a:rPr lang="en-US" sz="1800" dirty="0" err="1">
                <a:solidFill>
                  <a:schemeClr val="dk2"/>
                </a:solidFill>
                <a:latin typeface="Work Sans"/>
                <a:ea typeface="Work Sans"/>
                <a:cs typeface="Work Sans"/>
                <a:sym typeface="Work Sans"/>
              </a:rPr>
              <a:t>varför</a:t>
            </a:r>
            <a:r>
              <a:rPr lang="en-US" sz="1800" dirty="0">
                <a:solidFill>
                  <a:schemeClr val="dk2"/>
                </a:solidFill>
                <a:latin typeface="Work Sans"/>
                <a:ea typeface="Work Sans"/>
                <a:cs typeface="Work Sans"/>
                <a:sym typeface="Work Sans"/>
              </a:rPr>
              <a:t> </a:t>
            </a:r>
            <a:r>
              <a:rPr lang="en-US" sz="1800" dirty="0" err="1">
                <a:solidFill>
                  <a:schemeClr val="dk2"/>
                </a:solidFill>
                <a:latin typeface="Work Sans"/>
                <a:ea typeface="Work Sans"/>
                <a:cs typeface="Work Sans"/>
                <a:sym typeface="Work Sans"/>
              </a:rPr>
              <a:t>finns</a:t>
            </a:r>
            <a:r>
              <a:rPr lang="en-US" sz="1800" dirty="0">
                <a:solidFill>
                  <a:schemeClr val="dk2"/>
                </a:solidFill>
                <a:latin typeface="Work Sans"/>
                <a:ea typeface="Work Sans"/>
                <a:cs typeface="Work Sans"/>
                <a:sym typeface="Work Sans"/>
              </a:rPr>
              <a:t> de?</a:t>
            </a:r>
          </a:p>
          <a:p>
            <a:pPr marL="342900" lvl="0" indent="-342900">
              <a:lnSpc>
                <a:spcPct val="90000"/>
              </a:lnSpc>
              <a:spcBef>
                <a:spcPts val="1000"/>
              </a:spcBef>
              <a:buClr>
                <a:schemeClr val="dk2"/>
              </a:buClr>
              <a:buSzPts val="1800"/>
              <a:buFont typeface="Arial"/>
              <a:buAutoNum type="arabicPeriod"/>
            </a:pPr>
            <a:endParaRPr lang="en-US" sz="1800" dirty="0">
              <a:solidFill>
                <a:schemeClr val="dk2"/>
              </a:solidFill>
              <a:latin typeface="Work Sans"/>
              <a:ea typeface="Work Sans"/>
              <a:cs typeface="Work Sans"/>
              <a:sym typeface="Work Sans"/>
            </a:endParaRPr>
          </a:p>
          <a:p>
            <a:pPr marL="342900" lvl="0" indent="-342900">
              <a:lnSpc>
                <a:spcPct val="90000"/>
              </a:lnSpc>
              <a:spcBef>
                <a:spcPts val="1000"/>
              </a:spcBef>
              <a:buClr>
                <a:schemeClr val="dk2"/>
              </a:buClr>
              <a:buSzPts val="1800"/>
              <a:buFont typeface="Arial"/>
              <a:buAutoNum type="arabicPeriod"/>
            </a:pPr>
            <a:endParaRPr lang="en-US" sz="1800" dirty="0">
              <a:solidFill>
                <a:schemeClr val="dk2"/>
              </a:solidFill>
              <a:latin typeface="Work Sans"/>
              <a:ea typeface="Work Sans"/>
              <a:cs typeface="Work Sans"/>
              <a:sym typeface="Work Sans"/>
            </a:endParaRPr>
          </a:p>
          <a:p>
            <a:pPr marL="342900" lvl="0" indent="-342900">
              <a:lnSpc>
                <a:spcPct val="90000"/>
              </a:lnSpc>
              <a:spcBef>
                <a:spcPts val="1000"/>
              </a:spcBef>
              <a:buClr>
                <a:schemeClr val="dk2"/>
              </a:buClr>
              <a:buSzPts val="1800"/>
              <a:buFont typeface="Arial"/>
              <a:buAutoNum type="arabicPeriod"/>
            </a:pPr>
            <a:r>
              <a:rPr lang="en-US" sz="1800" dirty="0" err="1">
                <a:solidFill>
                  <a:schemeClr val="dk2"/>
                </a:solidFill>
                <a:latin typeface="Work Sans"/>
                <a:ea typeface="Work Sans"/>
                <a:cs typeface="Work Sans"/>
                <a:sym typeface="Work Sans"/>
              </a:rPr>
              <a:t>Filmvisning</a:t>
            </a:r>
            <a:r>
              <a:rPr lang="en-US" sz="1800" dirty="0">
                <a:solidFill>
                  <a:schemeClr val="dk2"/>
                </a:solidFill>
                <a:latin typeface="Work Sans"/>
                <a:ea typeface="Work Sans"/>
                <a:cs typeface="Work Sans"/>
                <a:sym typeface="Work Sans"/>
              </a:rPr>
              <a:t>: </a:t>
            </a:r>
            <a:r>
              <a:rPr lang="en-US" sz="1800" i="1" dirty="0">
                <a:solidFill>
                  <a:schemeClr val="dk2"/>
                </a:solidFill>
                <a:latin typeface="Work Sans"/>
                <a:ea typeface="Work Sans"/>
                <a:cs typeface="Work Sans"/>
                <a:sym typeface="Work Sans"/>
              </a:rPr>
              <a:t>Klicka </a:t>
            </a:r>
            <a:r>
              <a:rPr lang="en-US" sz="1800" i="1" dirty="0" err="1">
                <a:solidFill>
                  <a:schemeClr val="dk2"/>
                </a:solidFill>
                <a:latin typeface="Work Sans"/>
                <a:ea typeface="Work Sans"/>
                <a:cs typeface="Work Sans"/>
                <a:sym typeface="Work Sans"/>
              </a:rPr>
              <a:t>smartI</a:t>
            </a:r>
            <a:endParaRPr lang="en-US" sz="1800" b="0" i="0" u="none" strike="noStrike" cap="none" dirty="0">
              <a:solidFill>
                <a:schemeClr val="dk2"/>
              </a:solidFill>
              <a:latin typeface="Work Sans"/>
              <a:ea typeface="Work Sans"/>
              <a:cs typeface="Work Sans"/>
              <a:sym typeface="Work Sans"/>
            </a:endParaRPr>
          </a:p>
          <a:p>
            <a:pPr marL="342900" lvl="0" indent="-342900">
              <a:lnSpc>
                <a:spcPct val="90000"/>
              </a:lnSpc>
              <a:spcBef>
                <a:spcPts val="1000"/>
              </a:spcBef>
              <a:buClr>
                <a:schemeClr val="dk2"/>
              </a:buClr>
              <a:buSzPts val="1800"/>
              <a:buFont typeface="Arial"/>
              <a:buAutoNum type="arabicPeriod"/>
            </a:pPr>
            <a:endParaRPr lang="en-US" sz="1800" dirty="0">
              <a:solidFill>
                <a:schemeClr val="dk2"/>
              </a:solidFill>
              <a:latin typeface="Work Sans"/>
              <a:ea typeface="Work Sans"/>
              <a:cs typeface="Work Sans"/>
              <a:sym typeface="Work Sans"/>
            </a:endParaRPr>
          </a:p>
          <a:p>
            <a:pPr marL="342900" lvl="0" indent="-342900">
              <a:lnSpc>
                <a:spcPct val="90000"/>
              </a:lnSpc>
              <a:spcBef>
                <a:spcPts val="1000"/>
              </a:spcBef>
              <a:buClr>
                <a:schemeClr val="dk2"/>
              </a:buClr>
              <a:buSzPts val="1800"/>
              <a:buFont typeface="Arial"/>
              <a:buAutoNum type="arabicPeriod"/>
            </a:pPr>
            <a:r>
              <a:rPr lang="sv-SE" sz="1800" b="0" i="0" u="none" strike="noStrike" cap="none" dirty="0">
                <a:solidFill>
                  <a:schemeClr val="dk2"/>
                </a:solidFill>
                <a:latin typeface="Work Sans"/>
                <a:ea typeface="Work Sans"/>
                <a:cs typeface="Work Sans"/>
                <a:sym typeface="Work Sans"/>
              </a:rPr>
              <a:t>Övningar om nätbedrägerier</a:t>
            </a:r>
            <a:endParaRPr sz="1400" b="0" i="0" u="none" strike="noStrike" cap="none" dirty="0">
              <a:solidFill>
                <a:srgbClr val="000000"/>
              </a:solidFill>
              <a:latin typeface="Arial"/>
              <a:ea typeface="Arial"/>
              <a:cs typeface="Arial"/>
              <a:sym typeface="Arial"/>
            </a:endParaRPr>
          </a:p>
          <a:p>
            <a:pPr marL="914400" marR="0" lvl="1" indent="-342900" algn="l" rtl="0">
              <a:lnSpc>
                <a:spcPct val="90000"/>
              </a:lnSpc>
              <a:spcBef>
                <a:spcPts val="500"/>
              </a:spcBef>
              <a:spcAft>
                <a:spcPts val="0"/>
              </a:spcAft>
              <a:buClr>
                <a:schemeClr val="dk2"/>
              </a:buClr>
              <a:buSzPts val="1800"/>
              <a:buFont typeface="Arial"/>
              <a:buChar char="•"/>
            </a:pPr>
            <a:r>
              <a:rPr lang="en-US" sz="1800" b="0" i="0" u="none" strike="noStrike" cap="none" dirty="0" err="1">
                <a:solidFill>
                  <a:schemeClr val="dk2"/>
                </a:solidFill>
                <a:latin typeface="Work Sans"/>
                <a:ea typeface="Work Sans"/>
                <a:cs typeface="Work Sans"/>
                <a:sym typeface="Work Sans"/>
              </a:rPr>
              <a:t>Nätdetektiver</a:t>
            </a:r>
            <a:endParaRPr sz="1800" b="0" i="0" u="none" strike="noStrike" cap="none" dirty="0">
              <a:solidFill>
                <a:schemeClr val="dk2"/>
              </a:solidFill>
              <a:latin typeface="Work Sans"/>
              <a:ea typeface="Work Sans"/>
              <a:cs typeface="Work Sans"/>
              <a:sym typeface="Work Sans"/>
            </a:endParaRPr>
          </a:p>
          <a:p>
            <a:pPr marL="914400" marR="0" lvl="1" indent="-342900" algn="l" rtl="0">
              <a:lnSpc>
                <a:spcPct val="90000"/>
              </a:lnSpc>
              <a:spcBef>
                <a:spcPts val="500"/>
              </a:spcBef>
              <a:spcAft>
                <a:spcPts val="0"/>
              </a:spcAft>
              <a:buClr>
                <a:schemeClr val="dk2"/>
              </a:buClr>
              <a:buSzPts val="1800"/>
              <a:buFont typeface="Work Sans"/>
              <a:buChar char="•"/>
            </a:pPr>
            <a:r>
              <a:rPr lang="en-US" sz="1800" b="0" i="0" u="none" strike="noStrike" cap="none" dirty="0" err="1">
                <a:solidFill>
                  <a:schemeClr val="dk2"/>
                </a:solidFill>
                <a:latin typeface="Work Sans"/>
                <a:ea typeface="Work Sans"/>
                <a:cs typeface="Work Sans"/>
                <a:sym typeface="Work Sans"/>
              </a:rPr>
              <a:t>lösenordsövning</a:t>
            </a:r>
            <a:endParaRPr sz="1800" b="0" i="0" u="none" strike="noStrike" cap="none" dirty="0">
              <a:solidFill>
                <a:schemeClr val="dk2"/>
              </a:solidFill>
              <a:latin typeface="Work Sans"/>
              <a:ea typeface="Work Sans"/>
              <a:cs typeface="Work Sans"/>
              <a:sym typeface="Work Sans"/>
            </a:endParaRPr>
          </a:p>
          <a:p>
            <a:pPr marL="685800" marR="0" lvl="1" indent="-114300" algn="l" rtl="0">
              <a:lnSpc>
                <a:spcPct val="90000"/>
              </a:lnSpc>
              <a:spcBef>
                <a:spcPts val="500"/>
              </a:spcBef>
              <a:spcAft>
                <a:spcPts val="0"/>
              </a:spcAft>
              <a:buClr>
                <a:schemeClr val="lt1"/>
              </a:buClr>
              <a:buSzPts val="1800"/>
              <a:buFont typeface="Arial"/>
              <a:buNone/>
            </a:pPr>
            <a:endParaRPr sz="1800" b="0" i="0" u="none" strike="noStrike" cap="none" dirty="0">
              <a:solidFill>
                <a:schemeClr val="dk2"/>
              </a:solidFill>
              <a:latin typeface="Work Sans"/>
              <a:ea typeface="Work Sans"/>
              <a:cs typeface="Work Sans"/>
              <a:sym typeface="Work Sans"/>
            </a:endParaRPr>
          </a:p>
        </p:txBody>
      </p:sp>
      <p:sp>
        <p:nvSpPr>
          <p:cNvPr id="121" name="Google Shape;121;p6"/>
          <p:cNvSpPr/>
          <p:nvPr/>
        </p:nvSpPr>
        <p:spPr>
          <a:xfrm>
            <a:off x="883937" y="3259945"/>
            <a:ext cx="664771" cy="656663"/>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22" name="Google Shape;122;p6"/>
          <p:cNvSpPr/>
          <p:nvPr/>
        </p:nvSpPr>
        <p:spPr>
          <a:xfrm>
            <a:off x="883974" y="2172348"/>
            <a:ext cx="664692" cy="65666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D4C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23" name="Google Shape;123;p6"/>
          <p:cNvSpPr/>
          <p:nvPr/>
        </p:nvSpPr>
        <p:spPr>
          <a:xfrm>
            <a:off x="883964" y="4558102"/>
            <a:ext cx="664771" cy="656663"/>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D3AAB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EE8DAAE3-F2C6-F122-68AC-1B7B89712867}"/>
            </a:ext>
          </a:extLst>
        </p:cNvPr>
        <p:cNvGrpSpPr/>
        <p:nvPr/>
      </p:nvGrpSpPr>
      <p:grpSpPr>
        <a:xfrm>
          <a:off x="0" y="0"/>
          <a:ext cx="0" cy="0"/>
          <a:chOff x="0" y="0"/>
          <a:chExt cx="0" cy="0"/>
        </a:xfrm>
      </p:grpSpPr>
      <p:pic>
        <p:nvPicPr>
          <p:cNvPr id="140" name="Google Shape;140;p24">
            <a:extLst>
              <a:ext uri="{FF2B5EF4-FFF2-40B4-BE49-F238E27FC236}">
                <a16:creationId xmlns:a16="http://schemas.microsoft.com/office/drawing/2014/main" id="{AAA86C94-AEB7-9DC0-6D03-2FCDFE567A55}"/>
              </a:ext>
            </a:extLst>
          </p:cNvPr>
          <p:cNvPicPr preferRelativeResize="0"/>
          <p:nvPr/>
        </p:nvPicPr>
        <p:blipFill rotWithShape="1">
          <a:blip r:embed="rId3">
            <a:alphaModFix/>
          </a:blip>
          <a:srcRect/>
          <a:stretch/>
        </p:blipFill>
        <p:spPr>
          <a:xfrm>
            <a:off x="9005455" y="178473"/>
            <a:ext cx="2873196" cy="357208"/>
          </a:xfrm>
          <a:prstGeom prst="rect">
            <a:avLst/>
          </a:prstGeom>
          <a:noFill/>
          <a:ln>
            <a:noFill/>
          </a:ln>
        </p:spPr>
      </p:pic>
      <p:sp>
        <p:nvSpPr>
          <p:cNvPr id="141" name="Google Shape;141;p24">
            <a:extLst>
              <a:ext uri="{FF2B5EF4-FFF2-40B4-BE49-F238E27FC236}">
                <a16:creationId xmlns:a16="http://schemas.microsoft.com/office/drawing/2014/main" id="{FE7F656D-1BAA-8582-53EA-4C1757BDA144}"/>
              </a:ext>
            </a:extLst>
          </p:cNvPr>
          <p:cNvSpPr txBox="1">
            <a:spLocks noGrp="1"/>
          </p:cNvSpPr>
          <p:nvPr>
            <p:ph type="title"/>
          </p:nvPr>
        </p:nvSpPr>
        <p:spPr>
          <a:xfrm>
            <a:off x="1001770" y="109851"/>
            <a:ext cx="5177417" cy="1374613"/>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274300" tIns="182875" rIns="274300" bIns="182875" anchor="ctr" anchorCtr="1">
            <a:normAutofit/>
          </a:bodyPr>
          <a:lstStyle/>
          <a:p>
            <a:pPr marL="0" lvl="0" indent="0" algn="ctr" rtl="0">
              <a:lnSpc>
                <a:spcPct val="90000"/>
              </a:lnSpc>
              <a:spcBef>
                <a:spcPts val="0"/>
              </a:spcBef>
              <a:spcAft>
                <a:spcPts val="0"/>
              </a:spcAft>
              <a:buClr>
                <a:srgbClr val="FFFFFF"/>
              </a:buClr>
              <a:buSzPts val="3200"/>
              <a:buFont typeface="Gill Sans"/>
              <a:buNone/>
            </a:pPr>
            <a:r>
              <a:rPr lang="en-US" sz="4100" b="1" dirty="0" err="1">
                <a:solidFill>
                  <a:srgbClr val="FFFFFF"/>
                </a:solidFill>
              </a:rPr>
              <a:t>Omöjlig</a:t>
            </a:r>
            <a:r>
              <a:rPr lang="en-US" sz="4100" b="1" dirty="0">
                <a:solidFill>
                  <a:srgbClr val="FFFFFF"/>
                </a:solidFill>
              </a:rPr>
              <a:t> </a:t>
            </a:r>
            <a:r>
              <a:rPr lang="en-US" sz="4100" b="1" dirty="0" err="1">
                <a:solidFill>
                  <a:srgbClr val="FFFFFF"/>
                </a:solidFill>
              </a:rPr>
              <a:t>att</a:t>
            </a:r>
            <a:r>
              <a:rPr lang="en-US" sz="4100" b="1" dirty="0">
                <a:solidFill>
                  <a:srgbClr val="FFFFFF"/>
                </a:solidFill>
              </a:rPr>
              <a:t> </a:t>
            </a:r>
            <a:r>
              <a:rPr lang="en-US" sz="4100" b="1" dirty="0" err="1">
                <a:solidFill>
                  <a:srgbClr val="FFFFFF"/>
                </a:solidFill>
              </a:rPr>
              <a:t>gissa</a:t>
            </a:r>
            <a:endParaRPr sz="3700" dirty="0"/>
          </a:p>
        </p:txBody>
      </p:sp>
      <p:sp>
        <p:nvSpPr>
          <p:cNvPr id="4" name="Google Shape;211;g2e9745337d5_0_0">
            <a:extLst>
              <a:ext uri="{FF2B5EF4-FFF2-40B4-BE49-F238E27FC236}">
                <a16:creationId xmlns:a16="http://schemas.microsoft.com/office/drawing/2014/main" id="{0F93277A-8779-18D0-8B6A-8FC6202AE43A}"/>
              </a:ext>
            </a:extLst>
          </p:cNvPr>
          <p:cNvSpPr/>
          <p:nvPr/>
        </p:nvSpPr>
        <p:spPr>
          <a:xfrm>
            <a:off x="2029814" y="1193359"/>
            <a:ext cx="3112967" cy="24142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7" name="Google Shape;207;g2e9745337d5_0_0">
            <a:extLst>
              <a:ext uri="{FF2B5EF4-FFF2-40B4-BE49-F238E27FC236}">
                <a16:creationId xmlns:a16="http://schemas.microsoft.com/office/drawing/2014/main" id="{61735719-D40F-7078-A2AB-7582D5030C14}"/>
              </a:ext>
            </a:extLst>
          </p:cNvPr>
          <p:cNvSpPr txBox="1">
            <a:spLocks noGrp="1"/>
          </p:cNvSpPr>
          <p:nvPr>
            <p:ph type="body" idx="1"/>
          </p:nvPr>
        </p:nvSpPr>
        <p:spPr>
          <a:xfrm>
            <a:off x="837300" y="2376725"/>
            <a:ext cx="4759936" cy="3415500"/>
          </a:xfrm>
          <a:prstGeom prst="rect">
            <a:avLst/>
          </a:prstGeom>
          <a:noFill/>
          <a:ln>
            <a:noFill/>
          </a:ln>
        </p:spPr>
        <p:txBody>
          <a:bodyPr spcFirstLastPara="1" wrap="square" lIns="91425" tIns="45700" rIns="91425" bIns="45700" anchor="t" anchorCtr="1">
            <a:normAutofit/>
          </a:bodyPr>
          <a:lstStyle/>
          <a:p>
            <a:pPr marL="419100">
              <a:spcBef>
                <a:spcPts val="0"/>
              </a:spcBef>
              <a:buSzPts val="2400"/>
              <a:buFont typeface="Courier New" panose="02070309020205020404" pitchFamily="49" charset="0"/>
              <a:buChar char="o"/>
            </a:pPr>
            <a:r>
              <a:rPr lang="sv-SE" sz="2400" dirty="0">
                <a:solidFill>
                  <a:schemeClr val="bg1"/>
                </a:solidFill>
                <a:latin typeface="Work Sans"/>
                <a:ea typeface="Work Sans"/>
                <a:cs typeface="Work Sans"/>
                <a:sym typeface="Work Sans"/>
              </a:rPr>
              <a:t>Gör lösenordet unikt</a:t>
            </a:r>
          </a:p>
          <a:p>
            <a:pPr marL="457200" lvl="0" indent="-381000" algn="l" rtl="0">
              <a:spcBef>
                <a:spcPts val="0"/>
              </a:spcBef>
              <a:spcAft>
                <a:spcPts val="0"/>
              </a:spcAft>
              <a:buSzPts val="2400"/>
              <a:buFont typeface="Courier New" panose="02070309020205020404" pitchFamily="49" charset="0"/>
              <a:buChar char="o"/>
            </a:pPr>
            <a:endParaRPr lang="sv-SE" sz="2400" dirty="0">
              <a:solidFill>
                <a:schemeClr val="bg1"/>
              </a:solidFill>
              <a:latin typeface="Work Sans"/>
              <a:ea typeface="Work Sans"/>
              <a:cs typeface="Work Sans"/>
              <a:sym typeface="Work Sans"/>
            </a:endParaRPr>
          </a:p>
          <a:p>
            <a:pPr marL="419100">
              <a:spcBef>
                <a:spcPts val="0"/>
              </a:spcBef>
              <a:buSzPts val="2400"/>
              <a:buFont typeface="Courier New" panose="02070309020205020404" pitchFamily="49" charset="0"/>
              <a:buChar char="o"/>
            </a:pPr>
            <a:r>
              <a:rPr lang="sv-SE" sz="2400" dirty="0">
                <a:solidFill>
                  <a:schemeClr val="bg1"/>
                </a:solidFill>
                <a:latin typeface="Work Sans"/>
                <a:ea typeface="Work Sans"/>
                <a:cs typeface="Work Sans"/>
                <a:sym typeface="Work Sans"/>
              </a:rPr>
              <a:t>Olika lösenord på olika konton</a:t>
            </a:r>
          </a:p>
          <a:p>
            <a:pPr marL="419100">
              <a:spcBef>
                <a:spcPts val="0"/>
              </a:spcBef>
              <a:buSzPts val="2400"/>
              <a:buFont typeface="Courier New" panose="02070309020205020404" pitchFamily="49" charset="0"/>
              <a:buChar char="o"/>
            </a:pPr>
            <a:endParaRPr lang="sv-SE" sz="2400" dirty="0">
              <a:solidFill>
                <a:schemeClr val="bg1"/>
              </a:solidFill>
              <a:latin typeface="Work Sans"/>
              <a:ea typeface="Work Sans"/>
              <a:cs typeface="Work Sans"/>
              <a:sym typeface="Work Sans"/>
            </a:endParaRPr>
          </a:p>
          <a:p>
            <a:pPr marL="419100">
              <a:spcBef>
                <a:spcPts val="0"/>
              </a:spcBef>
              <a:buSzPts val="2400"/>
              <a:buFont typeface="Courier New" panose="02070309020205020404" pitchFamily="49" charset="0"/>
              <a:buChar char="o"/>
            </a:pPr>
            <a:r>
              <a:rPr lang="sv-SE" sz="2400" dirty="0">
                <a:solidFill>
                  <a:schemeClr val="bg1"/>
                </a:solidFill>
                <a:latin typeface="Work Sans"/>
                <a:ea typeface="Work Sans"/>
                <a:cs typeface="Work Sans"/>
                <a:sym typeface="Work Sans"/>
              </a:rPr>
              <a:t>Använd inget som kan kopplas till dig (namn, husdjur, intressen)</a:t>
            </a:r>
            <a:endParaRPr sz="2400" dirty="0">
              <a:solidFill>
                <a:schemeClr val="bg1"/>
              </a:solidFill>
              <a:latin typeface="Work Sans"/>
              <a:ea typeface="Work Sans"/>
              <a:cs typeface="Work Sans"/>
              <a:sym typeface="Work Sans"/>
            </a:endParaRPr>
          </a:p>
          <a:p>
            <a:pPr marL="0" lvl="0" indent="0" algn="l" rtl="0">
              <a:spcBef>
                <a:spcPts val="0"/>
              </a:spcBef>
              <a:spcAft>
                <a:spcPts val="0"/>
              </a:spcAft>
              <a:buNone/>
            </a:pPr>
            <a:endParaRPr sz="2400" dirty="0">
              <a:solidFill>
                <a:schemeClr val="bg1"/>
              </a:solidFill>
              <a:latin typeface="Work Sans"/>
              <a:ea typeface="Work Sans"/>
              <a:cs typeface="Work Sans"/>
              <a:sym typeface="Work Sans"/>
            </a:endParaRPr>
          </a:p>
          <a:p>
            <a:pPr marL="0" lvl="0" indent="0" algn="l" rtl="0">
              <a:spcBef>
                <a:spcPts val="0"/>
              </a:spcBef>
              <a:spcAft>
                <a:spcPts val="0"/>
              </a:spcAft>
              <a:buNone/>
            </a:pPr>
            <a:endParaRPr sz="2400" dirty="0">
              <a:solidFill>
                <a:schemeClr val="bg1"/>
              </a:solidFill>
              <a:latin typeface="Work Sans"/>
              <a:ea typeface="Work Sans"/>
              <a:cs typeface="Work Sans"/>
              <a:sym typeface="Work Sans"/>
            </a:endParaRPr>
          </a:p>
        </p:txBody>
      </p:sp>
      <p:pic>
        <p:nvPicPr>
          <p:cNvPr id="6" name="Picture 5">
            <a:extLst>
              <a:ext uri="{FF2B5EF4-FFF2-40B4-BE49-F238E27FC236}">
                <a16:creationId xmlns:a16="http://schemas.microsoft.com/office/drawing/2014/main" id="{639F5C88-9F7D-B331-EF35-B68C313B1A05}"/>
              </a:ext>
            </a:extLst>
          </p:cNvPr>
          <p:cNvPicPr>
            <a:picLocks noChangeAspect="1"/>
          </p:cNvPicPr>
          <p:nvPr/>
        </p:nvPicPr>
        <p:blipFill>
          <a:blip r:embed="rId4"/>
          <a:stretch>
            <a:fillRect/>
          </a:stretch>
        </p:blipFill>
        <p:spPr>
          <a:xfrm>
            <a:off x="6085114" y="2151141"/>
            <a:ext cx="5251793" cy="3415501"/>
          </a:xfrm>
          <a:prstGeom prst="rect">
            <a:avLst/>
          </a:prstGeom>
        </p:spPr>
      </p:pic>
      <p:sp>
        <p:nvSpPr>
          <p:cNvPr id="7" name="TextBox 6">
            <a:extLst>
              <a:ext uri="{FF2B5EF4-FFF2-40B4-BE49-F238E27FC236}">
                <a16:creationId xmlns:a16="http://schemas.microsoft.com/office/drawing/2014/main" id="{58B980EA-6CF5-81A5-3EB5-847118ABE509}"/>
              </a:ext>
            </a:extLst>
          </p:cNvPr>
          <p:cNvSpPr txBox="1"/>
          <p:nvPr/>
        </p:nvSpPr>
        <p:spPr>
          <a:xfrm>
            <a:off x="5965628" y="5602644"/>
            <a:ext cx="4973495" cy="523220"/>
          </a:xfrm>
          <a:prstGeom prst="rect">
            <a:avLst/>
          </a:prstGeom>
          <a:noFill/>
        </p:spPr>
        <p:txBody>
          <a:bodyPr wrap="square" rtlCol="0">
            <a:spAutoFit/>
          </a:bodyPr>
          <a:lstStyle/>
          <a:p>
            <a:r>
              <a:rPr lang="en-SE" dirty="0">
                <a:solidFill>
                  <a:schemeClr val="bg1"/>
                </a:solidFill>
                <a:latin typeface="Work Sans" pitchFamily="2" charset="77"/>
              </a:rPr>
              <a:t>Här är en lista med mycket vanliga lösenord och hur lång tid de går att knäcka för en dator. </a:t>
            </a:r>
          </a:p>
        </p:txBody>
      </p:sp>
    </p:spTree>
    <p:extLst>
      <p:ext uri="{BB962C8B-B14F-4D97-AF65-F5344CB8AC3E}">
        <p14:creationId xmlns:p14="http://schemas.microsoft.com/office/powerpoint/2010/main" val="3357748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a:extLst>
            <a:ext uri="{FF2B5EF4-FFF2-40B4-BE49-F238E27FC236}">
              <a16:creationId xmlns:a16="http://schemas.microsoft.com/office/drawing/2014/main" id="{09E93350-19AD-D8D1-91F2-1139A881F3F5}"/>
            </a:ext>
          </a:extLst>
        </p:cNvPr>
        <p:cNvGrpSpPr/>
        <p:nvPr/>
      </p:nvGrpSpPr>
      <p:grpSpPr>
        <a:xfrm>
          <a:off x="0" y="0"/>
          <a:ext cx="0" cy="0"/>
          <a:chOff x="0" y="0"/>
          <a:chExt cx="0" cy="0"/>
        </a:xfrm>
      </p:grpSpPr>
      <p:sp>
        <p:nvSpPr>
          <p:cNvPr id="205" name="Google Shape;205;g2e9745337d5_0_0">
            <a:extLst>
              <a:ext uri="{FF2B5EF4-FFF2-40B4-BE49-F238E27FC236}">
                <a16:creationId xmlns:a16="http://schemas.microsoft.com/office/drawing/2014/main" id="{C0D029E8-D5DC-6BBA-3B2D-318B482E01DC}"/>
              </a:ext>
            </a:extLst>
          </p:cNvPr>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07" name="Google Shape;207;g2e9745337d5_0_0">
            <a:extLst>
              <a:ext uri="{FF2B5EF4-FFF2-40B4-BE49-F238E27FC236}">
                <a16:creationId xmlns:a16="http://schemas.microsoft.com/office/drawing/2014/main" id="{423839A0-89D3-C17F-7F42-09D8658724BA}"/>
              </a:ext>
            </a:extLst>
          </p:cNvPr>
          <p:cNvSpPr txBox="1">
            <a:spLocks noGrp="1"/>
          </p:cNvSpPr>
          <p:nvPr>
            <p:ph type="body" idx="1"/>
          </p:nvPr>
        </p:nvSpPr>
        <p:spPr>
          <a:xfrm>
            <a:off x="837300" y="2376725"/>
            <a:ext cx="5702792" cy="3415500"/>
          </a:xfrm>
          <a:prstGeom prst="rect">
            <a:avLst/>
          </a:prstGeom>
          <a:noFill/>
          <a:ln>
            <a:noFill/>
          </a:ln>
        </p:spPr>
        <p:txBody>
          <a:bodyPr spcFirstLastPara="1" wrap="square" lIns="91425" tIns="45700" rIns="91425" bIns="45700" anchor="t" anchorCtr="1">
            <a:normAutofit/>
          </a:bodyPr>
          <a:lstStyle/>
          <a:p>
            <a:pPr marL="0" lvl="0" indent="0" algn="l">
              <a:spcBef>
                <a:spcPts val="0"/>
              </a:spcBef>
            </a:pPr>
            <a:endParaRPr sz="2400" dirty="0">
              <a:solidFill>
                <a:schemeClr val="accent5"/>
              </a:solidFill>
              <a:latin typeface="Work Sans"/>
              <a:ea typeface="Work Sans"/>
              <a:cs typeface="Work Sans"/>
              <a:sym typeface="Work Sans"/>
            </a:endParaRPr>
          </a:p>
          <a:p>
            <a:pPr marL="0" lvl="0" indent="0" algn="l" rtl="0">
              <a:spcBef>
                <a:spcPts val="0"/>
              </a:spcBef>
              <a:spcAft>
                <a:spcPts val="0"/>
              </a:spcAft>
              <a:buNone/>
            </a:pPr>
            <a:endParaRPr sz="2400" dirty="0">
              <a:solidFill>
                <a:schemeClr val="accent5"/>
              </a:solidFill>
              <a:latin typeface="Work Sans"/>
              <a:ea typeface="Work Sans"/>
              <a:cs typeface="Work Sans"/>
              <a:sym typeface="Work Sans"/>
            </a:endParaRPr>
          </a:p>
        </p:txBody>
      </p:sp>
      <p:sp>
        <p:nvSpPr>
          <p:cNvPr id="208" name="Google Shape;208;g2e9745337d5_0_0">
            <a:extLst>
              <a:ext uri="{FF2B5EF4-FFF2-40B4-BE49-F238E27FC236}">
                <a16:creationId xmlns:a16="http://schemas.microsoft.com/office/drawing/2014/main" id="{9420D601-A653-CE33-B12E-BA3A01687DD5}"/>
              </a:ext>
            </a:extLst>
          </p:cNvPr>
          <p:cNvSpPr txBox="1"/>
          <p:nvPr/>
        </p:nvSpPr>
        <p:spPr>
          <a:xfrm>
            <a:off x="695100" y="916674"/>
            <a:ext cx="6286800" cy="9945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5"/>
              </a:buClr>
              <a:buSzPts val="3000"/>
              <a:buFont typeface="Work Sans"/>
              <a:buNone/>
            </a:pPr>
            <a:r>
              <a:rPr lang="en-US" sz="3500" b="1" dirty="0" err="1">
                <a:solidFill>
                  <a:schemeClr val="accent3"/>
                </a:solidFill>
                <a:latin typeface="Work Sans"/>
                <a:ea typeface="Work Sans"/>
                <a:cs typeface="Work Sans"/>
                <a:sym typeface="Work Sans"/>
              </a:rPr>
              <a:t>Utmaning</a:t>
            </a:r>
            <a:endParaRPr sz="1900" b="1" i="0" u="none" strike="noStrike" cap="none" dirty="0">
              <a:solidFill>
                <a:schemeClr val="accent3"/>
              </a:solidFill>
            </a:endParaRPr>
          </a:p>
        </p:txBody>
      </p:sp>
      <p:pic>
        <p:nvPicPr>
          <p:cNvPr id="209" name="Google Shape;209;g2e9745337d5_0_0">
            <a:extLst>
              <a:ext uri="{FF2B5EF4-FFF2-40B4-BE49-F238E27FC236}">
                <a16:creationId xmlns:a16="http://schemas.microsoft.com/office/drawing/2014/main" id="{B9D1F310-7ABE-EC45-2B52-E5E15AFD05F2}"/>
              </a:ext>
            </a:extLst>
          </p:cNvPr>
          <p:cNvPicPr preferRelativeResize="0"/>
          <p:nvPr/>
        </p:nvPicPr>
        <p:blipFill rotWithShape="1">
          <a:blip r:embed="rId3">
            <a:alphaModFix/>
          </a:blip>
          <a:srcRect/>
          <a:stretch/>
        </p:blipFill>
        <p:spPr>
          <a:xfrm>
            <a:off x="9005455" y="178473"/>
            <a:ext cx="2873196" cy="357208"/>
          </a:xfrm>
          <a:prstGeom prst="rect">
            <a:avLst/>
          </a:prstGeom>
          <a:noFill/>
          <a:ln>
            <a:noFill/>
          </a:ln>
        </p:spPr>
      </p:pic>
      <p:sp>
        <p:nvSpPr>
          <p:cNvPr id="211" name="Google Shape;211;g2e9745337d5_0_0">
            <a:extLst>
              <a:ext uri="{FF2B5EF4-FFF2-40B4-BE49-F238E27FC236}">
                <a16:creationId xmlns:a16="http://schemas.microsoft.com/office/drawing/2014/main" id="{5D3B5F69-AC07-56F9-CD65-F1FB6B382DC8}"/>
              </a:ext>
            </a:extLst>
          </p:cNvPr>
          <p:cNvSpPr/>
          <p:nvPr/>
        </p:nvSpPr>
        <p:spPr>
          <a:xfrm>
            <a:off x="2112150" y="1553925"/>
            <a:ext cx="3112967" cy="24142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bg1">
              <a:lumMod val="20000"/>
              <a:lumOff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dirty="0">
              <a:solidFill>
                <a:schemeClr val="bg1"/>
              </a:solidFill>
              <a:latin typeface="Gill Sans"/>
              <a:ea typeface="Gill Sans"/>
              <a:cs typeface="Gill Sans"/>
              <a:sym typeface="Gill Sans"/>
            </a:endParaRPr>
          </a:p>
        </p:txBody>
      </p:sp>
      <p:sp>
        <p:nvSpPr>
          <p:cNvPr id="4" name="Google Shape;207;g2e9745337d5_0_0">
            <a:extLst>
              <a:ext uri="{FF2B5EF4-FFF2-40B4-BE49-F238E27FC236}">
                <a16:creationId xmlns:a16="http://schemas.microsoft.com/office/drawing/2014/main" id="{8138B1DA-CCF0-B62A-2EE2-00E27B503A07}"/>
              </a:ext>
            </a:extLst>
          </p:cNvPr>
          <p:cNvSpPr txBox="1">
            <a:spLocks/>
          </p:cNvSpPr>
          <p:nvPr/>
        </p:nvSpPr>
        <p:spPr>
          <a:xfrm>
            <a:off x="787333" y="2548425"/>
            <a:ext cx="9271067" cy="3415500"/>
          </a:xfrm>
          <a:prstGeom prst="rect">
            <a:avLst/>
          </a:prstGeom>
          <a:noFill/>
          <a:ln>
            <a:noFill/>
          </a:ln>
        </p:spPr>
        <p:txBody>
          <a:bodyPr spcFirstLastPara="1" wrap="square" lIns="91425" tIns="45700" rIns="91425" bIns="45700" anchor="t" anchorCtr="1">
            <a:normAutofit/>
          </a:bodyPr>
          <a:lstStyle>
            <a:defPPr marR="0" lvl="0" algn="l" rtl="0">
              <a:lnSpc>
                <a:spcPct val="100000"/>
              </a:lnSpc>
              <a:spcBef>
                <a:spcPts val="0"/>
              </a:spcBef>
              <a:spcAft>
                <a:spcPts val="0"/>
              </a:spcAft>
            </a:defPPr>
            <a:lvl1pPr marL="457200" marR="0" lvl="0" indent="-228600" algn="ctr" rtl="0">
              <a:lnSpc>
                <a:spcPct val="100000"/>
              </a:lnSpc>
              <a:spcBef>
                <a:spcPts val="1000"/>
              </a:spcBef>
              <a:spcAft>
                <a:spcPts val="0"/>
              </a:spcAft>
              <a:buClr>
                <a:schemeClr val="accent2"/>
              </a:buClr>
              <a:buSzPts val="1500"/>
              <a:buFont typeface="Arial"/>
              <a:buNone/>
              <a:defRPr sz="1500" b="0" i="0" u="none" strike="noStrike" cap="none">
                <a:solidFill>
                  <a:srgbClr val="FFFFFF"/>
                </a:solidFill>
                <a:latin typeface="Gill Sans"/>
                <a:ea typeface="Gill Sans"/>
                <a:cs typeface="Gill Sans"/>
                <a:sym typeface="Gill Sans"/>
              </a:defRPr>
            </a:lvl1pPr>
            <a:lvl2pPr marL="914400" marR="0" lvl="1" indent="-228600" algn="l" rtl="0">
              <a:lnSpc>
                <a:spcPct val="100000"/>
              </a:lnSpc>
              <a:spcBef>
                <a:spcPts val="1000"/>
              </a:spcBef>
              <a:spcAft>
                <a:spcPts val="0"/>
              </a:spcAft>
              <a:buClr>
                <a:schemeClr val="accent2"/>
              </a:buClr>
              <a:buSzPts val="1400"/>
              <a:buFont typeface="Arial"/>
              <a:buNone/>
              <a:defRPr sz="1400" b="0" i="0" u="none" strike="noStrike" cap="none">
                <a:solidFill>
                  <a:srgbClr val="B9CAD9"/>
                </a:solidFill>
                <a:latin typeface="Gill Sans"/>
                <a:ea typeface="Gill Sans"/>
                <a:cs typeface="Gill Sans"/>
                <a:sym typeface="Gill Sans"/>
              </a:defRPr>
            </a:lvl2pPr>
            <a:lvl3pPr marL="1371600" marR="0" lvl="2" indent="-228600" algn="l" rtl="0">
              <a:lnSpc>
                <a:spcPct val="100000"/>
              </a:lnSpc>
              <a:spcBef>
                <a:spcPts val="1000"/>
              </a:spcBef>
              <a:spcAft>
                <a:spcPts val="0"/>
              </a:spcAft>
              <a:buClr>
                <a:schemeClr val="accent2"/>
              </a:buClr>
              <a:buSzPts val="1200"/>
              <a:buFont typeface="Arial"/>
              <a:buNone/>
              <a:defRPr sz="1200" b="0" i="0" u="none" strike="noStrike" cap="none">
                <a:solidFill>
                  <a:srgbClr val="B9CAD9"/>
                </a:solidFill>
                <a:latin typeface="Gill Sans"/>
                <a:ea typeface="Gill Sans"/>
                <a:cs typeface="Gill Sans"/>
                <a:sym typeface="Gill Sans"/>
              </a:defRPr>
            </a:lvl3pPr>
            <a:lvl4pPr marL="1828800" marR="0" lvl="3" indent="-228600" algn="l" rtl="0">
              <a:lnSpc>
                <a:spcPct val="100000"/>
              </a:lnSpc>
              <a:spcBef>
                <a:spcPts val="1000"/>
              </a:spcBef>
              <a:spcAft>
                <a:spcPts val="0"/>
              </a:spcAft>
              <a:buClr>
                <a:schemeClr val="accent2"/>
              </a:buClr>
              <a:buSzPts val="1000"/>
              <a:buFont typeface="Arial"/>
              <a:buNone/>
              <a:defRPr sz="1000" b="0" i="0" u="none" strike="noStrike" cap="none">
                <a:solidFill>
                  <a:srgbClr val="B9CAD9"/>
                </a:solidFill>
                <a:latin typeface="Gill Sans"/>
                <a:ea typeface="Gill Sans"/>
                <a:cs typeface="Gill Sans"/>
                <a:sym typeface="Gill Sans"/>
              </a:defRPr>
            </a:lvl4pPr>
            <a:lvl5pPr marL="2286000" marR="0" lvl="4" indent="-228600" algn="l" rtl="0">
              <a:lnSpc>
                <a:spcPct val="100000"/>
              </a:lnSpc>
              <a:spcBef>
                <a:spcPts val="1000"/>
              </a:spcBef>
              <a:spcAft>
                <a:spcPts val="0"/>
              </a:spcAft>
              <a:buClr>
                <a:schemeClr val="accent2"/>
              </a:buClr>
              <a:buSzPts val="1000"/>
              <a:buFont typeface="Arial"/>
              <a:buNone/>
              <a:defRPr sz="1000" b="0" i="0" u="none" strike="noStrike" cap="none">
                <a:solidFill>
                  <a:srgbClr val="B9CAD9"/>
                </a:solidFill>
                <a:latin typeface="Gill Sans"/>
                <a:ea typeface="Gill Sans"/>
                <a:cs typeface="Gill Sans"/>
                <a:sym typeface="Gill Sans"/>
              </a:defRPr>
            </a:lvl5pPr>
            <a:lvl6pPr marL="2743200" marR="0" lvl="5" indent="-228600" algn="l" rtl="0">
              <a:lnSpc>
                <a:spcPct val="100000"/>
              </a:lnSpc>
              <a:spcBef>
                <a:spcPts val="1000"/>
              </a:spcBef>
              <a:spcAft>
                <a:spcPts val="0"/>
              </a:spcAft>
              <a:buClr>
                <a:schemeClr val="accent2"/>
              </a:buClr>
              <a:buSzPts val="1000"/>
              <a:buFont typeface="Arial"/>
              <a:buNone/>
              <a:defRPr sz="1000" b="0" i="0" u="none" strike="noStrike" cap="none">
                <a:solidFill>
                  <a:schemeClr val="lt1"/>
                </a:solidFill>
                <a:latin typeface="Gill Sans"/>
                <a:ea typeface="Gill Sans"/>
                <a:cs typeface="Gill Sans"/>
                <a:sym typeface="Gill Sans"/>
              </a:defRPr>
            </a:lvl6pPr>
            <a:lvl7pPr marL="3200400" marR="0" lvl="6" indent="-228600" algn="l" rtl="0">
              <a:lnSpc>
                <a:spcPct val="100000"/>
              </a:lnSpc>
              <a:spcBef>
                <a:spcPts val="1000"/>
              </a:spcBef>
              <a:spcAft>
                <a:spcPts val="0"/>
              </a:spcAft>
              <a:buClr>
                <a:schemeClr val="accent2"/>
              </a:buClr>
              <a:buSzPts val="1000"/>
              <a:buFont typeface="Arial"/>
              <a:buNone/>
              <a:defRPr sz="1000" b="0" i="0" u="none" strike="noStrike" cap="none">
                <a:solidFill>
                  <a:schemeClr val="lt1"/>
                </a:solidFill>
                <a:latin typeface="Gill Sans"/>
                <a:ea typeface="Gill Sans"/>
                <a:cs typeface="Gill Sans"/>
                <a:sym typeface="Gill Sans"/>
              </a:defRPr>
            </a:lvl7pPr>
            <a:lvl8pPr marL="3657600" marR="0" lvl="7" indent="-228600" algn="l" rtl="0">
              <a:lnSpc>
                <a:spcPct val="100000"/>
              </a:lnSpc>
              <a:spcBef>
                <a:spcPts val="1000"/>
              </a:spcBef>
              <a:spcAft>
                <a:spcPts val="0"/>
              </a:spcAft>
              <a:buClr>
                <a:schemeClr val="accent2"/>
              </a:buClr>
              <a:buSzPts val="1000"/>
              <a:buFont typeface="Arial"/>
              <a:buNone/>
              <a:defRPr sz="1000" b="0" i="0" u="none" strike="noStrike" cap="none">
                <a:solidFill>
                  <a:schemeClr val="lt1"/>
                </a:solidFill>
                <a:latin typeface="Gill Sans"/>
                <a:ea typeface="Gill Sans"/>
                <a:cs typeface="Gill Sans"/>
                <a:sym typeface="Gill Sans"/>
              </a:defRPr>
            </a:lvl8pPr>
            <a:lvl9pPr marL="4114800" marR="0" lvl="8" indent="-228600" algn="l" rtl="0">
              <a:lnSpc>
                <a:spcPct val="100000"/>
              </a:lnSpc>
              <a:spcBef>
                <a:spcPts val="1000"/>
              </a:spcBef>
              <a:spcAft>
                <a:spcPts val="0"/>
              </a:spcAft>
              <a:buClr>
                <a:schemeClr val="accent2"/>
              </a:buClr>
              <a:buSzPts val="1000"/>
              <a:buFont typeface="Arial"/>
              <a:buNone/>
              <a:defRPr sz="1000" b="0" i="0" u="none" strike="noStrike" cap="none">
                <a:solidFill>
                  <a:schemeClr val="lt1"/>
                </a:solidFill>
                <a:latin typeface="Gill Sans"/>
                <a:ea typeface="Gill Sans"/>
                <a:cs typeface="Gill Sans"/>
                <a:sym typeface="Gill Sans"/>
              </a:defRPr>
            </a:lvl9pPr>
          </a:lstStyle>
          <a:p>
            <a:pPr marL="501650" lvl="0" indent="-342900" algn="l">
              <a:lnSpc>
                <a:spcPct val="115000"/>
              </a:lnSpc>
              <a:spcBef>
                <a:spcPts val="0"/>
              </a:spcBef>
              <a:buClr>
                <a:schemeClr val="dk1"/>
              </a:buClr>
              <a:buSzPts val="1100"/>
              <a:buFont typeface="Courier New" panose="02070309020205020404" pitchFamily="49" charset="0"/>
              <a:buChar char="o"/>
            </a:pPr>
            <a:r>
              <a:rPr lang="en-SE" sz="3200" b="1" dirty="0">
                <a:solidFill>
                  <a:schemeClr val="dk1"/>
                </a:solidFill>
                <a:latin typeface="Work Sans" pitchFamily="2" charset="77"/>
                <a:ea typeface="Calibri"/>
                <a:cs typeface="Calibri"/>
                <a:sym typeface="Calibri"/>
              </a:rPr>
              <a:t>Tänk på en egen "lösenordsfras”</a:t>
            </a:r>
          </a:p>
          <a:p>
            <a:pPr marL="958850" lvl="1" indent="-342900">
              <a:lnSpc>
                <a:spcPct val="115000"/>
              </a:lnSpc>
              <a:spcBef>
                <a:spcPts val="0"/>
              </a:spcBef>
              <a:buClr>
                <a:schemeClr val="dk1"/>
              </a:buClr>
              <a:buSzPts val="1100"/>
              <a:buFont typeface="Courier New" panose="02070309020205020404" pitchFamily="49" charset="0"/>
              <a:buChar char="o"/>
            </a:pPr>
            <a:r>
              <a:rPr lang="en-SE" sz="2700" dirty="0">
                <a:solidFill>
                  <a:schemeClr val="dk1"/>
                </a:solidFill>
                <a:latin typeface="Work Sans" pitchFamily="2" charset="77"/>
                <a:ea typeface="Calibri"/>
                <a:cs typeface="Calibri"/>
                <a:sym typeface="Calibri"/>
              </a:rPr>
              <a:t>Långt</a:t>
            </a:r>
          </a:p>
          <a:p>
            <a:pPr marL="958850" lvl="1" indent="-342900">
              <a:lnSpc>
                <a:spcPct val="115000"/>
              </a:lnSpc>
              <a:spcBef>
                <a:spcPts val="0"/>
              </a:spcBef>
              <a:buClr>
                <a:schemeClr val="dk1"/>
              </a:buClr>
              <a:buSzPts val="1100"/>
              <a:buFont typeface="Courier New" panose="02070309020205020404" pitchFamily="49" charset="0"/>
              <a:buChar char="o"/>
            </a:pPr>
            <a:r>
              <a:rPr lang="en-SE" sz="2700" dirty="0">
                <a:solidFill>
                  <a:schemeClr val="dk1"/>
                </a:solidFill>
                <a:latin typeface="Work Sans" pitchFamily="2" charset="77"/>
                <a:ea typeface="Calibri"/>
                <a:cs typeface="Calibri"/>
                <a:sym typeface="Calibri"/>
              </a:rPr>
              <a:t>Unikt</a:t>
            </a:r>
          </a:p>
          <a:p>
            <a:pPr marL="958850" lvl="1" indent="-342900">
              <a:lnSpc>
                <a:spcPct val="115000"/>
              </a:lnSpc>
              <a:spcBef>
                <a:spcPts val="0"/>
              </a:spcBef>
              <a:buClr>
                <a:schemeClr val="dk1"/>
              </a:buClr>
              <a:buSzPts val="1100"/>
              <a:buFont typeface="Courier New" panose="02070309020205020404" pitchFamily="49" charset="0"/>
              <a:buChar char="o"/>
            </a:pPr>
            <a:r>
              <a:rPr lang="en-SE" sz="2700" dirty="0">
                <a:solidFill>
                  <a:schemeClr val="dk1"/>
                </a:solidFill>
                <a:latin typeface="Work Sans" pitchFamily="2" charset="77"/>
                <a:ea typeface="Calibri"/>
                <a:cs typeface="Calibri"/>
                <a:sym typeface="Calibri"/>
              </a:rPr>
              <a:t>Går att komma ihåg </a:t>
            </a:r>
          </a:p>
          <a:p>
            <a:pPr marL="615950" lvl="0" indent="-457200" algn="l">
              <a:lnSpc>
                <a:spcPct val="115000"/>
              </a:lnSpc>
              <a:spcBef>
                <a:spcPts val="0"/>
              </a:spcBef>
              <a:buClr>
                <a:schemeClr val="dk1"/>
              </a:buClr>
              <a:buSzPts val="1100"/>
              <a:buFont typeface="Courier New" panose="02070309020205020404" pitchFamily="49" charset="0"/>
              <a:buChar char="o"/>
            </a:pPr>
            <a:endParaRPr lang="en-SE" sz="3200" dirty="0">
              <a:solidFill>
                <a:schemeClr val="dk1"/>
              </a:solidFill>
              <a:latin typeface="Work Sans" pitchFamily="2" charset="77"/>
              <a:ea typeface="Calibri"/>
              <a:cs typeface="Calibri"/>
              <a:sym typeface="Calibri"/>
            </a:endParaRPr>
          </a:p>
          <a:p>
            <a:pPr marL="501650" lvl="0" indent="-342900" algn="l">
              <a:lnSpc>
                <a:spcPct val="115000"/>
              </a:lnSpc>
              <a:spcBef>
                <a:spcPts val="0"/>
              </a:spcBef>
              <a:buClr>
                <a:schemeClr val="dk1"/>
              </a:buClr>
              <a:buSzPts val="1100"/>
              <a:buFont typeface="Courier New" panose="02070309020205020404" pitchFamily="49" charset="0"/>
              <a:buChar char="o"/>
            </a:pPr>
            <a:r>
              <a:rPr lang="en-SE" sz="3200" b="1" dirty="0">
                <a:solidFill>
                  <a:schemeClr val="dk1"/>
                </a:solidFill>
                <a:latin typeface="Work Sans" pitchFamily="2" charset="77"/>
                <a:ea typeface="Calibri"/>
                <a:cs typeface="Calibri"/>
                <a:sym typeface="Calibri"/>
              </a:rPr>
              <a:t>Exempel: "grönacyklar-smågodis-slut”  </a:t>
            </a:r>
            <a:endParaRPr lang="sv-SE" sz="3200" b="1" dirty="0">
              <a:solidFill>
                <a:schemeClr val="bg1"/>
              </a:solidFill>
              <a:latin typeface="Work Sans" pitchFamily="2" charset="77"/>
              <a:ea typeface="Work Sans"/>
              <a:cs typeface="Work Sans"/>
              <a:sym typeface="Work Sans"/>
            </a:endParaRPr>
          </a:p>
        </p:txBody>
      </p:sp>
    </p:spTree>
    <p:extLst>
      <p:ext uri="{BB962C8B-B14F-4D97-AF65-F5344CB8AC3E}">
        <p14:creationId xmlns:p14="http://schemas.microsoft.com/office/powerpoint/2010/main" val="3106805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sp>
        <p:nvSpPr>
          <p:cNvPr id="187" name="Google Shape;187;p28"/>
          <p:cNvSpPr/>
          <p:nvPr/>
        </p:nvSpPr>
        <p:spPr>
          <a:xfrm>
            <a:off x="2909450" y="831825"/>
            <a:ext cx="6683400" cy="4892100"/>
          </a:xfrm>
          <a:prstGeom prst="rect">
            <a:avLst/>
          </a:prstGeom>
          <a:solidFill>
            <a:schemeClr val="dk2">
              <a:alpha val="6078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88" name="Google Shape;188;p28"/>
          <p:cNvSpPr txBox="1"/>
          <p:nvPr/>
        </p:nvSpPr>
        <p:spPr>
          <a:xfrm>
            <a:off x="3223106" y="1864950"/>
            <a:ext cx="6222900" cy="4893607"/>
          </a:xfrm>
          <a:prstGeom prst="rect">
            <a:avLst/>
          </a:prstGeom>
          <a:noFill/>
          <a:ln>
            <a:noFill/>
          </a:ln>
        </p:spPr>
        <p:txBody>
          <a:bodyPr spcFirstLastPara="1" wrap="square" lIns="91425" tIns="45700" rIns="91425" bIns="45700" anchor="t" anchorCtr="0">
            <a:spAutoFit/>
          </a:bodyPr>
          <a:lstStyle/>
          <a:p>
            <a:pPr marL="342900" lvl="0" indent="-342900">
              <a:buClr>
                <a:srgbClr val="EDC4D9"/>
              </a:buClr>
              <a:buSzPts val="2400"/>
              <a:buFont typeface="Arial"/>
              <a:buChar char="•"/>
            </a:pPr>
            <a:r>
              <a:rPr lang="sv-SE" sz="2400" dirty="0">
                <a:solidFill>
                  <a:srgbClr val="EDC4D9"/>
                </a:solidFill>
                <a:latin typeface="Work Sans"/>
                <a:ea typeface="Work Sans"/>
                <a:cs typeface="Work Sans"/>
                <a:sym typeface="Work Sans"/>
              </a:rPr>
              <a:t>Tänk efter före</a:t>
            </a:r>
          </a:p>
          <a:p>
            <a:pPr lvl="0"/>
            <a:endParaRPr lang="sv-SE" sz="2400" dirty="0">
              <a:solidFill>
                <a:srgbClr val="EDC4D9"/>
              </a:solidFill>
              <a:latin typeface="Work Sans"/>
              <a:ea typeface="Work Sans"/>
              <a:cs typeface="Work Sans"/>
              <a:sym typeface="Work Sans"/>
            </a:endParaRPr>
          </a:p>
          <a:p>
            <a:pPr marL="342900" lvl="0" indent="-342900">
              <a:buClr>
                <a:srgbClr val="EDC4D9"/>
              </a:buClr>
              <a:buSzPts val="2400"/>
              <a:buFont typeface="Arial"/>
              <a:buChar char="•"/>
            </a:pPr>
            <a:r>
              <a:rPr lang="sv-SE" sz="2400" dirty="0" err="1">
                <a:solidFill>
                  <a:srgbClr val="EDC4D9"/>
                </a:solidFill>
                <a:latin typeface="Work Sans"/>
                <a:ea typeface="Work Sans"/>
                <a:cs typeface="Work Sans"/>
                <a:sym typeface="Work Sans"/>
              </a:rPr>
              <a:t>Dubelkolla</a:t>
            </a:r>
            <a:r>
              <a:rPr lang="sv-SE" sz="2400" dirty="0">
                <a:solidFill>
                  <a:srgbClr val="EDC4D9"/>
                </a:solidFill>
                <a:latin typeface="Work Sans"/>
                <a:ea typeface="Work Sans"/>
                <a:cs typeface="Work Sans"/>
                <a:sym typeface="Work Sans"/>
              </a:rPr>
              <a:t> </a:t>
            </a:r>
            <a:r>
              <a:rPr lang="sv-SE" sz="2400" dirty="0" err="1">
                <a:solidFill>
                  <a:srgbClr val="EDC4D9"/>
                </a:solidFill>
                <a:latin typeface="Work Sans"/>
                <a:ea typeface="Work Sans"/>
                <a:cs typeface="Work Sans"/>
                <a:sym typeface="Work Sans"/>
              </a:rPr>
              <a:t>altid</a:t>
            </a:r>
            <a:r>
              <a:rPr lang="sv-SE" sz="2400" dirty="0">
                <a:solidFill>
                  <a:srgbClr val="EDC4D9"/>
                </a:solidFill>
                <a:latin typeface="Work Sans"/>
                <a:ea typeface="Work Sans"/>
                <a:cs typeface="Work Sans"/>
                <a:sym typeface="Work Sans"/>
              </a:rPr>
              <a:t> avsändaren</a:t>
            </a:r>
            <a:br>
              <a:rPr lang="sv-SE" sz="2400" dirty="0">
                <a:solidFill>
                  <a:srgbClr val="EDC4D9"/>
                </a:solidFill>
                <a:latin typeface="Work Sans"/>
                <a:ea typeface="Work Sans"/>
                <a:cs typeface="Work Sans"/>
                <a:sym typeface="Work Sans"/>
              </a:rPr>
            </a:br>
            <a:endParaRPr lang="sv-SE" sz="2400" dirty="0">
              <a:solidFill>
                <a:srgbClr val="EDC4D9"/>
              </a:solidFill>
              <a:latin typeface="Work Sans"/>
              <a:ea typeface="Work Sans"/>
              <a:cs typeface="Work Sans"/>
              <a:sym typeface="Work Sans"/>
            </a:endParaRPr>
          </a:p>
          <a:p>
            <a:pPr lvl="0"/>
            <a:endParaRPr lang="sv-SE" sz="2400" dirty="0">
              <a:solidFill>
                <a:srgbClr val="EDC4D9"/>
              </a:solidFill>
              <a:latin typeface="Work Sans"/>
              <a:ea typeface="Work Sans"/>
              <a:cs typeface="Work Sans"/>
              <a:sym typeface="Work Sans"/>
            </a:endParaRPr>
          </a:p>
          <a:p>
            <a:pPr marL="342900" lvl="0" indent="-342900">
              <a:buClr>
                <a:srgbClr val="EDC4D9"/>
              </a:buClr>
              <a:buSzPts val="2400"/>
              <a:buFont typeface="Arial"/>
              <a:buChar char="•"/>
            </a:pPr>
            <a:r>
              <a:rPr lang="sv-SE" sz="2400" dirty="0">
                <a:solidFill>
                  <a:srgbClr val="EDC4D9"/>
                </a:solidFill>
                <a:latin typeface="Work Sans"/>
                <a:ea typeface="Work Sans"/>
                <a:cs typeface="Work Sans"/>
                <a:sym typeface="Work Sans"/>
              </a:rPr>
              <a:t>Använd </a:t>
            </a:r>
            <a:r>
              <a:rPr lang="sv-SE" sz="2400" dirty="0" err="1">
                <a:solidFill>
                  <a:srgbClr val="EDC4D9"/>
                </a:solidFill>
                <a:latin typeface="Work Sans"/>
                <a:ea typeface="Work Sans"/>
                <a:cs typeface="Work Sans"/>
                <a:sym typeface="Work Sans"/>
              </a:rPr>
              <a:t>tvåstegsverigiering</a:t>
            </a:r>
            <a:endParaRPr lang="sv-SE" sz="2400" dirty="0">
              <a:solidFill>
                <a:srgbClr val="EDC4D9"/>
              </a:solidFill>
              <a:latin typeface="Work Sans"/>
              <a:ea typeface="Work Sans"/>
              <a:cs typeface="Work Sans"/>
              <a:sym typeface="Work Sans"/>
            </a:endParaRPr>
          </a:p>
          <a:p>
            <a:pPr marL="342900" lvl="0" indent="-342900">
              <a:buClr>
                <a:srgbClr val="EDC4D9"/>
              </a:buClr>
              <a:buSzPts val="2400"/>
              <a:buFont typeface="Arial"/>
              <a:buChar char="•"/>
            </a:pPr>
            <a:endParaRPr lang="sv-SE" sz="2400" dirty="0">
              <a:solidFill>
                <a:srgbClr val="EDC4D9"/>
              </a:solidFill>
              <a:latin typeface="Work Sans"/>
              <a:ea typeface="Work Sans"/>
              <a:cs typeface="Work Sans"/>
              <a:sym typeface="Work Sans"/>
            </a:endParaRPr>
          </a:p>
          <a:p>
            <a:pPr marL="342900" lvl="0" indent="-342900">
              <a:buClr>
                <a:srgbClr val="EDC4D9"/>
              </a:buClr>
              <a:buSzPts val="2400"/>
              <a:buFont typeface="Arial"/>
              <a:buChar char="•"/>
            </a:pPr>
            <a:r>
              <a:rPr lang="sv-SE" sz="2400" dirty="0">
                <a:solidFill>
                  <a:srgbClr val="EDC4D9"/>
                </a:solidFill>
                <a:latin typeface="Work Sans"/>
                <a:ea typeface="Work Sans"/>
                <a:cs typeface="Work Sans"/>
                <a:sym typeface="Work Sans"/>
              </a:rPr>
              <a:t>Dela aldrig dina lösenord </a:t>
            </a:r>
            <a:br>
              <a:rPr lang="sv-SE" sz="2400" dirty="0">
                <a:solidFill>
                  <a:srgbClr val="EDC4D9"/>
                </a:solidFill>
                <a:latin typeface="Work Sans"/>
                <a:ea typeface="Work Sans"/>
                <a:cs typeface="Work Sans"/>
                <a:sym typeface="Work Sans"/>
              </a:rPr>
            </a:br>
            <a:endParaRPr lang="sv-SE" sz="2400" dirty="0">
              <a:solidFill>
                <a:srgbClr val="EDC4D9"/>
              </a:solidFill>
              <a:latin typeface="Work Sans"/>
              <a:ea typeface="Work Sans"/>
              <a:cs typeface="Work Sans"/>
              <a:sym typeface="Work Sans"/>
            </a:endParaRPr>
          </a:p>
          <a:p>
            <a:pPr marL="152400" lvl="0">
              <a:buClr>
                <a:schemeClr val="lt1"/>
              </a:buClr>
              <a:buSzPts val="2400"/>
            </a:pPr>
            <a:endParaRPr lang="sv-SE" sz="2400" dirty="0">
              <a:solidFill>
                <a:srgbClr val="D3AABE"/>
              </a:solidFill>
              <a:latin typeface="Work Sans"/>
              <a:ea typeface="Work Sans"/>
              <a:cs typeface="Work Sans"/>
              <a:sym typeface="Work Sans"/>
            </a:endParaRPr>
          </a:p>
          <a:p>
            <a:pPr marL="342900" marR="0" lvl="0" indent="-342900" algn="l" rtl="0">
              <a:spcBef>
                <a:spcPts val="0"/>
              </a:spcBef>
              <a:spcAft>
                <a:spcPts val="0"/>
              </a:spcAft>
              <a:buClr>
                <a:srgbClr val="EDC4D9"/>
              </a:buClr>
              <a:buSzPts val="2400"/>
              <a:buFont typeface="Arial"/>
              <a:buChar char="•"/>
            </a:pPr>
            <a:br>
              <a:rPr lang="en-US" sz="2400" dirty="0">
                <a:solidFill>
                  <a:srgbClr val="EDC4D9"/>
                </a:solidFill>
                <a:latin typeface="Work Sans"/>
                <a:ea typeface="Work Sans"/>
                <a:cs typeface="Work Sans"/>
                <a:sym typeface="Work Sans"/>
              </a:rPr>
            </a:br>
            <a:endParaRPr sz="2400" dirty="0">
              <a:solidFill>
                <a:srgbClr val="EDC4D9"/>
              </a:solidFill>
              <a:latin typeface="Work Sans"/>
              <a:ea typeface="Work Sans"/>
              <a:cs typeface="Work Sans"/>
              <a:sym typeface="Work Sans"/>
            </a:endParaRPr>
          </a:p>
          <a:p>
            <a:pPr marL="152400" marR="0" lvl="0" indent="0" algn="l" rtl="0">
              <a:spcBef>
                <a:spcPts val="0"/>
              </a:spcBef>
              <a:spcAft>
                <a:spcPts val="0"/>
              </a:spcAft>
              <a:buClr>
                <a:schemeClr val="lt1"/>
              </a:buClr>
              <a:buSzPts val="2400"/>
              <a:buFont typeface="Arial"/>
              <a:buNone/>
            </a:pPr>
            <a:endParaRPr sz="2400" dirty="0">
              <a:solidFill>
                <a:srgbClr val="D3AABE"/>
              </a:solidFill>
              <a:latin typeface="Work Sans"/>
              <a:ea typeface="Work Sans"/>
              <a:cs typeface="Work Sans"/>
              <a:sym typeface="Work Sans"/>
            </a:endParaRPr>
          </a:p>
        </p:txBody>
      </p:sp>
      <p:sp>
        <p:nvSpPr>
          <p:cNvPr id="189" name="Google Shape;189;p28"/>
          <p:cNvSpPr txBox="1"/>
          <p:nvPr/>
        </p:nvSpPr>
        <p:spPr>
          <a:xfrm>
            <a:off x="305828" y="1010745"/>
            <a:ext cx="11580300" cy="759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3000"/>
              <a:buFont typeface="Work Sans"/>
              <a:buNone/>
            </a:pPr>
            <a:r>
              <a:rPr lang="en-US" sz="3000" cap="none" dirty="0" err="1">
                <a:solidFill>
                  <a:schemeClr val="lt1"/>
                </a:solidFill>
                <a:latin typeface="Work Sans"/>
                <a:ea typeface="Work Sans"/>
                <a:cs typeface="Work Sans"/>
                <a:sym typeface="Work Sans"/>
              </a:rPr>
              <a:t>Avslut</a:t>
            </a:r>
            <a:endParaRPr dirty="0"/>
          </a:p>
        </p:txBody>
      </p:sp>
      <p:pic>
        <p:nvPicPr>
          <p:cNvPr id="190" name="Google Shape;190;p28"/>
          <p:cNvPicPr preferRelativeResize="0"/>
          <p:nvPr/>
        </p:nvPicPr>
        <p:blipFill rotWithShape="1">
          <a:blip r:embed="rId4">
            <a:alphaModFix/>
          </a:blip>
          <a:srcRect/>
          <a:stretch/>
        </p:blipFill>
        <p:spPr>
          <a:xfrm>
            <a:off x="9005455" y="178473"/>
            <a:ext cx="2873196" cy="357208"/>
          </a:xfrm>
          <a:prstGeom prst="rect">
            <a:avLst/>
          </a:prstGeom>
          <a:noFill/>
          <a:ln>
            <a:noFill/>
          </a:ln>
        </p:spPr>
      </p:pic>
      <p:sp>
        <p:nvSpPr>
          <p:cNvPr id="191" name="Google Shape;191;p28"/>
          <p:cNvSpPr/>
          <p:nvPr/>
        </p:nvSpPr>
        <p:spPr>
          <a:xfrm>
            <a:off x="5374757" y="1550661"/>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a:solidFill>
                <a:schemeClr val="dk1"/>
              </a:solidFill>
              <a:latin typeface="Gill Sans"/>
              <a:ea typeface="Gill Sans"/>
              <a:cs typeface="Gill Sans"/>
              <a:sym typeface="Gill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9" descr="En bild som visar mönster, Grafik, pixel, design&#10;&#10;Automatiskt genererad beskrivning"/>
          <p:cNvPicPr preferRelativeResize="0"/>
          <p:nvPr/>
        </p:nvPicPr>
        <p:blipFill rotWithShape="1">
          <a:blip r:embed="rId3">
            <a:alphaModFix/>
          </a:blip>
          <a:srcRect/>
          <a:stretch/>
        </p:blipFill>
        <p:spPr>
          <a:xfrm>
            <a:off x="984439" y="1034085"/>
            <a:ext cx="4789827" cy="4789827"/>
          </a:xfrm>
          <a:prstGeom prst="rect">
            <a:avLst/>
          </a:prstGeom>
          <a:noFill/>
          <a:ln>
            <a:noFill/>
          </a:ln>
        </p:spPr>
      </p:pic>
      <p:cxnSp>
        <p:nvCxnSpPr>
          <p:cNvPr id="198" name="Google Shape;198;p29"/>
          <p:cNvCxnSpPr/>
          <p:nvPr/>
        </p:nvCxnSpPr>
        <p:spPr>
          <a:xfrm rot="10800000">
            <a:off x="6096000" y="1142999"/>
            <a:ext cx="0" cy="4572000"/>
          </a:xfrm>
          <a:prstGeom prst="straightConnector1">
            <a:avLst/>
          </a:prstGeom>
          <a:noFill/>
          <a:ln w="19050" cap="flat" cmpd="sng">
            <a:solidFill>
              <a:schemeClr val="lt2"/>
            </a:solidFill>
            <a:prstDash val="solid"/>
            <a:miter lim="800000"/>
            <a:headEnd type="none" w="sm" len="sm"/>
            <a:tailEnd type="none" w="sm" len="sm"/>
          </a:ln>
        </p:spPr>
      </p:cxnSp>
      <p:pic>
        <p:nvPicPr>
          <p:cNvPr id="199" name="Google Shape;199;p29" descr="En bild som visar text, Teckensnitt, Grafik, grafisk design&#10;&#10;Automatiskt genererad beskrivning"/>
          <p:cNvPicPr preferRelativeResize="0"/>
          <p:nvPr/>
        </p:nvPicPr>
        <p:blipFill rotWithShape="1">
          <a:blip r:embed="rId4">
            <a:alphaModFix/>
          </a:blip>
          <a:srcRect/>
          <a:stretch/>
        </p:blipFill>
        <p:spPr>
          <a:xfrm>
            <a:off x="7694027" y="4232982"/>
            <a:ext cx="3138248" cy="1161151"/>
          </a:xfrm>
          <a:prstGeom prst="rect">
            <a:avLst/>
          </a:prstGeom>
          <a:noFill/>
          <a:ln>
            <a:noFill/>
          </a:ln>
        </p:spPr>
      </p:pic>
      <p:sp>
        <p:nvSpPr>
          <p:cNvPr id="200" name="Google Shape;200;p29"/>
          <p:cNvSpPr txBox="1"/>
          <p:nvPr/>
        </p:nvSpPr>
        <p:spPr>
          <a:xfrm>
            <a:off x="6710358" y="1515502"/>
            <a:ext cx="5105585" cy="22190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2"/>
              </a:buClr>
              <a:buSzPts val="6000"/>
              <a:buFont typeface="Arial"/>
              <a:buNone/>
            </a:pPr>
            <a:r>
              <a:rPr lang="en-US" sz="6000" b="1">
                <a:solidFill>
                  <a:srgbClr val="FFFFFF"/>
                </a:solidFill>
                <a:latin typeface="Open Sans"/>
                <a:ea typeface="Open Sans"/>
                <a:cs typeface="Open Sans"/>
                <a:sym typeface="Open Sans"/>
              </a:rPr>
              <a:t>GÅ MED I NÄTVERKET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4"/>
        <p:cNvGrpSpPr/>
        <p:nvPr/>
      </p:nvGrpSpPr>
      <p:grpSpPr>
        <a:xfrm>
          <a:off x="0" y="0"/>
          <a:ext cx="0" cy="0"/>
          <a:chOff x="0" y="0"/>
          <a:chExt cx="0" cy="0"/>
        </a:xfrm>
      </p:grpSpPr>
      <p:pic>
        <p:nvPicPr>
          <p:cNvPr id="226" name="Google Shape;226;p31" descr="En bild som visar text&#10;&#10;Automatiskt genererad beskrivning"/>
          <p:cNvPicPr preferRelativeResize="0"/>
          <p:nvPr/>
        </p:nvPicPr>
        <p:blipFill rotWithShape="1">
          <a:blip r:embed="rId4">
            <a:alphaModFix/>
          </a:blip>
          <a:srcRect/>
          <a:stretch/>
        </p:blipFill>
        <p:spPr>
          <a:xfrm>
            <a:off x="8055488" y="1176030"/>
            <a:ext cx="3625675" cy="763098"/>
          </a:xfrm>
          <a:prstGeom prst="rect">
            <a:avLst/>
          </a:prstGeom>
          <a:noFill/>
          <a:ln>
            <a:noFill/>
          </a:ln>
        </p:spPr>
      </p:pic>
      <p:pic>
        <p:nvPicPr>
          <p:cNvPr id="227" name="Google Shape;227;p31"/>
          <p:cNvPicPr preferRelativeResize="0"/>
          <p:nvPr/>
        </p:nvPicPr>
        <p:blipFill rotWithShape="1">
          <a:blip r:embed="rId5">
            <a:alphaModFix/>
          </a:blip>
          <a:srcRect/>
          <a:stretch/>
        </p:blipFill>
        <p:spPr>
          <a:xfrm>
            <a:off x="8795959" y="2878405"/>
            <a:ext cx="1971102" cy="801113"/>
          </a:xfrm>
          <a:prstGeom prst="rect">
            <a:avLst/>
          </a:prstGeom>
          <a:noFill/>
          <a:ln>
            <a:noFill/>
          </a:ln>
        </p:spPr>
      </p:pic>
      <p:pic>
        <p:nvPicPr>
          <p:cNvPr id="228" name="Google Shape;228;p31" descr="En bild som visar text&#10;&#10;Automatiskt genererad beskrivning"/>
          <p:cNvPicPr preferRelativeResize="0"/>
          <p:nvPr/>
        </p:nvPicPr>
        <p:blipFill rotWithShape="1">
          <a:blip r:embed="rId6">
            <a:alphaModFix/>
          </a:blip>
          <a:srcRect/>
          <a:stretch/>
        </p:blipFill>
        <p:spPr>
          <a:xfrm>
            <a:off x="8457277" y="4798686"/>
            <a:ext cx="2822096" cy="1257969"/>
          </a:xfrm>
          <a:prstGeom prst="rect">
            <a:avLst/>
          </a:prstGeom>
          <a:noFill/>
          <a:ln>
            <a:noFill/>
          </a:ln>
        </p:spPr>
      </p:pic>
      <p:pic>
        <p:nvPicPr>
          <p:cNvPr id="2" name="Google Shape;255;p31">
            <a:extLst>
              <a:ext uri="{FF2B5EF4-FFF2-40B4-BE49-F238E27FC236}">
                <a16:creationId xmlns:a16="http://schemas.microsoft.com/office/drawing/2014/main" id="{F9D9BB3E-D54E-E0A9-6D86-55637442344C}"/>
              </a:ext>
            </a:extLst>
          </p:cNvPr>
          <p:cNvPicPr preferRelativeResize="0"/>
          <p:nvPr/>
        </p:nvPicPr>
        <p:blipFill rotWithShape="1">
          <a:blip r:embed="rId7">
            <a:alphaModFix/>
          </a:blip>
          <a:srcRect/>
          <a:stretch/>
        </p:blipFill>
        <p:spPr>
          <a:xfrm>
            <a:off x="1551157" y="721585"/>
            <a:ext cx="4269780" cy="2559860"/>
          </a:xfrm>
          <a:prstGeom prst="rect">
            <a:avLst/>
          </a:prstGeom>
          <a:noFill/>
          <a:ln>
            <a:noFill/>
          </a:ln>
        </p:spPr>
      </p:pic>
      <p:pic>
        <p:nvPicPr>
          <p:cNvPr id="3" name="Picture 2" descr="A black rectangular sign with red text&#10;&#10;AI-generated content may be incorrect.">
            <a:extLst>
              <a:ext uri="{FF2B5EF4-FFF2-40B4-BE49-F238E27FC236}">
                <a16:creationId xmlns:a16="http://schemas.microsoft.com/office/drawing/2014/main" id="{DF6A840A-8A08-6A4F-5FBF-451F5E4DD241}"/>
              </a:ext>
            </a:extLst>
          </p:cNvPr>
          <p:cNvPicPr>
            <a:picLocks noChangeAspect="1"/>
          </p:cNvPicPr>
          <p:nvPr/>
        </p:nvPicPr>
        <p:blipFill>
          <a:blip r:embed="rId8"/>
          <a:stretch>
            <a:fillRect/>
          </a:stretch>
        </p:blipFill>
        <p:spPr>
          <a:xfrm>
            <a:off x="1551972" y="3808872"/>
            <a:ext cx="4265249" cy="25598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p7"/>
          <p:cNvSpPr/>
          <p:nvPr/>
        </p:nvSpPr>
        <p:spPr>
          <a:xfrm>
            <a:off x="3265725" y="544350"/>
            <a:ext cx="5612400" cy="5348700"/>
          </a:xfrm>
          <a:prstGeom prst="ellipse">
            <a:avLst/>
          </a:prstGeom>
          <a:solidFill>
            <a:schemeClr val="accent5">
              <a:alpha val="49803"/>
            </a:schemeClr>
          </a:solidFill>
          <a:ln>
            <a:noFill/>
          </a:ln>
        </p:spPr>
        <p:txBody>
          <a:bodyPr spcFirstLastPara="1" wrap="square" lIns="36000" tIns="45700" rIns="36000" bIns="45700" anchor="ctr" anchorCtr="0">
            <a:noAutofit/>
          </a:bodyPr>
          <a:lstStyle/>
          <a:p>
            <a:pPr marL="0" marR="0" lvl="0" indent="0" algn="ctr" rtl="0">
              <a:spcBef>
                <a:spcPts val="0"/>
              </a:spcBef>
              <a:spcAft>
                <a:spcPts val="0"/>
              </a:spcAft>
              <a:buNone/>
            </a:pPr>
            <a:r>
              <a:rPr lang="en-US" sz="4000" b="1" dirty="0" err="1">
                <a:solidFill>
                  <a:srgbClr val="D4C394"/>
                </a:solidFill>
                <a:latin typeface="Work Sans"/>
                <a:ea typeface="Work Sans"/>
                <a:cs typeface="Work Sans"/>
                <a:sym typeface="Work Sans"/>
              </a:rPr>
              <a:t>Nätbedrägerier</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8" name="Google Shape;138;p24" descr="Programmerare, kvinna kontur"/>
          <p:cNvPicPr preferRelativeResize="0"/>
          <p:nvPr/>
        </p:nvPicPr>
        <p:blipFill rotWithShape="1">
          <a:blip r:embed="rId3">
            <a:alphaModFix/>
          </a:blip>
          <a:srcRect/>
          <a:stretch/>
        </p:blipFill>
        <p:spPr>
          <a:xfrm>
            <a:off x="742950" y="1002870"/>
            <a:ext cx="2265587" cy="2265587"/>
          </a:xfrm>
          <a:prstGeom prst="rect">
            <a:avLst/>
          </a:prstGeom>
          <a:noFill/>
          <a:ln>
            <a:noFill/>
          </a:ln>
        </p:spPr>
      </p:pic>
      <p:pic>
        <p:nvPicPr>
          <p:cNvPr id="140" name="Google Shape;140;p24"/>
          <p:cNvPicPr preferRelativeResize="0"/>
          <p:nvPr/>
        </p:nvPicPr>
        <p:blipFill rotWithShape="1">
          <a:blip r:embed="rId4">
            <a:alphaModFix/>
          </a:blip>
          <a:srcRect/>
          <a:stretch/>
        </p:blipFill>
        <p:spPr>
          <a:xfrm>
            <a:off x="9005455" y="178473"/>
            <a:ext cx="2873196" cy="357208"/>
          </a:xfrm>
          <a:prstGeom prst="rect">
            <a:avLst/>
          </a:prstGeom>
          <a:noFill/>
          <a:ln>
            <a:noFill/>
          </a:ln>
        </p:spPr>
      </p:pic>
      <p:sp>
        <p:nvSpPr>
          <p:cNvPr id="141" name="Google Shape;141;p24"/>
          <p:cNvSpPr txBox="1">
            <a:spLocks noGrp="1"/>
          </p:cNvSpPr>
          <p:nvPr>
            <p:ph type="title"/>
          </p:nvPr>
        </p:nvSpPr>
        <p:spPr>
          <a:xfrm>
            <a:off x="1600200" y="4269282"/>
            <a:ext cx="8991600" cy="1264762"/>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274300" tIns="182875" rIns="274300" bIns="182875" anchor="ctr" anchorCtr="1">
            <a:normAutofit/>
          </a:bodyPr>
          <a:lstStyle/>
          <a:p>
            <a:pPr marL="0" lvl="0" indent="0" algn="ctr" rtl="0">
              <a:lnSpc>
                <a:spcPct val="90000"/>
              </a:lnSpc>
              <a:spcBef>
                <a:spcPts val="0"/>
              </a:spcBef>
              <a:spcAft>
                <a:spcPts val="0"/>
              </a:spcAft>
              <a:buClr>
                <a:srgbClr val="FFFFFF"/>
              </a:buClr>
              <a:buSzPts val="3200"/>
              <a:buFont typeface="Gill Sans"/>
              <a:buNone/>
            </a:pPr>
            <a:r>
              <a:rPr lang="en-US" sz="4100" b="1" dirty="0">
                <a:solidFill>
                  <a:srgbClr val="FFFFFF"/>
                </a:solidFill>
              </a:rPr>
              <a:t>Vad </a:t>
            </a:r>
            <a:r>
              <a:rPr lang="en-US" sz="4100" b="1" dirty="0" err="1">
                <a:solidFill>
                  <a:srgbClr val="FFFFFF"/>
                </a:solidFill>
              </a:rPr>
              <a:t>är</a:t>
            </a:r>
            <a:r>
              <a:rPr lang="en-US" sz="4100" b="1" dirty="0">
                <a:solidFill>
                  <a:srgbClr val="FFFFFF"/>
                </a:solidFill>
              </a:rPr>
              <a:t> </a:t>
            </a:r>
            <a:r>
              <a:rPr lang="en-US" sz="4100" b="1" dirty="0" err="1">
                <a:solidFill>
                  <a:srgbClr val="FFFFFF"/>
                </a:solidFill>
              </a:rPr>
              <a:t>nätbedrägeri</a:t>
            </a:r>
            <a:r>
              <a:rPr lang="en-US" sz="4100" b="1" dirty="0">
                <a:solidFill>
                  <a:srgbClr val="FFFFFF"/>
                </a:solidFill>
              </a:rPr>
              <a:t>?</a:t>
            </a:r>
            <a:endParaRPr sz="3700" dirty="0"/>
          </a:p>
        </p:txBody>
      </p:sp>
      <p:pic>
        <p:nvPicPr>
          <p:cNvPr id="3" name="Graphic 2" descr="Dollar with solid fill">
            <a:extLst>
              <a:ext uri="{FF2B5EF4-FFF2-40B4-BE49-F238E27FC236}">
                <a16:creationId xmlns:a16="http://schemas.microsoft.com/office/drawing/2014/main" id="{BC3151C1-1FC1-A930-E327-D5E2B39F56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44664" y="2006278"/>
            <a:ext cx="1268637" cy="1268637"/>
          </a:xfrm>
          <a:prstGeom prst="rect">
            <a:avLst/>
          </a:prstGeom>
        </p:spPr>
      </p:pic>
      <p:pic>
        <p:nvPicPr>
          <p:cNvPr id="5" name="Graphic 4" descr="Programmer female with solid fill">
            <a:extLst>
              <a:ext uri="{FF2B5EF4-FFF2-40B4-BE49-F238E27FC236}">
                <a16:creationId xmlns:a16="http://schemas.microsoft.com/office/drawing/2014/main" id="{79DF88F6-25D4-A4D6-C274-387A1A918E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63237" y="1100839"/>
            <a:ext cx="2174076" cy="2174076"/>
          </a:xfrm>
          <a:prstGeom prst="rect">
            <a:avLst/>
          </a:prstGeom>
        </p:spPr>
      </p:pic>
      <p:pic>
        <p:nvPicPr>
          <p:cNvPr id="7" name="Graphic 6" descr="Binary with solid fill">
            <a:extLst>
              <a:ext uri="{FF2B5EF4-FFF2-40B4-BE49-F238E27FC236}">
                <a16:creationId xmlns:a16="http://schemas.microsoft.com/office/drawing/2014/main" id="{484BBDCD-95E0-FFF3-E23A-19AD5E54944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95900" y="1999029"/>
            <a:ext cx="1443712" cy="1443712"/>
          </a:xfrm>
          <a:prstGeom prst="rect">
            <a:avLst/>
          </a:prstGeom>
        </p:spPr>
      </p:pic>
      <p:pic>
        <p:nvPicPr>
          <p:cNvPr id="9" name="Graphic 8" descr="Ethernet with solid fill">
            <a:extLst>
              <a:ext uri="{FF2B5EF4-FFF2-40B4-BE49-F238E27FC236}">
                <a16:creationId xmlns:a16="http://schemas.microsoft.com/office/drawing/2014/main" id="{F4387581-5EB6-0737-60ED-6AD7F735737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60044" y="1985289"/>
            <a:ext cx="1443711" cy="144371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e9745337d5_0_15">
            <a:hlinkClick r:id="rId4"/>
          </p:cNvPr>
          <p:cNvSpPr/>
          <p:nvPr/>
        </p:nvSpPr>
        <p:spPr>
          <a:xfrm>
            <a:off x="2471351" y="1198605"/>
            <a:ext cx="7525200" cy="4349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49" name="Google Shape;149;g2e9745337d5_0_15"/>
          <p:cNvSpPr/>
          <p:nvPr/>
        </p:nvSpPr>
        <p:spPr>
          <a:xfrm>
            <a:off x="2195449" y="934325"/>
            <a:ext cx="8108278" cy="5598604"/>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alpha val="10590"/>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Sniglet"/>
              <a:ea typeface="Sniglet"/>
              <a:cs typeface="Sniglet"/>
              <a:sym typeface="Sniglet"/>
            </a:endParaRPr>
          </a:p>
        </p:txBody>
      </p:sp>
      <p:pic>
        <p:nvPicPr>
          <p:cNvPr id="150" name="Google Shape;150;g2e9745337d5_0_15"/>
          <p:cNvPicPr preferRelativeResize="0">
            <a:picLocks noGrp="1"/>
          </p:cNvPicPr>
          <p:nvPr>
            <p:ph type="body" idx="1"/>
          </p:nvPr>
        </p:nvPicPr>
        <p:blipFill rotWithShape="1">
          <a:blip r:embed="rId5">
            <a:alphaModFix/>
          </a:blip>
          <a:srcRect/>
          <a:stretch/>
        </p:blipFill>
        <p:spPr>
          <a:xfrm>
            <a:off x="9005455" y="178473"/>
            <a:ext cx="2873100" cy="357300"/>
          </a:xfrm>
          <a:prstGeom prst="rect">
            <a:avLst/>
          </a:prstGeom>
          <a:noFill/>
          <a:ln>
            <a:noFill/>
          </a:ln>
        </p:spPr>
      </p:pic>
      <p:pic>
        <p:nvPicPr>
          <p:cNvPr id="3" name="Onlinemedia 2" title="Cybersecurity Academy - Tänk säkert: Klicka smart">
            <a:hlinkClick r:id="" action="ppaction://media"/>
            <a:extLst>
              <a:ext uri="{FF2B5EF4-FFF2-40B4-BE49-F238E27FC236}">
                <a16:creationId xmlns:a16="http://schemas.microsoft.com/office/drawing/2014/main" id="{D4EA8F27-9CB8-2B08-817A-A15DCF0DB2F1}"/>
              </a:ext>
            </a:extLst>
          </p:cNvPr>
          <p:cNvPicPr>
            <a:picLocks noRot="1" noChangeAspect="1"/>
          </p:cNvPicPr>
          <p:nvPr>
            <a:videoFile r:link="rId1"/>
          </p:nvPr>
        </p:nvPicPr>
        <p:blipFill>
          <a:blip r:embed="rId6"/>
          <a:stretch>
            <a:fillRect/>
          </a:stretch>
        </p:blipFill>
        <p:spPr>
          <a:xfrm>
            <a:off x="2530485" y="1198605"/>
            <a:ext cx="7421507" cy="41931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589E1A20-6DBD-682F-202B-F98C6F75901F}"/>
            </a:ext>
          </a:extLst>
        </p:cNvPr>
        <p:cNvGrpSpPr/>
        <p:nvPr/>
      </p:nvGrpSpPr>
      <p:grpSpPr>
        <a:xfrm>
          <a:off x="0" y="0"/>
          <a:ext cx="0" cy="0"/>
          <a:chOff x="0" y="0"/>
          <a:chExt cx="0" cy="0"/>
        </a:xfrm>
      </p:grpSpPr>
      <p:sp>
        <p:nvSpPr>
          <p:cNvPr id="129" name="Google Shape;129;p7">
            <a:extLst>
              <a:ext uri="{FF2B5EF4-FFF2-40B4-BE49-F238E27FC236}">
                <a16:creationId xmlns:a16="http://schemas.microsoft.com/office/drawing/2014/main" id="{2AD1ABC8-B031-66F7-6E51-FF44E8774822}"/>
              </a:ext>
            </a:extLst>
          </p:cNvPr>
          <p:cNvSpPr/>
          <p:nvPr/>
        </p:nvSpPr>
        <p:spPr>
          <a:xfrm>
            <a:off x="3265725" y="544350"/>
            <a:ext cx="5612400" cy="5348700"/>
          </a:xfrm>
          <a:prstGeom prst="ellipse">
            <a:avLst/>
          </a:prstGeom>
          <a:solidFill>
            <a:schemeClr val="accent5">
              <a:alpha val="49411"/>
            </a:schemeClr>
          </a:solidFill>
          <a:ln>
            <a:noFill/>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err="1">
                <a:solidFill>
                  <a:srgbClr val="D4C394"/>
                </a:solidFill>
                <a:latin typeface="Work Sans"/>
                <a:ea typeface="Work Sans"/>
                <a:cs typeface="Work Sans"/>
                <a:sym typeface="Work Sans"/>
              </a:rPr>
              <a:t>Övning</a:t>
            </a:r>
            <a:r>
              <a:rPr lang="en-US" sz="4000" b="1" i="0" u="none" strike="noStrike" cap="none" dirty="0">
                <a:solidFill>
                  <a:srgbClr val="D4C394"/>
                </a:solidFill>
                <a:latin typeface="Work Sans"/>
                <a:ea typeface="Work Sans"/>
                <a:cs typeface="Work Sans"/>
                <a:sym typeface="Work Sans"/>
              </a:rPr>
              <a:t>: </a:t>
            </a:r>
            <a:r>
              <a:rPr lang="en-US" sz="4000" b="1" dirty="0" err="1">
                <a:solidFill>
                  <a:srgbClr val="D4C394"/>
                </a:solidFill>
                <a:latin typeface="Work Sans"/>
                <a:ea typeface="Work Sans"/>
                <a:cs typeface="Work Sans"/>
                <a:sym typeface="Work Sans"/>
              </a:rPr>
              <a:t>B</a:t>
            </a:r>
            <a:r>
              <a:rPr lang="en-US" sz="4000" b="1" i="0" u="none" strike="noStrike" cap="none" dirty="0" err="1">
                <a:solidFill>
                  <a:srgbClr val="D4C394"/>
                </a:solidFill>
                <a:latin typeface="Work Sans"/>
                <a:ea typeface="Work Sans"/>
                <a:cs typeface="Work Sans"/>
                <a:sym typeface="Work Sans"/>
              </a:rPr>
              <a:t>luffdetektiver</a:t>
            </a:r>
            <a:r>
              <a:rPr lang="en-US" sz="4000" b="1" i="0" u="none" strike="noStrike" cap="none" dirty="0">
                <a:solidFill>
                  <a:srgbClr val="D4C394"/>
                </a:solidFill>
                <a:latin typeface="Work Sans"/>
                <a:ea typeface="Work Sans"/>
                <a:cs typeface="Work Sans"/>
                <a:sym typeface="Work Sans"/>
              </a:rPr>
              <a:t> </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95625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3"/>
          <p:cNvSpPr/>
          <p:nvPr/>
        </p:nvSpPr>
        <p:spPr>
          <a:xfrm>
            <a:off x="1560275" y="1052275"/>
            <a:ext cx="9337500" cy="4413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60" name="Google Shape;160;p13"/>
          <p:cNvSpPr/>
          <p:nvPr/>
        </p:nvSpPr>
        <p:spPr>
          <a:xfrm>
            <a:off x="1124850" y="707375"/>
            <a:ext cx="10220390" cy="5932761"/>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alpha val="10980"/>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b="0" i="0" u="none" strike="noStrike" cap="none">
              <a:solidFill>
                <a:schemeClr val="lt1"/>
              </a:solidFill>
              <a:latin typeface="Sniglet"/>
              <a:ea typeface="Sniglet"/>
              <a:cs typeface="Sniglet"/>
              <a:sym typeface="Sniglet"/>
            </a:endParaRPr>
          </a:p>
        </p:txBody>
      </p:sp>
      <p:pic>
        <p:nvPicPr>
          <p:cNvPr id="161" name="Google Shape;161;p13"/>
          <p:cNvPicPr preferRelativeResize="0"/>
          <p:nvPr/>
        </p:nvPicPr>
        <p:blipFill rotWithShape="1">
          <a:blip r:embed="rId3">
            <a:alphaModFix/>
          </a:blip>
          <a:srcRect/>
          <a:stretch/>
        </p:blipFill>
        <p:spPr>
          <a:xfrm>
            <a:off x="9005455" y="178473"/>
            <a:ext cx="2873196" cy="357208"/>
          </a:xfrm>
          <a:prstGeom prst="rect">
            <a:avLst/>
          </a:prstGeom>
          <a:noFill/>
          <a:ln>
            <a:noFill/>
          </a:ln>
        </p:spPr>
      </p:pic>
      <p:sp>
        <p:nvSpPr>
          <p:cNvPr id="162" name="Google Shape;162;p13"/>
          <p:cNvSpPr txBox="1"/>
          <p:nvPr/>
        </p:nvSpPr>
        <p:spPr>
          <a:xfrm>
            <a:off x="526681" y="1144324"/>
            <a:ext cx="11580300" cy="759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3000"/>
              <a:buFont typeface="Work Sans"/>
              <a:buNone/>
            </a:pPr>
            <a:r>
              <a:rPr lang="en-US" sz="3000" b="1" dirty="0" err="1">
                <a:solidFill>
                  <a:schemeClr val="dk1"/>
                </a:solidFill>
                <a:latin typeface="Work Sans"/>
                <a:ea typeface="Work Sans"/>
                <a:cs typeface="Work Sans"/>
                <a:sym typeface="Work Sans"/>
              </a:rPr>
              <a:t>Kännetecken</a:t>
            </a:r>
            <a:endParaRPr b="1" dirty="0"/>
          </a:p>
        </p:txBody>
      </p:sp>
      <p:sp>
        <p:nvSpPr>
          <p:cNvPr id="163" name="Google Shape;163;p13"/>
          <p:cNvSpPr/>
          <p:nvPr/>
        </p:nvSpPr>
        <p:spPr>
          <a:xfrm>
            <a:off x="3722200" y="1662800"/>
            <a:ext cx="4892759" cy="24142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grpSp>
        <p:nvGrpSpPr>
          <p:cNvPr id="164" name="Google Shape;164;p13"/>
          <p:cNvGrpSpPr/>
          <p:nvPr/>
        </p:nvGrpSpPr>
        <p:grpSpPr>
          <a:xfrm>
            <a:off x="7439655" y="3389799"/>
            <a:ext cx="3368471" cy="1921934"/>
            <a:chOff x="2387197" y="2440403"/>
            <a:chExt cx="2850947" cy="425246"/>
          </a:xfrm>
        </p:grpSpPr>
        <p:sp>
          <p:nvSpPr>
            <p:cNvPr id="165" name="Google Shape;165;p13"/>
            <p:cNvSpPr/>
            <p:nvPr/>
          </p:nvSpPr>
          <p:spPr>
            <a:xfrm>
              <a:off x="2387197" y="2440403"/>
              <a:ext cx="2825872" cy="411746"/>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AEC2D3"/>
                </a:buClr>
                <a:buSzPts val="1800"/>
                <a:buFont typeface="Gill Sans"/>
                <a:buNone/>
              </a:pPr>
              <a:endParaRPr sz="1800" b="0" i="0" u="none" strike="noStrike" cap="none">
                <a:solidFill>
                  <a:srgbClr val="AEC2D3"/>
                </a:solidFill>
                <a:latin typeface="Gill Sans"/>
                <a:ea typeface="Gill Sans"/>
                <a:cs typeface="Gill Sans"/>
                <a:sym typeface="Gill Sans"/>
              </a:endParaRPr>
            </a:p>
          </p:txBody>
        </p:sp>
        <p:sp>
          <p:nvSpPr>
            <p:cNvPr id="166" name="Google Shape;166;p13"/>
            <p:cNvSpPr/>
            <p:nvPr/>
          </p:nvSpPr>
          <p:spPr>
            <a:xfrm>
              <a:off x="2412272" y="2453903"/>
              <a:ext cx="2825872" cy="411746"/>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AEC2D3"/>
                </a:buClr>
                <a:buSzPts val="1800"/>
                <a:buFont typeface="Gill Sans"/>
                <a:buNone/>
              </a:pPr>
              <a:endParaRPr sz="1800" b="0" i="0" u="none" strike="noStrike" cap="none">
                <a:solidFill>
                  <a:srgbClr val="AEC2D3"/>
                </a:solidFill>
                <a:latin typeface="Gill Sans"/>
                <a:ea typeface="Gill Sans"/>
                <a:cs typeface="Gill Sans"/>
                <a:sym typeface="Gill Sans"/>
              </a:endParaRPr>
            </a:p>
          </p:txBody>
        </p:sp>
      </p:grpSp>
      <p:grpSp>
        <p:nvGrpSpPr>
          <p:cNvPr id="167" name="Google Shape;167;p13"/>
          <p:cNvGrpSpPr/>
          <p:nvPr/>
        </p:nvGrpSpPr>
        <p:grpSpPr>
          <a:xfrm>
            <a:off x="2123747" y="2330385"/>
            <a:ext cx="2628600" cy="2086624"/>
            <a:chOff x="2387197" y="2440403"/>
            <a:chExt cx="2850947" cy="425246"/>
          </a:xfrm>
        </p:grpSpPr>
        <p:sp>
          <p:nvSpPr>
            <p:cNvPr id="168" name="Google Shape;168;p13"/>
            <p:cNvSpPr/>
            <p:nvPr/>
          </p:nvSpPr>
          <p:spPr>
            <a:xfrm>
              <a:off x="2387197" y="2440403"/>
              <a:ext cx="2825872" cy="411746"/>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AEC2D3"/>
                </a:buClr>
                <a:buSzPts val="1800"/>
                <a:buFont typeface="Gill Sans"/>
                <a:buNone/>
              </a:pPr>
              <a:endParaRPr sz="1800" b="0" i="0" u="none" strike="noStrike" cap="none">
                <a:solidFill>
                  <a:srgbClr val="AEC2D3"/>
                </a:solidFill>
                <a:latin typeface="Gill Sans"/>
                <a:ea typeface="Gill Sans"/>
                <a:cs typeface="Gill Sans"/>
                <a:sym typeface="Gill Sans"/>
              </a:endParaRPr>
            </a:p>
          </p:txBody>
        </p:sp>
        <p:sp>
          <p:nvSpPr>
            <p:cNvPr id="169" name="Google Shape;169;p13"/>
            <p:cNvSpPr/>
            <p:nvPr/>
          </p:nvSpPr>
          <p:spPr>
            <a:xfrm>
              <a:off x="2412272" y="2453903"/>
              <a:ext cx="2825872" cy="411746"/>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AEC2D3"/>
                </a:buClr>
                <a:buSzPts val="1800"/>
                <a:buFont typeface="Gill Sans"/>
                <a:buNone/>
              </a:pPr>
              <a:endParaRPr sz="1800" b="0" i="0" u="none" strike="noStrike" cap="none">
                <a:solidFill>
                  <a:srgbClr val="AEC2D3"/>
                </a:solidFill>
                <a:latin typeface="Gill Sans"/>
                <a:ea typeface="Gill Sans"/>
                <a:cs typeface="Gill Sans"/>
                <a:sym typeface="Gill Sans"/>
              </a:endParaRPr>
            </a:p>
          </p:txBody>
        </p:sp>
      </p:grpSp>
      <p:sp>
        <p:nvSpPr>
          <p:cNvPr id="170" name="Google Shape;170;p13"/>
          <p:cNvSpPr txBox="1"/>
          <p:nvPr/>
        </p:nvSpPr>
        <p:spPr>
          <a:xfrm>
            <a:off x="7937006" y="3784759"/>
            <a:ext cx="2740348"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800" b="1" dirty="0">
                <a:solidFill>
                  <a:schemeClr val="accent2"/>
                </a:solidFill>
                <a:latin typeface="Gill Sans"/>
                <a:ea typeface="Gill Sans"/>
                <a:cs typeface="Gill Sans"/>
                <a:sym typeface="Gill Sans"/>
              </a:rPr>
              <a:t>“För bra för </a:t>
            </a:r>
            <a:r>
              <a:rPr lang="en-US" sz="2800" b="1" dirty="0" err="1">
                <a:solidFill>
                  <a:schemeClr val="accent2"/>
                </a:solidFill>
                <a:latin typeface="Gill Sans"/>
                <a:ea typeface="Gill Sans"/>
                <a:cs typeface="Gill Sans"/>
                <a:sym typeface="Gill Sans"/>
              </a:rPr>
              <a:t>att</a:t>
            </a:r>
            <a:r>
              <a:rPr lang="en-US" sz="2800" b="1" dirty="0">
                <a:solidFill>
                  <a:schemeClr val="accent2"/>
                </a:solidFill>
                <a:latin typeface="Gill Sans"/>
                <a:ea typeface="Gill Sans"/>
                <a:cs typeface="Gill Sans"/>
                <a:sym typeface="Gill Sans"/>
              </a:rPr>
              <a:t> </a:t>
            </a:r>
            <a:r>
              <a:rPr lang="en-US" sz="2800" b="1" dirty="0" err="1">
                <a:solidFill>
                  <a:schemeClr val="accent2"/>
                </a:solidFill>
                <a:latin typeface="Gill Sans"/>
                <a:ea typeface="Gill Sans"/>
                <a:cs typeface="Gill Sans"/>
                <a:sym typeface="Gill Sans"/>
              </a:rPr>
              <a:t>vara</a:t>
            </a:r>
            <a:r>
              <a:rPr lang="en-US" sz="2800" b="1" dirty="0">
                <a:solidFill>
                  <a:schemeClr val="accent2"/>
                </a:solidFill>
                <a:latin typeface="Gill Sans"/>
                <a:ea typeface="Gill Sans"/>
                <a:cs typeface="Gill Sans"/>
                <a:sym typeface="Gill Sans"/>
              </a:rPr>
              <a:t> sant”</a:t>
            </a:r>
            <a:endParaRPr sz="1200" b="0" i="0" u="none" strike="noStrike" cap="none" dirty="0">
              <a:solidFill>
                <a:schemeClr val="accent2"/>
              </a:solidFill>
              <a:latin typeface="Arial"/>
              <a:ea typeface="Arial"/>
              <a:cs typeface="Arial"/>
              <a:sym typeface="Arial"/>
            </a:endParaRPr>
          </a:p>
        </p:txBody>
      </p:sp>
      <p:sp>
        <p:nvSpPr>
          <p:cNvPr id="171" name="Google Shape;171;p13"/>
          <p:cNvSpPr txBox="1"/>
          <p:nvPr/>
        </p:nvSpPr>
        <p:spPr>
          <a:xfrm>
            <a:off x="2344241" y="3025887"/>
            <a:ext cx="2263510"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i="0" u="none" strike="noStrike" cap="none" dirty="0" err="1">
                <a:solidFill>
                  <a:schemeClr val="accent2"/>
                </a:solidFill>
                <a:latin typeface="Gill Sans"/>
                <a:cs typeface="Gill Sans"/>
                <a:sym typeface="Gill Sans"/>
              </a:rPr>
              <a:t>Kamoflerar</a:t>
            </a:r>
            <a:r>
              <a:rPr lang="en-US" sz="2800" b="1" i="0" u="none" strike="noStrike" cap="none" dirty="0">
                <a:solidFill>
                  <a:schemeClr val="accent2"/>
                </a:solidFill>
                <a:latin typeface="Gill Sans"/>
                <a:cs typeface="Gill Sans"/>
                <a:sym typeface="Gill Sans"/>
              </a:rPr>
              <a:t> sig</a:t>
            </a:r>
            <a:endParaRPr sz="1200" b="0" i="0" u="none" strike="noStrike" cap="none" dirty="0">
              <a:solidFill>
                <a:schemeClr val="accent2"/>
              </a:solidFill>
              <a:latin typeface="Arial"/>
              <a:ea typeface="Arial"/>
              <a:cs typeface="Arial"/>
              <a:sym typeface="Arial"/>
            </a:endParaRPr>
          </a:p>
        </p:txBody>
      </p:sp>
      <p:sp>
        <p:nvSpPr>
          <p:cNvPr id="172" name="Google Shape;172;p13"/>
          <p:cNvSpPr txBox="1"/>
          <p:nvPr/>
        </p:nvSpPr>
        <p:spPr>
          <a:xfrm>
            <a:off x="5408930" y="2526239"/>
            <a:ext cx="2568912"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dirty="0">
                <a:solidFill>
                  <a:schemeClr val="accent2"/>
                </a:solidFill>
                <a:latin typeface="Gill Sans"/>
                <a:ea typeface="Gill Sans"/>
                <a:cs typeface="Gill Sans"/>
                <a:sym typeface="Gill Sans"/>
              </a:rPr>
              <a:t>Stressande ton</a:t>
            </a:r>
            <a:endParaRPr sz="1200" b="0" i="0" u="none" strike="noStrike" cap="none" dirty="0">
              <a:solidFill>
                <a:schemeClr val="accent2"/>
              </a:solidFill>
              <a:latin typeface="Arial"/>
              <a:ea typeface="Arial"/>
              <a:cs typeface="Arial"/>
              <a:sym typeface="Arial"/>
            </a:endParaRPr>
          </a:p>
        </p:txBody>
      </p:sp>
      <p:grpSp>
        <p:nvGrpSpPr>
          <p:cNvPr id="173" name="Google Shape;173;p13"/>
          <p:cNvGrpSpPr/>
          <p:nvPr/>
        </p:nvGrpSpPr>
        <p:grpSpPr>
          <a:xfrm>
            <a:off x="5408930" y="1994649"/>
            <a:ext cx="2581116" cy="1949105"/>
            <a:chOff x="2336398" y="2453903"/>
            <a:chExt cx="2901746" cy="417567"/>
          </a:xfrm>
        </p:grpSpPr>
        <p:sp>
          <p:nvSpPr>
            <p:cNvPr id="174" name="Google Shape;174;p13"/>
            <p:cNvSpPr/>
            <p:nvPr/>
          </p:nvSpPr>
          <p:spPr>
            <a:xfrm>
              <a:off x="2336398" y="2459724"/>
              <a:ext cx="2825872" cy="411746"/>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AEC2D3"/>
                </a:buClr>
                <a:buSzPts val="1800"/>
                <a:buFont typeface="Gill Sans"/>
                <a:buNone/>
              </a:pPr>
              <a:endParaRPr sz="1800" b="0" i="0" u="none" strike="noStrike" cap="none" dirty="0">
                <a:solidFill>
                  <a:srgbClr val="AEC2D3"/>
                </a:solidFill>
                <a:latin typeface="Gill Sans"/>
                <a:ea typeface="Gill Sans"/>
                <a:cs typeface="Gill Sans"/>
                <a:sym typeface="Gill Sans"/>
              </a:endParaRPr>
            </a:p>
          </p:txBody>
        </p:sp>
        <p:sp>
          <p:nvSpPr>
            <p:cNvPr id="175" name="Google Shape;175;p13"/>
            <p:cNvSpPr/>
            <p:nvPr/>
          </p:nvSpPr>
          <p:spPr>
            <a:xfrm>
              <a:off x="2412272" y="2453903"/>
              <a:ext cx="2825872" cy="411746"/>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AEC2D3"/>
                </a:buClr>
                <a:buSzPts val="1800"/>
                <a:buFont typeface="Gill Sans"/>
                <a:buNone/>
              </a:pPr>
              <a:endParaRPr sz="1800" b="0" i="0" u="none" strike="noStrike" cap="none">
                <a:solidFill>
                  <a:srgbClr val="AEC2D3"/>
                </a:solidFill>
                <a:latin typeface="Gill Sans"/>
                <a:ea typeface="Gill Sans"/>
                <a:cs typeface="Gill Sans"/>
                <a:sym typeface="Gill San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DBB863A3-3659-D980-CB29-E72CDDDAF921}"/>
            </a:ext>
          </a:extLst>
        </p:cNvPr>
        <p:cNvGrpSpPr/>
        <p:nvPr/>
      </p:nvGrpSpPr>
      <p:grpSpPr>
        <a:xfrm>
          <a:off x="0" y="0"/>
          <a:ext cx="0" cy="0"/>
          <a:chOff x="0" y="0"/>
          <a:chExt cx="0" cy="0"/>
        </a:xfrm>
      </p:grpSpPr>
      <p:pic>
        <p:nvPicPr>
          <p:cNvPr id="160" name="Google Shape;160;p13">
            <a:extLst>
              <a:ext uri="{FF2B5EF4-FFF2-40B4-BE49-F238E27FC236}">
                <a16:creationId xmlns:a16="http://schemas.microsoft.com/office/drawing/2014/main" id="{186CB5F4-D281-1743-6ED7-ABC0760728FF}"/>
              </a:ext>
            </a:extLst>
          </p:cNvPr>
          <p:cNvPicPr preferRelativeResize="0"/>
          <p:nvPr/>
        </p:nvPicPr>
        <p:blipFill rotWithShape="1">
          <a:blip r:embed="rId3">
            <a:alphaModFix/>
          </a:blip>
          <a:srcRect/>
          <a:stretch/>
        </p:blipFill>
        <p:spPr>
          <a:xfrm>
            <a:off x="9005455" y="178473"/>
            <a:ext cx="2873196" cy="357208"/>
          </a:xfrm>
          <a:prstGeom prst="rect">
            <a:avLst/>
          </a:prstGeom>
          <a:noFill/>
          <a:ln>
            <a:noFill/>
          </a:ln>
        </p:spPr>
      </p:pic>
      <p:sp>
        <p:nvSpPr>
          <p:cNvPr id="161" name="Google Shape;161;p13">
            <a:extLst>
              <a:ext uri="{FF2B5EF4-FFF2-40B4-BE49-F238E27FC236}">
                <a16:creationId xmlns:a16="http://schemas.microsoft.com/office/drawing/2014/main" id="{65C76987-F89A-9E77-5B8F-84D7F97E0A8C}"/>
              </a:ext>
            </a:extLst>
          </p:cNvPr>
          <p:cNvSpPr txBox="1"/>
          <p:nvPr/>
        </p:nvSpPr>
        <p:spPr>
          <a:xfrm>
            <a:off x="526681" y="1144324"/>
            <a:ext cx="11580300" cy="759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3000"/>
              <a:buFont typeface="Work Sans"/>
              <a:buNone/>
            </a:pPr>
            <a:r>
              <a:rPr lang="en-US" sz="3000" b="1" i="0" u="none" strike="noStrike" cap="none">
                <a:solidFill>
                  <a:schemeClr val="dk1"/>
                </a:solidFill>
                <a:latin typeface="Work Sans"/>
                <a:ea typeface="Work Sans"/>
                <a:cs typeface="Work Sans"/>
                <a:sym typeface="Work Sans"/>
              </a:rPr>
              <a:t>Olika Cyberattacker</a:t>
            </a:r>
            <a:endParaRPr sz="1400" b="1" i="0" u="none" strike="noStrike" cap="none">
              <a:solidFill>
                <a:srgbClr val="000000"/>
              </a:solidFill>
              <a:latin typeface="Arial"/>
              <a:ea typeface="Arial"/>
              <a:cs typeface="Arial"/>
              <a:sym typeface="Arial"/>
            </a:endParaRPr>
          </a:p>
        </p:txBody>
      </p:sp>
      <p:sp>
        <p:nvSpPr>
          <p:cNvPr id="162" name="Google Shape;162;p13">
            <a:extLst>
              <a:ext uri="{FF2B5EF4-FFF2-40B4-BE49-F238E27FC236}">
                <a16:creationId xmlns:a16="http://schemas.microsoft.com/office/drawing/2014/main" id="{D7C98F90-A525-B7FB-FD4B-A5058B3E7272}"/>
              </a:ext>
            </a:extLst>
          </p:cNvPr>
          <p:cNvSpPr/>
          <p:nvPr/>
        </p:nvSpPr>
        <p:spPr>
          <a:xfrm>
            <a:off x="3722200" y="1662800"/>
            <a:ext cx="4892759" cy="24142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2" name="Google Shape;208;g2e9745337d5_0_0">
            <a:extLst>
              <a:ext uri="{FF2B5EF4-FFF2-40B4-BE49-F238E27FC236}">
                <a16:creationId xmlns:a16="http://schemas.microsoft.com/office/drawing/2014/main" id="{B657DB24-6176-ADF7-47AA-DE22149E045D}"/>
              </a:ext>
            </a:extLst>
          </p:cNvPr>
          <p:cNvSpPr txBox="1"/>
          <p:nvPr/>
        </p:nvSpPr>
        <p:spPr>
          <a:xfrm>
            <a:off x="134911" y="141504"/>
            <a:ext cx="2263515" cy="759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5"/>
              </a:buClr>
              <a:buSzPts val="3000"/>
              <a:buFont typeface="Work Sans"/>
              <a:buNone/>
            </a:pPr>
            <a:r>
              <a:rPr lang="en-US" sz="2400" b="1" dirty="0">
                <a:solidFill>
                  <a:schemeClr val="bg1"/>
                </a:solidFill>
                <a:latin typeface="Work Sans"/>
                <a:ea typeface="Work Sans"/>
                <a:cs typeface="Work Sans"/>
                <a:sym typeface="Work Sans"/>
              </a:rPr>
              <a:t>Bluff nr:1</a:t>
            </a:r>
            <a:endParaRPr b="1" i="0" u="none" strike="noStrike" cap="none" dirty="0">
              <a:solidFill>
                <a:schemeClr val="bg1"/>
              </a:solidFill>
            </a:endParaRPr>
          </a:p>
        </p:txBody>
      </p:sp>
      <p:sp>
        <p:nvSpPr>
          <p:cNvPr id="3" name="Google Shape;211;g2e9745337d5_0_0">
            <a:extLst>
              <a:ext uri="{FF2B5EF4-FFF2-40B4-BE49-F238E27FC236}">
                <a16:creationId xmlns:a16="http://schemas.microsoft.com/office/drawing/2014/main" id="{7CD91CC2-8483-829F-91C3-FECCE002E599}"/>
              </a:ext>
            </a:extLst>
          </p:cNvPr>
          <p:cNvSpPr/>
          <p:nvPr/>
        </p:nvSpPr>
        <p:spPr>
          <a:xfrm>
            <a:off x="764928" y="532772"/>
            <a:ext cx="1003479" cy="109623"/>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200" b="0" i="0" u="none" strike="noStrike" cap="none">
              <a:solidFill>
                <a:schemeClr val="lt1"/>
              </a:solidFill>
              <a:latin typeface="Gill Sans"/>
              <a:ea typeface="Gill Sans"/>
              <a:cs typeface="Gill Sans"/>
              <a:sym typeface="Gill Sans"/>
            </a:endParaRPr>
          </a:p>
        </p:txBody>
      </p:sp>
      <p:pic>
        <p:nvPicPr>
          <p:cNvPr id="5" name="Picture 4" descr="A screenshot of a phone&#10;&#10;AI-generated content may be incorrect.">
            <a:extLst>
              <a:ext uri="{FF2B5EF4-FFF2-40B4-BE49-F238E27FC236}">
                <a16:creationId xmlns:a16="http://schemas.microsoft.com/office/drawing/2014/main" id="{37954053-F9C5-2C10-BCDB-70BC3785E791}"/>
              </a:ext>
            </a:extLst>
          </p:cNvPr>
          <p:cNvPicPr>
            <a:picLocks noChangeAspect="1"/>
          </p:cNvPicPr>
          <p:nvPr/>
        </p:nvPicPr>
        <p:blipFill>
          <a:blip r:embed="rId4"/>
          <a:stretch>
            <a:fillRect/>
          </a:stretch>
        </p:blipFill>
        <p:spPr>
          <a:xfrm>
            <a:off x="4671418" y="1520947"/>
            <a:ext cx="2544070" cy="3816105"/>
          </a:xfrm>
          <a:prstGeom prst="rect">
            <a:avLst/>
          </a:prstGeom>
        </p:spPr>
      </p:pic>
      <p:pic>
        <p:nvPicPr>
          <p:cNvPr id="7" name="Graphic 6" descr="Smart Phone outline">
            <a:extLst>
              <a:ext uri="{FF2B5EF4-FFF2-40B4-BE49-F238E27FC236}">
                <a16:creationId xmlns:a16="http://schemas.microsoft.com/office/drawing/2014/main" id="{A2965595-F190-2912-13B4-64F4639DB5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92926" y="178473"/>
            <a:ext cx="6501054" cy="6501054"/>
          </a:xfrm>
          <a:prstGeom prst="rect">
            <a:avLst/>
          </a:prstGeom>
        </p:spPr>
      </p:pic>
    </p:spTree>
    <p:extLst>
      <p:ext uri="{BB962C8B-B14F-4D97-AF65-F5344CB8AC3E}">
        <p14:creationId xmlns:p14="http://schemas.microsoft.com/office/powerpoint/2010/main" val="1347750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13"/>
          <p:cNvSpPr/>
          <p:nvPr/>
        </p:nvSpPr>
        <p:spPr>
          <a:xfrm>
            <a:off x="1124850" y="707375"/>
            <a:ext cx="10220390" cy="5932761"/>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alpha val="10588"/>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Sniglet"/>
              <a:ea typeface="Sniglet"/>
              <a:cs typeface="Sniglet"/>
              <a:sym typeface="Sniglet"/>
            </a:endParaRPr>
          </a:p>
        </p:txBody>
      </p:sp>
      <p:pic>
        <p:nvPicPr>
          <p:cNvPr id="160" name="Google Shape;160;p13"/>
          <p:cNvPicPr preferRelativeResize="0"/>
          <p:nvPr/>
        </p:nvPicPr>
        <p:blipFill rotWithShape="1">
          <a:blip r:embed="rId3">
            <a:alphaModFix/>
          </a:blip>
          <a:srcRect/>
          <a:stretch/>
        </p:blipFill>
        <p:spPr>
          <a:xfrm>
            <a:off x="9005455" y="178473"/>
            <a:ext cx="2873196" cy="357208"/>
          </a:xfrm>
          <a:prstGeom prst="rect">
            <a:avLst/>
          </a:prstGeom>
          <a:noFill/>
          <a:ln>
            <a:noFill/>
          </a:ln>
        </p:spPr>
      </p:pic>
      <p:sp>
        <p:nvSpPr>
          <p:cNvPr id="161" name="Google Shape;161;p13"/>
          <p:cNvSpPr txBox="1"/>
          <p:nvPr/>
        </p:nvSpPr>
        <p:spPr>
          <a:xfrm>
            <a:off x="526681" y="1144324"/>
            <a:ext cx="11580300" cy="759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3000"/>
              <a:buFont typeface="Work Sans"/>
              <a:buNone/>
            </a:pPr>
            <a:r>
              <a:rPr lang="en-US" sz="3000" b="1" i="0" u="none" strike="noStrike" cap="none">
                <a:solidFill>
                  <a:schemeClr val="dk1"/>
                </a:solidFill>
                <a:latin typeface="Work Sans"/>
                <a:ea typeface="Work Sans"/>
                <a:cs typeface="Work Sans"/>
                <a:sym typeface="Work Sans"/>
              </a:rPr>
              <a:t>Olika Cyberattacker</a:t>
            </a:r>
            <a:endParaRPr sz="1400" b="1" i="0" u="none" strike="noStrike" cap="none">
              <a:solidFill>
                <a:srgbClr val="000000"/>
              </a:solidFill>
              <a:latin typeface="Arial"/>
              <a:ea typeface="Arial"/>
              <a:cs typeface="Arial"/>
              <a:sym typeface="Arial"/>
            </a:endParaRPr>
          </a:p>
        </p:txBody>
      </p:sp>
      <p:sp>
        <p:nvSpPr>
          <p:cNvPr id="162" name="Google Shape;162;p13"/>
          <p:cNvSpPr/>
          <p:nvPr/>
        </p:nvSpPr>
        <p:spPr>
          <a:xfrm>
            <a:off x="3722200" y="1662800"/>
            <a:ext cx="4892759" cy="24142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pic>
        <p:nvPicPr>
          <p:cNvPr id="1028" name="Picture 4">
            <a:extLst>
              <a:ext uri="{FF2B5EF4-FFF2-40B4-BE49-F238E27FC236}">
                <a16:creationId xmlns:a16="http://schemas.microsoft.com/office/drawing/2014/main" id="{6364DD99-DB22-3993-17D2-044814576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7569" y="1144324"/>
            <a:ext cx="8158523" cy="4270104"/>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08;g2e9745337d5_0_0">
            <a:extLst>
              <a:ext uri="{FF2B5EF4-FFF2-40B4-BE49-F238E27FC236}">
                <a16:creationId xmlns:a16="http://schemas.microsoft.com/office/drawing/2014/main" id="{0456A918-757E-4844-0C85-930EC51840C5}"/>
              </a:ext>
            </a:extLst>
          </p:cNvPr>
          <p:cNvSpPr txBox="1"/>
          <p:nvPr/>
        </p:nvSpPr>
        <p:spPr>
          <a:xfrm>
            <a:off x="134911" y="141504"/>
            <a:ext cx="2263515" cy="759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5"/>
              </a:buClr>
              <a:buSzPts val="3000"/>
              <a:buFont typeface="Work Sans"/>
              <a:buNone/>
            </a:pPr>
            <a:r>
              <a:rPr lang="en-US" sz="2400" b="1" dirty="0">
                <a:solidFill>
                  <a:schemeClr val="bg1"/>
                </a:solidFill>
                <a:latin typeface="Work Sans"/>
                <a:ea typeface="Work Sans"/>
                <a:cs typeface="Work Sans"/>
                <a:sym typeface="Work Sans"/>
              </a:rPr>
              <a:t>Bluff nr:2</a:t>
            </a:r>
            <a:endParaRPr b="1" i="0" u="none" strike="noStrike" cap="none" dirty="0">
              <a:solidFill>
                <a:schemeClr val="bg1"/>
              </a:solidFill>
            </a:endParaRPr>
          </a:p>
        </p:txBody>
      </p:sp>
      <p:sp>
        <p:nvSpPr>
          <p:cNvPr id="3" name="Google Shape;211;g2e9745337d5_0_0">
            <a:extLst>
              <a:ext uri="{FF2B5EF4-FFF2-40B4-BE49-F238E27FC236}">
                <a16:creationId xmlns:a16="http://schemas.microsoft.com/office/drawing/2014/main" id="{9298A697-4C1B-ADB1-E745-9EA13DCDC704}"/>
              </a:ext>
            </a:extLst>
          </p:cNvPr>
          <p:cNvSpPr/>
          <p:nvPr/>
        </p:nvSpPr>
        <p:spPr>
          <a:xfrm>
            <a:off x="764928" y="532772"/>
            <a:ext cx="1003479" cy="109623"/>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200" b="0" i="0" u="none" strike="noStrike" cap="none">
              <a:solidFill>
                <a:schemeClr val="lt1"/>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name="Paket">
  <a:themeElements>
    <a:clrScheme name="CSA 1">
      <a:dk1>
        <a:srgbClr val="2B5165"/>
      </a:dk1>
      <a:lt1>
        <a:srgbClr val="AEC2D3"/>
      </a:lt1>
      <a:dk2>
        <a:srgbClr val="682241"/>
      </a:dk2>
      <a:lt2>
        <a:srgbClr val="AEC2D3"/>
      </a:lt2>
      <a:accent1>
        <a:srgbClr val="67B9E8"/>
      </a:accent1>
      <a:accent2>
        <a:srgbClr val="EA528E"/>
      </a:accent2>
      <a:accent3>
        <a:srgbClr val="2B5113"/>
      </a:accent3>
      <a:accent4>
        <a:srgbClr val="F0BE00"/>
      </a:accent4>
      <a:accent5>
        <a:srgbClr val="675400"/>
      </a:accent5>
      <a:accent6>
        <a:srgbClr val="B0C198"/>
      </a:accent6>
      <a:hlink>
        <a:srgbClr val="D3AABE"/>
      </a:hlink>
      <a:folHlink>
        <a:srgbClr val="6CB53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e01e7b5-0969-4f15-bfad-5bd73be6c6fc" xsi:nil="true"/>
    <lcf76f155ced4ddcb4097134ff3c332f xmlns="e26af2e1-f780-452d-9f06-ad71f8d74ea5">
      <Terms xmlns="http://schemas.microsoft.com/office/infopath/2007/PartnerControls"/>
    </lcf76f155ced4ddcb4097134ff3c332f>
    <MigrationSourceID xmlns="ae01e7b5-0969-4f15-bfad-5bd73be6c6fc">1cfAlbWNqwWyy7cSWZlDrOkA9LyTIA0Ft</MigrationSourceI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62542973ECBD949B1A2207B16892B87" ma:contentTypeVersion="14" ma:contentTypeDescription="Skapa ett nytt dokument." ma:contentTypeScope="" ma:versionID="afa1f8987c181eb53192f9fd98edd205">
  <xsd:schema xmlns:xsd="http://www.w3.org/2001/XMLSchema" xmlns:xs="http://www.w3.org/2001/XMLSchema" xmlns:p="http://schemas.microsoft.com/office/2006/metadata/properties" xmlns:ns2="e26af2e1-f780-452d-9f06-ad71f8d74ea5" xmlns:ns3="ae01e7b5-0969-4f15-bfad-5bd73be6c6fc" targetNamespace="http://schemas.microsoft.com/office/2006/metadata/properties" ma:root="true" ma:fieldsID="3ac5d9b1f0a79b629f5cc1e0e73e164c" ns2:_="" ns3:_="">
    <xsd:import namespace="e26af2e1-f780-452d-9f06-ad71f8d74ea5"/>
    <xsd:import namespace="ae01e7b5-0969-4f15-bfad-5bd73be6c6f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3:MigrationSourceID"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6af2e1-f780-452d-9f06-ad71f8d74e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e338d291-7395-4225-a51e-3261c92484e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01e7b5-0969-4f15-bfad-5bd73be6c6f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27d6f12-3282-4058-b41e-4b93b26e874e}" ma:internalName="TaxCatchAll" ma:showField="CatchAllData" ma:web="ae01e7b5-0969-4f15-bfad-5bd73be6c6fc">
      <xsd:complexType>
        <xsd:complexContent>
          <xsd:extension base="dms:MultiChoiceLookup">
            <xsd:sequence>
              <xsd:element name="Value" type="dms:Lookup" maxOccurs="unbounded" minOccurs="0" nillable="true"/>
            </xsd:sequence>
          </xsd:extension>
        </xsd:complexContent>
      </xsd:complexType>
    </xsd:element>
    <xsd:element name="MigrationSourceID" ma:index="19" nillable="true" ma:displayName="MigrationSourceID" ma:internalName="MigrationSource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84E5B2-7BEF-4413-924A-7D9BABB67085}">
  <ds:schemaRefs>
    <ds:schemaRef ds:uri="http://schemas.microsoft.com/office/2006/metadata/properties"/>
    <ds:schemaRef ds:uri="http://schemas.microsoft.com/office/infopath/2007/PartnerControls"/>
    <ds:schemaRef ds:uri="ae01e7b5-0969-4f15-bfad-5bd73be6c6fc"/>
    <ds:schemaRef ds:uri="e26af2e1-f780-452d-9f06-ad71f8d74ea5"/>
  </ds:schemaRefs>
</ds:datastoreItem>
</file>

<file path=customXml/itemProps2.xml><?xml version="1.0" encoding="utf-8"?>
<ds:datastoreItem xmlns:ds="http://schemas.openxmlformats.org/officeDocument/2006/customXml" ds:itemID="{258485CB-C28B-4A2B-BB6A-F345B989D7E3}">
  <ds:schemaRefs>
    <ds:schemaRef ds:uri="http://schemas.microsoft.com/sharepoint/v3/contenttype/forms"/>
  </ds:schemaRefs>
</ds:datastoreItem>
</file>

<file path=customXml/itemProps3.xml><?xml version="1.0" encoding="utf-8"?>
<ds:datastoreItem xmlns:ds="http://schemas.openxmlformats.org/officeDocument/2006/customXml" ds:itemID="{0EDE4F2D-D1A7-4979-94B6-664AD21288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6af2e1-f780-452d-9f06-ad71f8d74ea5"/>
    <ds:schemaRef ds:uri="ae01e7b5-0969-4f15-bfad-5bd73be6c6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TotalTime>
  <Words>2405</Words>
  <Application>Microsoft Office PowerPoint</Application>
  <PresentationFormat>Bredbild</PresentationFormat>
  <Paragraphs>254</Paragraphs>
  <Slides>24</Slides>
  <Notes>24</Notes>
  <HiddenSlides>0</HiddenSlides>
  <MMClips>2</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24</vt:i4>
      </vt:variant>
    </vt:vector>
  </HeadingPairs>
  <TitlesOfParts>
    <vt:vector size="32" baseType="lpstr">
      <vt:lpstr>Sniglet</vt:lpstr>
      <vt:lpstr>Gill Sans</vt:lpstr>
      <vt:lpstr>Courier New</vt:lpstr>
      <vt:lpstr>Work Sans</vt:lpstr>
      <vt:lpstr>Calibri</vt:lpstr>
      <vt:lpstr>Arial</vt:lpstr>
      <vt:lpstr>Open Sans</vt:lpstr>
      <vt:lpstr>Paket</vt:lpstr>
      <vt:lpstr>PowerPoint-presentation</vt:lpstr>
      <vt:lpstr>PowerPoint-presentation</vt:lpstr>
      <vt:lpstr>PowerPoint-presentation</vt:lpstr>
      <vt:lpstr>Vad är nätbedrägeri?</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Hacka minnet</vt:lpstr>
      <vt:lpstr>Unika</vt:lpstr>
      <vt:lpstr>Omöjlig att gissa</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Mia-Lie Nylund</dc:creator>
  <cp:lastModifiedBy>Max Vinger</cp:lastModifiedBy>
  <cp:revision>12</cp:revision>
  <dcterms:created xsi:type="dcterms:W3CDTF">2022-05-31T09:53:00Z</dcterms:created>
  <dcterms:modified xsi:type="dcterms:W3CDTF">2025-09-30T14:52:17Z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0x010100562542973ECBD949B1A2207B16892B87</vt:lpwstr>
  </property>
  <property fmtid="{D5CDD505-2E9C-101B-9397-08002B2CF9AE}" pid="3" name="Order">
    <vt:r8>2300</vt:r8>
  </property>
</Properties>
</file>