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303" r:id="rId6"/>
    <p:sldId id="302" r:id="rId7"/>
    <p:sldId id="300" r:id="rId8"/>
    <p:sldId id="326" r:id="rId9"/>
    <p:sldId id="257" r:id="rId10"/>
    <p:sldId id="322" r:id="rId11"/>
    <p:sldId id="323" r:id="rId12"/>
    <p:sldId id="324" r:id="rId13"/>
    <p:sldId id="272" r:id="rId14"/>
    <p:sldId id="25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C394"/>
    <a:srgbClr val="D3AABE"/>
    <a:srgbClr val="6CB532"/>
    <a:srgbClr val="000000"/>
    <a:srgbClr val="866C00"/>
    <a:srgbClr val="2B5113"/>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960B27-6524-4C42-B7B2-C3864D38B7E5}" v="2" dt="2026-07-30T21:07:59.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11" autoAdjust="0"/>
    <p:restoredTop sz="79075" autoAdjust="0"/>
  </p:normalViewPr>
  <p:slideViewPr>
    <p:cSldViewPr snapToGrid="0">
      <p:cViewPr varScale="1">
        <p:scale>
          <a:sx n="58" d="100"/>
          <a:sy n="58" d="100"/>
        </p:scale>
        <p:origin x="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undo custSel modSld">
      <pc:chgData name="Judith Maiers" userId="f2660b4d-1249-4c4d-88a6-fce4c59ce2cf" providerId="ADAL" clId="{72A9EA06-803D-4C63-9140-D99148C05F17}" dt="2026-07-30T21:08:41.625" v="28" actId="207"/>
      <pc:docMkLst>
        <pc:docMk/>
      </pc:docMkLst>
      <pc:sldChg chg="addSp delSp modSp mod">
        <pc:chgData name="Judith Maiers" userId="f2660b4d-1249-4c4d-88a6-fce4c59ce2cf" providerId="ADAL" clId="{72A9EA06-803D-4C63-9140-D99148C05F17}" dt="2026-07-30T21:06:15.839" v="17" actId="18131"/>
        <pc:sldMkLst>
          <pc:docMk/>
          <pc:sldMk cId="2736358079" sldId="256"/>
        </pc:sldMkLst>
        <pc:picChg chg="add del mod modCrop">
          <ac:chgData name="Judith Maiers" userId="f2660b4d-1249-4c4d-88a6-fce4c59ce2cf" providerId="ADAL" clId="{72A9EA06-803D-4C63-9140-D99148C05F17}" dt="2026-07-30T21:04:03.757" v="8" actId="478"/>
          <ac:picMkLst>
            <pc:docMk/>
            <pc:sldMk cId="2736358079" sldId="256"/>
            <ac:picMk id="4" creationId="{89FF5792-3F3D-83D8-F909-B2D8F33D76C8}"/>
          </ac:picMkLst>
        </pc:picChg>
        <pc:picChg chg="del">
          <ac:chgData name="Judith Maiers" userId="f2660b4d-1249-4c4d-88a6-fce4c59ce2cf" providerId="ADAL" clId="{72A9EA06-803D-4C63-9140-D99148C05F17}" dt="2026-07-30T21:02:09.458" v="0" actId="478"/>
          <ac:picMkLst>
            <pc:docMk/>
            <pc:sldMk cId="2736358079" sldId="256"/>
            <ac:picMk id="5" creationId="{03D2ABB3-8287-2392-6231-5E3129AFB859}"/>
          </ac:picMkLst>
        </pc:picChg>
        <pc:picChg chg="add mod modCrop">
          <ac:chgData name="Judith Maiers" userId="f2660b4d-1249-4c4d-88a6-fce4c59ce2cf" providerId="ADAL" clId="{72A9EA06-803D-4C63-9140-D99148C05F17}" dt="2026-07-30T21:06:15.839" v="17" actId="18131"/>
          <ac:picMkLst>
            <pc:docMk/>
            <pc:sldMk cId="2736358079" sldId="256"/>
            <ac:picMk id="7" creationId="{BC45AE6F-3A92-3448-E0B0-7CF6B03620FA}"/>
          </ac:picMkLst>
        </pc:picChg>
      </pc:sldChg>
      <pc:sldChg chg="modSp mod setBg">
        <pc:chgData name="Judith Maiers" userId="f2660b4d-1249-4c4d-88a6-fce4c59ce2cf" providerId="ADAL" clId="{72A9EA06-803D-4C63-9140-D99148C05F17}" dt="2026-07-30T21:08:41.625" v="28" actId="207"/>
        <pc:sldMkLst>
          <pc:docMk/>
          <pc:sldMk cId="4255409390" sldId="272"/>
        </pc:sldMkLst>
        <pc:spChg chg="mod">
          <ac:chgData name="Judith Maiers" userId="f2660b4d-1249-4c4d-88a6-fce4c59ce2cf" providerId="ADAL" clId="{72A9EA06-803D-4C63-9140-D99148C05F17}" dt="2026-07-30T21:08:41.625" v="28" actId="207"/>
          <ac:spMkLst>
            <pc:docMk/>
            <pc:sldMk cId="4255409390" sldId="272"/>
            <ac:spMk id="9" creationId="{01686BE1-1852-C34C-86B8-3FE57A1A5C32}"/>
          </ac:spMkLst>
        </pc:spChg>
      </pc:sldChg>
      <pc:sldChg chg="addSp delSp modSp mod">
        <pc:chgData name="Judith Maiers" userId="f2660b4d-1249-4c4d-88a6-fce4c59ce2cf" providerId="ADAL" clId="{72A9EA06-803D-4C63-9140-D99148C05F17}" dt="2026-07-30T21:07:07.919" v="21" actId="1076"/>
        <pc:sldMkLst>
          <pc:docMk/>
          <pc:sldMk cId="1904999908" sldId="303"/>
        </pc:sldMkLst>
        <pc:spChg chg="add del mod">
          <ac:chgData name="Judith Maiers" userId="f2660b4d-1249-4c4d-88a6-fce4c59ce2cf" providerId="ADAL" clId="{72A9EA06-803D-4C63-9140-D99148C05F17}" dt="2026-07-30T21:07:04.243" v="19" actId="931"/>
          <ac:spMkLst>
            <pc:docMk/>
            <pc:sldMk cId="1904999908" sldId="303"/>
            <ac:spMk id="4" creationId="{2EDA8195-3A21-D37D-A14C-C3807724653B}"/>
          </ac:spMkLst>
        </pc:spChg>
        <pc:picChg chg="del">
          <ac:chgData name="Judith Maiers" userId="f2660b4d-1249-4c4d-88a6-fce4c59ce2cf" providerId="ADAL" clId="{72A9EA06-803D-4C63-9140-D99148C05F17}" dt="2026-07-30T21:06:21.804" v="18" actId="478"/>
          <ac:picMkLst>
            <pc:docMk/>
            <pc:sldMk cId="1904999908" sldId="303"/>
            <ac:picMk id="6" creationId="{1C83C8D5-B05E-6C02-FB75-F9EBB7DF9151}"/>
          </ac:picMkLst>
        </pc:picChg>
        <pc:picChg chg="add mod ord">
          <ac:chgData name="Judith Maiers" userId="f2660b4d-1249-4c4d-88a6-fce4c59ce2cf" providerId="ADAL" clId="{72A9EA06-803D-4C63-9140-D99148C05F17}" dt="2026-07-30T21:07:07.919" v="21" actId="1076"/>
          <ac:picMkLst>
            <pc:docMk/>
            <pc:sldMk cId="1904999908" sldId="303"/>
            <ac:picMk id="9" creationId="{548C3873-60C4-67F5-1F3E-6AE380619F2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EF30B-96A9-4EB6-8859-8FBCB6D89FE2}" type="datetimeFigureOut">
              <a:rPr lang="sv-SE" smtClean="0"/>
              <a:t>2026-07-30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59708-4A52-4C89-918A-257809EA3604}" type="slidenum">
              <a:rPr lang="sv-SE" smtClean="0"/>
              <a:t>‹#›</a:t>
            </a:fld>
            <a:endParaRPr lang="sv-SE"/>
          </a:p>
        </p:txBody>
      </p:sp>
    </p:spTree>
    <p:extLst>
      <p:ext uri="{BB962C8B-B14F-4D97-AF65-F5344CB8AC3E}">
        <p14:creationId xmlns:p14="http://schemas.microsoft.com/office/powerpoint/2010/main" val="42708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rPr>
              <a:t>Bild 1. </a:t>
            </a:r>
            <a:r>
              <a:rPr lang="sv-SE" sz="1200" b="1" dirty="0">
                <a:solidFill>
                  <a:srgbClr val="EF5BA1"/>
                </a:solidFill>
                <a:effectLst/>
                <a:latin typeface="+mn-lt"/>
                <a:ea typeface="Segoe UI" panose="020B0502040204020203" pitchFamily="34" charset="0"/>
              </a:rPr>
              <a:t>Inledning: Digitala spår </a:t>
            </a:r>
          </a:p>
          <a:p>
            <a:endParaRPr lang="sv-SE" sz="1200" b="1" dirty="0">
              <a:solidFill>
                <a:srgbClr val="EF5BA1"/>
              </a:solidFill>
              <a:effectLst/>
              <a:latin typeface="+mn-lt"/>
              <a:ea typeface="Segoe UI" panose="020B0502040204020203" pitchFamily="34" charset="0"/>
            </a:endParaRPr>
          </a:p>
          <a:p>
            <a:r>
              <a:rPr lang="sv-SE" sz="1200" b="1" dirty="0">
                <a:solidFill>
                  <a:srgbClr val="EF5BA1"/>
                </a:solidFill>
                <a:effectLst/>
                <a:latin typeface="+mn-lt"/>
                <a:ea typeface="Segoe UI" panose="020B0502040204020203" pitchFamily="34" charset="0"/>
              </a:rPr>
              <a:t>Genomförande: </a:t>
            </a:r>
            <a:r>
              <a:rPr lang="sv-SE" sz="1200" dirty="0">
                <a:solidFill>
                  <a:srgbClr val="231F20"/>
                </a:solidFill>
                <a:effectLst/>
                <a:latin typeface="+mn-lt"/>
                <a:ea typeface="Segoe UI" panose="020B0502040204020203" pitchFamily="34" charset="0"/>
              </a:rPr>
              <a:t>Inled lektionen genom att berätta att ni idag ska prata om digitala spår. Fråga gärna eleverna vad de tror att digitala spår betyder. Berätta för </a:t>
            </a:r>
            <a:r>
              <a:rPr lang="sv-SE" dirty="0"/>
              <a:t>Inled lektionen genom att berätta att ni idag ska prata om digitala spår. Fråga gärna eleverna vad de tror att digitala spår betyder. Berätta för eleverna att allt man gör på internet – söka på Google, spela spel, skapa ett konto – finns kvar jättelänge. Det brukar kallas för digitala spår och andra kan oftast se dessa spår. Precis som spår som man lämnar på stranden, bara att det inte kommer en våg som sköljer bort spåren. Ni kan fortsätta diskussionen genom att fråga eleverna om det är bra eller dåligt att man lämnar spår, varför?</a:t>
            </a:r>
            <a:endParaRPr lang="sv-SE" sz="1200" dirty="0">
              <a:solidFill>
                <a:schemeClr val="tx1"/>
              </a:solidFill>
              <a:effectLst/>
              <a:latin typeface="+mn-lt"/>
              <a:ea typeface="Segoe UI" panose="020B0502040204020203" pitchFamily="34" charset="0"/>
            </a:endParaRPr>
          </a:p>
          <a:p>
            <a:endParaRPr lang="sv-SE" b="1"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1</a:t>
            </a:fld>
            <a:endParaRPr lang="sv-SE"/>
          </a:p>
        </p:txBody>
      </p:sp>
    </p:spTree>
    <p:extLst>
      <p:ext uri="{BB962C8B-B14F-4D97-AF65-F5344CB8AC3E}">
        <p14:creationId xmlns:p14="http://schemas.microsoft.com/office/powerpoint/2010/main" val="92970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Bild 2. </a:t>
            </a:r>
          </a:p>
          <a:p>
            <a:endParaRPr lang="sv-SE" b="1" dirty="0"/>
          </a:p>
          <a:p>
            <a:r>
              <a:rPr lang="sv-SE" sz="1200" b="1" dirty="0">
                <a:solidFill>
                  <a:srgbClr val="231F20"/>
                </a:solidFill>
                <a:effectLst/>
                <a:latin typeface="Segoe UI" panose="020B0502040204020203" pitchFamily="34" charset="0"/>
                <a:ea typeface="Segoe UI" panose="020B0502040204020203" pitchFamily="34" charset="0"/>
              </a:rPr>
              <a:t>Genomförande:</a:t>
            </a:r>
          </a:p>
          <a:p>
            <a:r>
              <a:rPr lang="sv-SE" dirty="0"/>
              <a:t>Berätta nu att eleverna kommer att få göra två övningar.</a:t>
            </a:r>
            <a:r>
              <a:rPr lang="sv-SE" sz="1200" dirty="0">
                <a:solidFill>
                  <a:srgbClr val="231F20"/>
                </a:solidFill>
                <a:effectLst/>
                <a:latin typeface="Segoe UI" panose="020B0502040204020203" pitchFamily="34" charset="0"/>
                <a:ea typeface="Segoe UI" panose="020B0502040204020203" pitchFamily="34" charset="0"/>
              </a:rPr>
              <a:t> </a:t>
            </a:r>
            <a:endParaRPr lang="sv-SE" sz="1200" dirty="0">
              <a:effectLst/>
              <a:latin typeface="Segoe UI" panose="020B0502040204020203" pitchFamily="34" charset="0"/>
              <a:ea typeface="Segoe UI" panose="020B0502040204020203" pitchFamily="34" charset="0"/>
            </a:endParaRPr>
          </a:p>
          <a:p>
            <a:endParaRPr lang="sv-SE" b="1"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2</a:t>
            </a:fld>
            <a:endParaRPr lang="sv-SE"/>
          </a:p>
        </p:txBody>
      </p:sp>
    </p:spTree>
    <p:extLst>
      <p:ext uri="{BB962C8B-B14F-4D97-AF65-F5344CB8AC3E}">
        <p14:creationId xmlns:p14="http://schemas.microsoft.com/office/powerpoint/2010/main" val="3728066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buFont typeface="Arial"/>
              <a:buNone/>
            </a:pPr>
            <a:r>
              <a:rPr lang="sv-SE" b="1" dirty="0">
                <a:latin typeface="+mn-lt"/>
              </a:rPr>
              <a:t>Bild 3. </a:t>
            </a:r>
            <a:r>
              <a:rPr lang="sv-SE" sz="1200" b="1" dirty="0">
                <a:solidFill>
                  <a:srgbClr val="EF5BA1"/>
                </a:solidFill>
                <a:effectLst/>
                <a:latin typeface="+mn-lt"/>
                <a:ea typeface="Segoe UI" panose="020B0502040204020203" pitchFamily="34" charset="0"/>
              </a:rPr>
              <a:t>Övning 1: Vad vet vi om Kim? (Powerpoint, 10–20 minuter)</a:t>
            </a:r>
          </a:p>
          <a:p>
            <a:pPr marL="0" lvl="0" indent="0">
              <a:buFont typeface="Arial"/>
              <a:buNone/>
            </a:pPr>
            <a:endParaRPr lang="sv-SE" sz="1200" b="0" dirty="0">
              <a:solidFill>
                <a:schemeClr val="tx1"/>
              </a:solidFill>
              <a:effectLst/>
              <a:latin typeface="+mn-lt"/>
              <a:ea typeface="Segoe UI" panose="020B0502040204020203" pitchFamily="34" charset="0"/>
            </a:endParaRPr>
          </a:p>
          <a:p>
            <a:pPr marL="0" lvl="0" indent="0">
              <a:buFont typeface="Arial"/>
              <a:buNone/>
            </a:pPr>
            <a:r>
              <a:rPr lang="sv-SE" sz="1200" b="1" dirty="0">
                <a:solidFill>
                  <a:srgbClr val="EF5BA1"/>
                </a:solidFill>
                <a:effectLst/>
                <a:latin typeface="+mn-lt"/>
                <a:ea typeface="Segoe UI" panose="020B0502040204020203" pitchFamily="34" charset="0"/>
              </a:rPr>
              <a:t>Genomförande: </a:t>
            </a:r>
            <a:r>
              <a:rPr lang="sv-SE" sz="1200" dirty="0">
                <a:solidFill>
                  <a:srgbClr val="231F20"/>
                </a:solidFill>
                <a:effectLst/>
                <a:latin typeface="+mn-lt"/>
                <a:ea typeface="Segoe UI" panose="020B0502040204020203" pitchFamily="34" charset="0"/>
              </a:rPr>
              <a:t> </a:t>
            </a:r>
            <a:r>
              <a:rPr lang="sv-SE" dirty="0"/>
              <a:t>Berätta för eleverna att ni nu ska göra en övning. Klicka sedan fram nästa bild (datorn med Google-sökningarna). Berätta att ni nu kommer att få se Kims sökningar den senaste veckan och att övningen är att se vad ni kan gissa om Kim utifrån vad hen har sökt på. Klicka sedan fram en sökning i taget och diskutera vad ni kan gissa om Kim. Till exempel – utifrån den första sökningen kan ni gissa var Kim bor någonstans. Åk 1: Hjälp eleverna att förstå vad som står på bilderna om de inte kan läsa än</a:t>
            </a:r>
            <a:r>
              <a:rPr lang="sv-SE" sz="1200" dirty="0">
                <a:solidFill>
                  <a:srgbClr val="231F20"/>
                </a:solidFill>
                <a:effectLst/>
                <a:latin typeface="+mn-lt"/>
                <a:ea typeface="Segoe UI" panose="020B0502040204020203" pitchFamily="34" charset="0"/>
              </a:rPr>
              <a:t> </a:t>
            </a:r>
            <a:endParaRPr lang="sv-SE" sz="1200" dirty="0">
              <a:effectLst/>
              <a:latin typeface="+mn-lt"/>
              <a:ea typeface="Segoe UI" panose="020B0502040204020203" pitchFamily="34" charset="0"/>
            </a:endParaRPr>
          </a:p>
          <a:p>
            <a:pPr marL="863600" marR="732155">
              <a:lnSpc>
                <a:spcPct val="105000"/>
              </a:lnSpc>
              <a:spcAft>
                <a:spcPts val="0"/>
              </a:spcAft>
            </a:pPr>
            <a:r>
              <a:rPr lang="sv-SE" sz="1200" dirty="0">
                <a:solidFill>
                  <a:srgbClr val="231F20"/>
                </a:solidFill>
                <a:effectLst/>
                <a:latin typeface="+mn-lt"/>
                <a:ea typeface="Segoe UI" panose="020B0502040204020203" pitchFamily="34" charset="0"/>
              </a:rPr>
              <a:t> </a:t>
            </a:r>
            <a:endParaRPr lang="sv-SE" sz="1200" dirty="0">
              <a:effectLst/>
              <a:latin typeface="+mn-lt"/>
              <a:ea typeface="Segoe UI" panose="020B0502040204020203" pitchFamily="34" charset="0"/>
            </a:endParaRP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3</a:t>
            </a:fld>
            <a:endParaRPr lang="sv-SE"/>
          </a:p>
        </p:txBody>
      </p:sp>
    </p:spTree>
    <p:extLst>
      <p:ext uri="{BB962C8B-B14F-4D97-AF65-F5344CB8AC3E}">
        <p14:creationId xmlns:p14="http://schemas.microsoft.com/office/powerpoint/2010/main" val="407058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sz="1200" b="1" noProof="0" dirty="0"/>
              <a:t>Bild 4. </a:t>
            </a:r>
          </a:p>
          <a:p>
            <a:pPr marL="0" indent="0">
              <a:buFont typeface="Arial" panose="020B0604020202020204" pitchFamily="34" charset="0"/>
              <a:buNone/>
            </a:pPr>
            <a:r>
              <a:rPr lang="sv-SE" sz="1200" b="1" noProof="0" dirty="0"/>
              <a:t>Förslag </a:t>
            </a:r>
            <a:r>
              <a:rPr lang="sv-SE" sz="1200" b="1" noProof="0" dirty="0" err="1"/>
              <a:t>talmanus</a:t>
            </a:r>
            <a:r>
              <a:rPr lang="sv-SE" sz="1200" b="1" noProof="0" dirty="0"/>
              <a:t>: </a:t>
            </a:r>
          </a:p>
          <a:p>
            <a:pPr marL="171450" indent="-171450">
              <a:buFont typeface="Arial" panose="020B0604020202020204" pitchFamily="34" charset="0"/>
              <a:buChar char="•"/>
            </a:pPr>
            <a:r>
              <a:rPr lang="sv-SE" dirty="0"/>
              <a:t>Det här är Kims Google-sökningar den senaste veckan. Vad kan en säga om Kim utifrån det? </a:t>
            </a:r>
          </a:p>
          <a:p>
            <a:pPr marL="0" indent="0">
              <a:buFont typeface="Arial" panose="020B0604020202020204" pitchFamily="34" charset="0"/>
              <a:buNone/>
            </a:pPr>
            <a:r>
              <a:rPr lang="sv-SE" dirty="0"/>
              <a:t>[Skriv upp svaren på tavlan och kommentera hur mycket information/spår Kim lämnat om sig själv bara genom dessa sökningar.] </a:t>
            </a:r>
          </a:p>
          <a:p>
            <a:pPr marL="171450" indent="-171450">
              <a:buFont typeface="Arial" panose="020B0604020202020204" pitchFamily="34" charset="0"/>
              <a:buChar char="•"/>
            </a:pPr>
            <a:r>
              <a:rPr lang="sv-SE" dirty="0"/>
              <a:t>Att vi kan gissa att Kim ska baka en kladdkaka är kanske inte något som Kim bryr sig om, eller något som på något sätt är dåligt eller farligt. Däremot kanske hen inte vill att vi ska kunna gissa var hen bor. </a:t>
            </a:r>
          </a:p>
          <a:p>
            <a:pPr marL="171450" indent="-171450">
              <a:buFont typeface="Arial" panose="020B0604020202020204" pitchFamily="34" charset="0"/>
              <a:buChar char="•"/>
            </a:pPr>
            <a:r>
              <a:rPr lang="sv-SE" dirty="0"/>
              <a:t>Nu ska vi prata om vilken information som vi vill skydda och vilken som vi dela. </a:t>
            </a:r>
            <a:endParaRPr lang="en-US" dirty="0">
              <a:cs typeface="Calibri" panose="020F0502020204030204"/>
            </a:endParaRPr>
          </a:p>
          <a:p>
            <a:endParaRPr lang="sv-SE" dirty="0">
              <a:cs typeface="Calibri" panose="020F0502020204030204"/>
            </a:endParaRPr>
          </a:p>
          <a:p>
            <a:endParaRPr lang="sv-SE" dirty="0"/>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4</a:t>
            </a:fld>
            <a:endParaRPr lang="sv-SE"/>
          </a:p>
        </p:txBody>
      </p:sp>
    </p:spTree>
    <p:extLst>
      <p:ext uri="{BB962C8B-B14F-4D97-AF65-F5344CB8AC3E}">
        <p14:creationId xmlns:p14="http://schemas.microsoft.com/office/powerpoint/2010/main" val="2801862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gn="l">
              <a:spcBef>
                <a:spcPts val="0"/>
              </a:spcBef>
              <a:spcAft>
                <a:spcPts val="0"/>
              </a:spcAft>
              <a:buFont typeface="Arial" panose="020B0604020202020204" pitchFamily="34" charset="0"/>
              <a:buNone/>
            </a:pPr>
            <a:r>
              <a:rPr lang="sv-SE" sz="1200" b="1" dirty="0">
                <a:solidFill>
                  <a:srgbClr val="EF5BA1"/>
                </a:solidFill>
                <a:effectLst/>
                <a:latin typeface="+mn-lt"/>
                <a:ea typeface="Segoe UI" panose="020B0502040204020203" pitchFamily="34" charset="0"/>
              </a:rPr>
              <a:t>Bild 5. </a:t>
            </a:r>
          </a:p>
          <a:p>
            <a:pPr marL="0" lvl="0" indent="0" algn="l">
              <a:spcBef>
                <a:spcPts val="0"/>
              </a:spcBef>
              <a:spcAft>
                <a:spcPts val="0"/>
              </a:spcAft>
              <a:buFont typeface="Arial" panose="020B0604020202020204" pitchFamily="34" charset="0"/>
              <a:buNone/>
            </a:pPr>
            <a:r>
              <a:rPr lang="sv-SE" sz="1200" b="1" dirty="0">
                <a:solidFill>
                  <a:srgbClr val="EF5BA1"/>
                </a:solidFill>
                <a:effectLst/>
                <a:latin typeface="+mn-lt"/>
                <a:ea typeface="Segoe UI" panose="020B0502040204020203" pitchFamily="34" charset="0"/>
              </a:rPr>
              <a:t>Övning 2: Vad är viktigt att skydda? (Powerpoint, 10–20 minuter)</a:t>
            </a:r>
          </a:p>
          <a:p>
            <a:pPr marL="0" lvl="0" indent="0" algn="l">
              <a:spcBef>
                <a:spcPts val="0"/>
              </a:spcBef>
              <a:spcAft>
                <a:spcPts val="0"/>
              </a:spcAft>
              <a:buFont typeface="Arial" panose="020B0604020202020204" pitchFamily="34" charset="0"/>
              <a:buNone/>
            </a:pPr>
            <a:r>
              <a:rPr lang="sv-SE" sz="1200" b="1" dirty="0">
                <a:solidFill>
                  <a:srgbClr val="EF5BA1"/>
                </a:solidFill>
                <a:effectLst/>
                <a:latin typeface="+mn-lt"/>
                <a:ea typeface="Segoe UI" panose="020B0502040204020203" pitchFamily="34" charset="0"/>
              </a:rPr>
              <a:t>Genomförande: </a:t>
            </a:r>
            <a:r>
              <a:rPr lang="sv-SE" dirty="0"/>
              <a:t>I övning 2 kommer eleverna att få värdera olika information. Hur viktigt är det att skydda olika uppgifter? Varje </a:t>
            </a:r>
            <a:r>
              <a:rPr lang="sv-SE" dirty="0" err="1"/>
              <a:t>slide</a:t>
            </a:r>
            <a:r>
              <a:rPr lang="sv-SE" dirty="0"/>
              <a:t> visar en ikon/bild och eleverna får då rösta om de tycker att informationen är Mycket viktig att skydda, ganska viktigt att skydda, eller inte alls viktig att skydda. Fråga gärna eleverna varför de värderar informationen så. </a:t>
            </a:r>
          </a:p>
          <a:p>
            <a:pPr marL="0" lvl="0" indent="0" algn="l">
              <a:spcBef>
                <a:spcPts val="0"/>
              </a:spcBef>
              <a:spcAft>
                <a:spcPts val="0"/>
              </a:spcAft>
              <a:buFont typeface="Arial" panose="020B0604020202020204" pitchFamily="34" charset="0"/>
              <a:buNone/>
            </a:pPr>
            <a:endParaRPr lang="sv-SE" dirty="0"/>
          </a:p>
          <a:p>
            <a:pPr marL="0" lvl="0" indent="0" algn="l">
              <a:spcBef>
                <a:spcPts val="0"/>
              </a:spcBef>
              <a:spcAft>
                <a:spcPts val="0"/>
              </a:spcAft>
              <a:buFont typeface="Arial" panose="020B0604020202020204" pitchFamily="34" charset="0"/>
              <a:buNone/>
            </a:pPr>
            <a:r>
              <a:rPr lang="sv-SE" dirty="0"/>
              <a:t>Åk 1: Hjälp eleverna att förstå vad som är på bilderna om de inte kan läsa än.</a:t>
            </a:r>
            <a:endParaRPr lang="sv-SE" sz="1200" dirty="0">
              <a:effectLst/>
              <a:latin typeface="+mn-lt"/>
              <a:ea typeface="Segoe UI" panose="020B0502040204020203" pitchFamily="34" charset="0"/>
            </a:endParaRP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5</a:t>
            </a:fld>
            <a:endParaRPr lang="sv-SE"/>
          </a:p>
        </p:txBody>
      </p:sp>
    </p:spTree>
    <p:extLst>
      <p:ext uri="{BB962C8B-B14F-4D97-AF65-F5344CB8AC3E}">
        <p14:creationId xmlns:p14="http://schemas.microsoft.com/office/powerpoint/2010/main" val="3467337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Bild 6. </a:t>
            </a:r>
          </a:p>
        </p:txBody>
      </p:sp>
      <p:sp>
        <p:nvSpPr>
          <p:cNvPr id="4" name="Platshållare för bildnummer 3"/>
          <p:cNvSpPr>
            <a:spLocks noGrp="1"/>
          </p:cNvSpPr>
          <p:nvPr>
            <p:ph type="sldNum" sz="quarter" idx="5"/>
          </p:nvPr>
        </p:nvSpPr>
        <p:spPr/>
        <p:txBody>
          <a:bodyPr/>
          <a:lstStyle/>
          <a:p>
            <a:fld id="{1B959708-4A52-4C89-918A-257809EA3604}" type="slidenum">
              <a:rPr lang="sv-SE" smtClean="0"/>
              <a:t>6</a:t>
            </a:fld>
            <a:endParaRPr lang="sv-SE"/>
          </a:p>
        </p:txBody>
      </p:sp>
    </p:spTree>
    <p:extLst>
      <p:ext uri="{BB962C8B-B14F-4D97-AF65-F5344CB8AC3E}">
        <p14:creationId xmlns:p14="http://schemas.microsoft.com/office/powerpoint/2010/main" val="377125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Bild 7. </a:t>
            </a:r>
          </a:p>
          <a:p>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7</a:t>
            </a:fld>
            <a:endParaRPr lang="sv-SE"/>
          </a:p>
        </p:txBody>
      </p:sp>
    </p:spTree>
    <p:extLst>
      <p:ext uri="{BB962C8B-B14F-4D97-AF65-F5344CB8AC3E}">
        <p14:creationId xmlns:p14="http://schemas.microsoft.com/office/powerpoint/2010/main" val="3364226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Bild 8.</a:t>
            </a:r>
          </a:p>
        </p:txBody>
      </p:sp>
      <p:sp>
        <p:nvSpPr>
          <p:cNvPr id="4" name="Platshållare för bildnummer 3"/>
          <p:cNvSpPr>
            <a:spLocks noGrp="1"/>
          </p:cNvSpPr>
          <p:nvPr>
            <p:ph type="sldNum" sz="quarter" idx="5"/>
          </p:nvPr>
        </p:nvSpPr>
        <p:spPr/>
        <p:txBody>
          <a:bodyPr/>
          <a:lstStyle/>
          <a:p>
            <a:fld id="{1B959708-4A52-4C89-918A-257809EA3604}" type="slidenum">
              <a:rPr lang="sv-SE" smtClean="0"/>
              <a:t>8</a:t>
            </a:fld>
            <a:endParaRPr lang="sv-SE"/>
          </a:p>
        </p:txBody>
      </p:sp>
    </p:spTree>
    <p:extLst>
      <p:ext uri="{BB962C8B-B14F-4D97-AF65-F5344CB8AC3E}">
        <p14:creationId xmlns:p14="http://schemas.microsoft.com/office/powerpoint/2010/main" val="2934659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Bild 9.</a:t>
            </a:r>
          </a:p>
        </p:txBody>
      </p:sp>
      <p:sp>
        <p:nvSpPr>
          <p:cNvPr id="4" name="Platshållare för bildnummer 3"/>
          <p:cNvSpPr>
            <a:spLocks noGrp="1"/>
          </p:cNvSpPr>
          <p:nvPr>
            <p:ph type="sldNum" sz="quarter" idx="5"/>
          </p:nvPr>
        </p:nvSpPr>
        <p:spPr/>
        <p:txBody>
          <a:bodyPr/>
          <a:lstStyle/>
          <a:p>
            <a:fld id="{1B959708-4A52-4C89-918A-257809EA3604}" type="slidenum">
              <a:rPr lang="sv-SE" smtClean="0"/>
              <a:t>9</a:t>
            </a:fld>
            <a:endParaRPr lang="sv-SE"/>
          </a:p>
        </p:txBody>
      </p:sp>
    </p:spTree>
    <p:extLst>
      <p:ext uri="{BB962C8B-B14F-4D97-AF65-F5344CB8AC3E}">
        <p14:creationId xmlns:p14="http://schemas.microsoft.com/office/powerpoint/2010/main" val="1363914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dirty="0"/>
              <a:t>Bild 10.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dirty="0"/>
              <a:t>Genomförande: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dirty="0"/>
              <a:t>Berätta att vi ska sammanfatta vad vi har pratat om idag.</a:t>
            </a: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10</a:t>
            </a:fld>
            <a:endParaRPr lang="sv-SE"/>
          </a:p>
        </p:txBody>
      </p:sp>
    </p:spTree>
    <p:extLst>
      <p:ext uri="{BB962C8B-B14F-4D97-AF65-F5344CB8AC3E}">
        <p14:creationId xmlns:p14="http://schemas.microsoft.com/office/powerpoint/2010/main" val="1650022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Bild 11. </a:t>
            </a:r>
          </a:p>
          <a:p>
            <a:pPr marL="0" indent="0">
              <a:buFont typeface="Arial" panose="020B0604020202020204" pitchFamily="34" charset="0"/>
              <a:buNone/>
            </a:pPr>
            <a:r>
              <a:rPr lang="sv-SE" b="1" dirty="0"/>
              <a:t>Förslag </a:t>
            </a:r>
            <a:r>
              <a:rPr lang="sv-SE" b="1" dirty="0" err="1"/>
              <a:t>talmanus</a:t>
            </a:r>
            <a:r>
              <a:rPr lang="sv-SE" b="1" dirty="0"/>
              <a:t>:</a:t>
            </a:r>
          </a:p>
          <a:p>
            <a:pPr marL="171450" indent="-171450">
              <a:buFont typeface="Arial" panose="020B0604020202020204" pitchFamily="34" charset="0"/>
              <a:buChar char="•"/>
            </a:pPr>
            <a:r>
              <a:rPr lang="sv-SE" dirty="0"/>
              <a:t>Vad har vi lärt oss idag? </a:t>
            </a:r>
            <a:r>
              <a:rPr lang="sv-SE"/>
              <a:t>Vi har lärt oss att vi hela tiden delar information om oss själva på internet, att olika information är olika viktig att skydda och att vi behöver fundera på vilken information vi vill dela.</a:t>
            </a:r>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11</a:t>
            </a:fld>
            <a:endParaRPr lang="sv-SE"/>
          </a:p>
        </p:txBody>
      </p:sp>
    </p:spTree>
    <p:extLst>
      <p:ext uri="{BB962C8B-B14F-4D97-AF65-F5344CB8AC3E}">
        <p14:creationId xmlns:p14="http://schemas.microsoft.com/office/powerpoint/2010/main" val="260097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1184648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1855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19512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Date Placeholder 7"/>
          <p:cNvSpPr>
            <a:spLocks noGrp="1"/>
          </p:cNvSpPr>
          <p:nvPr>
            <p:ph type="dt" sz="half" idx="10"/>
          </p:nvPr>
        </p:nvSpPr>
        <p:spPr/>
        <p:txBody>
          <a:body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p:txBody>
          <a:body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79769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583436" y="3143250"/>
            <a:ext cx="4270248" cy="25967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
        <p:nvSpPr>
          <p:cNvPr id="10" name="Title 9"/>
          <p:cNvSpPr>
            <a:spLocks noGrp="1"/>
          </p:cNvSpPr>
          <p:nvPr>
            <p:ph type="title"/>
          </p:nvPr>
        </p:nvSpPr>
        <p:spPr/>
        <p:txBody>
          <a:bodyPr/>
          <a:lstStyle/>
          <a:p>
            <a:r>
              <a:rPr lang="sv-SE"/>
              <a:t>Klicka här för att ändra mall för rubrikformat</a:t>
            </a:r>
            <a:endParaRPr lang="en-US" dirty="0"/>
          </a:p>
        </p:txBody>
      </p:sp>
    </p:spTree>
    <p:extLst>
      <p:ext uri="{BB962C8B-B14F-4D97-AF65-F5344CB8AC3E}">
        <p14:creationId xmlns:p14="http://schemas.microsoft.com/office/powerpoint/2010/main" val="387948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E29DA539-FF4E-41E9-A436-3B5F8550B804}" type="datetimeFigureOut">
              <a:rPr lang="sv-SE" smtClean="0"/>
              <a:t>2026-07-30</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96840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DA539-FF4E-41E9-A436-3B5F8550B804}" type="datetimeFigureOut">
              <a:rPr lang="sv-SE" smtClean="0"/>
              <a:t>2026-07-30</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291324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sv-SE"/>
              <a:t>Klicka här för att ändra mall för rubrikformat</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Date Placeholder 8"/>
          <p:cNvSpPr>
            <a:spLocks noGrp="1"/>
          </p:cNvSpPr>
          <p:nvPr>
            <p:ph type="dt" sz="half" idx="10"/>
          </p:nvPr>
        </p:nvSpPr>
        <p:spPr/>
        <p:txBody>
          <a:bodyPr/>
          <a:lstStyle/>
          <a:p>
            <a:fld id="{E29DA539-FF4E-41E9-A436-3B5F8550B804}" type="datetimeFigureOut">
              <a:rPr lang="sv-SE" smtClean="0"/>
              <a:t>2026-07-30</a:t>
            </a:fld>
            <a:endParaRPr lang="sv-SE"/>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1" name="Slide Number Placeholder 10"/>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552138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428794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52609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6331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E29DA539-FF4E-41E9-A436-3B5F8550B804}" type="datetimeFigureOut">
              <a:rPr lang="sv-SE" smtClean="0"/>
              <a:t>2026-07-30</a:t>
            </a:fld>
            <a:endParaRPr lang="sv-SE"/>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sv-SE"/>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E6F1B42-C610-429B-B92E-CEECC49D1BD5}" type="slidenum">
              <a:rPr lang="sv-SE" smtClean="0"/>
              <a:t>‹#›</a:t>
            </a:fld>
            <a:endParaRPr lang="sv-SE"/>
          </a:p>
        </p:txBody>
      </p:sp>
    </p:spTree>
    <p:extLst>
      <p:ext uri="{BB962C8B-B14F-4D97-AF65-F5344CB8AC3E}">
        <p14:creationId xmlns:p14="http://schemas.microsoft.com/office/powerpoint/2010/main" val="32888732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6.jp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5.svg"/><Relationship Id="rId5" Type="http://schemas.openxmlformats.org/officeDocument/2006/relationships/image" Target="../media/image10.png"/><Relationship Id="rId15" Type="http://schemas.openxmlformats.org/officeDocument/2006/relationships/image" Target="../media/image19.svg"/><Relationship Id="rId10" Type="http://schemas.openxmlformats.org/officeDocument/2006/relationships/image" Target="../media/image14.svg"/><Relationship Id="rId4" Type="http://schemas.openxmlformats.org/officeDocument/2006/relationships/image" Target="../media/image9.png"/><Relationship Id="rId9" Type="http://schemas.openxmlformats.org/officeDocument/2006/relationships/image" Target="../media/image3.png"/><Relationship Id="rId1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3.png"/><Relationship Id="rId7" Type="http://schemas.openxmlformats.org/officeDocument/2006/relationships/image" Target="../media/image24.sv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3.png"/><Relationship Id="rId7" Type="http://schemas.openxmlformats.org/officeDocument/2006/relationships/image" Target="../media/image26.sv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3.png"/><Relationship Id="rId7" Type="http://schemas.openxmlformats.org/officeDocument/2006/relationships/image" Target="../media/image28.sv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3.png"/><Relationship Id="rId7" Type="http://schemas.openxmlformats.org/officeDocument/2006/relationships/image" Target="../media/image30.sv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E97B115-158C-E4C8-D74F-F4519F9F192D}"/>
              </a:ext>
            </a:extLst>
          </p:cNvPr>
          <p:cNvSpPr>
            <a:spLocks noGrp="1"/>
          </p:cNvSpPr>
          <p:nvPr>
            <p:ph type="subTitle" idx="1"/>
          </p:nvPr>
        </p:nvSpPr>
        <p:spPr>
          <a:xfrm>
            <a:off x="5498553" y="4679115"/>
            <a:ext cx="5928358" cy="1239894"/>
          </a:xfrm>
        </p:spPr>
        <p:txBody>
          <a:bodyPr vert="horz" lIns="91440" tIns="45720" rIns="91440" bIns="45720" rtlCol="0" anchor="t">
            <a:normAutofit/>
          </a:bodyPr>
          <a:lstStyle/>
          <a:p>
            <a:r>
              <a:rPr lang="sv-SE" dirty="0"/>
              <a:t>Vilka digitala spår lämnar du? </a:t>
            </a:r>
          </a:p>
        </p:txBody>
      </p:sp>
      <p:pic>
        <p:nvPicPr>
          <p:cNvPr id="10" name="Bildobjekt 9">
            <a:extLst>
              <a:ext uri="{FF2B5EF4-FFF2-40B4-BE49-F238E27FC236}">
                <a16:creationId xmlns:a16="http://schemas.microsoft.com/office/drawing/2014/main" id="{957CAE65-3F1E-EC88-0AFA-0B5DB6086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65562"/>
            <a:ext cx="4442732" cy="2675193"/>
          </a:xfrm>
          <a:prstGeom prst="rect">
            <a:avLst/>
          </a:prstGeom>
        </p:spPr>
      </p:pic>
      <p:pic>
        <p:nvPicPr>
          <p:cNvPr id="7" name="Bildobjekt 6">
            <a:extLst>
              <a:ext uri="{FF2B5EF4-FFF2-40B4-BE49-F238E27FC236}">
                <a16:creationId xmlns:a16="http://schemas.microsoft.com/office/drawing/2014/main" id="{BC45AE6F-3A92-3448-E0B0-7CF6B03620FA}"/>
              </a:ext>
            </a:extLst>
          </p:cNvPr>
          <p:cNvPicPr>
            <a:picLocks noChangeAspect="1"/>
          </p:cNvPicPr>
          <p:nvPr/>
        </p:nvPicPr>
        <p:blipFill>
          <a:blip r:embed="rId4">
            <a:extLst>
              <a:ext uri="{28A0092B-C50C-407E-A947-70E740481C1C}">
                <a14:useLocalDpi xmlns:a14="http://schemas.microsoft.com/office/drawing/2010/main" val="0"/>
              </a:ext>
            </a:extLst>
          </a:blip>
          <a:srcRect l="42748" r="-7832"/>
          <a:stretch>
            <a:fillRect/>
          </a:stretch>
        </p:blipFill>
        <p:spPr>
          <a:xfrm>
            <a:off x="0" y="0"/>
            <a:ext cx="6250745" cy="6858000"/>
          </a:xfrm>
          <a:prstGeom prst="rect">
            <a:avLst/>
          </a:prstGeom>
        </p:spPr>
      </p:pic>
    </p:spTree>
    <p:extLst>
      <p:ext uri="{BB962C8B-B14F-4D97-AF65-F5344CB8AC3E}">
        <p14:creationId xmlns:p14="http://schemas.microsoft.com/office/powerpoint/2010/main" val="2736358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2A8C5AC6-12A7-AE2C-2BB9-145FEABB66CE}"/>
              </a:ext>
            </a:extLst>
          </p:cNvPr>
          <p:cNvSpPr txBox="1">
            <a:spLocks/>
          </p:cNvSpPr>
          <p:nvPr/>
        </p:nvSpPr>
        <p:spPr>
          <a:xfrm>
            <a:off x="1001147" y="1070201"/>
            <a:ext cx="4023601" cy="759889"/>
          </a:xfrm>
          <a:prstGeom prst="rect">
            <a:avLst/>
          </a:prstGeom>
        </p:spPr>
        <p:txBody>
          <a:bodyPr>
            <a:normAutofit fontScale="925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Dagens övningar</a:t>
            </a:r>
          </a:p>
        </p:txBody>
      </p:sp>
      <p:sp>
        <p:nvSpPr>
          <p:cNvPr id="8" name="Platshållare för innehåll 2">
            <a:extLst>
              <a:ext uri="{FF2B5EF4-FFF2-40B4-BE49-F238E27FC236}">
                <a16:creationId xmlns:a16="http://schemas.microsoft.com/office/drawing/2014/main" id="{E66D3FB0-2326-3F1A-E981-3B0EF74B0790}"/>
              </a:ext>
            </a:extLst>
          </p:cNvPr>
          <p:cNvSpPr txBox="1">
            <a:spLocks/>
          </p:cNvSpPr>
          <p:nvPr/>
        </p:nvSpPr>
        <p:spPr>
          <a:xfrm>
            <a:off x="1694184" y="2689458"/>
            <a:ext cx="6822989" cy="43932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dirty="0">
                <a:solidFill>
                  <a:schemeClr val="bg2"/>
                </a:solidFill>
                <a:latin typeface="Work Sans" pitchFamily="2" charset="0"/>
                <a:cs typeface="Futura Medium" panose="020B0602020204020303" pitchFamily="34" charset="-79"/>
              </a:rPr>
              <a:t>Övning 1: Vad vet vi om Kim?</a:t>
            </a:r>
          </a:p>
          <a:p>
            <a:pPr marL="0" indent="0">
              <a:buNone/>
            </a:pPr>
            <a:endParaRPr lang="sv-SE" sz="1800" dirty="0">
              <a:solidFill>
                <a:schemeClr val="bg2"/>
              </a:solidFill>
              <a:latin typeface="Work Sans" pitchFamily="2" charset="0"/>
              <a:cs typeface="Futura Medium" panose="020B0602020204020303" pitchFamily="34" charset="-79"/>
            </a:endParaRPr>
          </a:p>
          <a:p>
            <a:pPr marL="0" indent="0">
              <a:buNone/>
            </a:pPr>
            <a:endParaRPr lang="sv-SE" sz="1800" dirty="0">
              <a:solidFill>
                <a:schemeClr val="bg2"/>
              </a:solidFill>
              <a:latin typeface="Work Sans" pitchFamily="2" charset="0"/>
              <a:cs typeface="Futura Medium" panose="020B0602020204020303" pitchFamily="34" charset="-79"/>
            </a:endParaRPr>
          </a:p>
          <a:p>
            <a:pPr marL="0" indent="0">
              <a:buNone/>
            </a:pPr>
            <a:endParaRPr lang="sv-SE" sz="1800" dirty="0">
              <a:solidFill>
                <a:schemeClr val="bg2"/>
              </a:solidFill>
              <a:latin typeface="Work Sans" pitchFamily="2" charset="0"/>
              <a:cs typeface="Futura Medium" panose="020B0602020204020303" pitchFamily="34" charset="-79"/>
            </a:endParaRPr>
          </a:p>
          <a:p>
            <a:pPr marL="0" indent="0">
              <a:buNone/>
            </a:pPr>
            <a:endParaRPr lang="sv-SE" sz="1800" dirty="0">
              <a:solidFill>
                <a:schemeClr val="bg2"/>
              </a:solidFill>
              <a:latin typeface="Work Sans" pitchFamily="2" charset="0"/>
              <a:cs typeface="Futura Medium" panose="020B0602020204020303" pitchFamily="34" charset="-79"/>
            </a:endParaRPr>
          </a:p>
          <a:p>
            <a:pPr marL="0" indent="0">
              <a:buNone/>
            </a:pPr>
            <a:r>
              <a:rPr lang="sv-SE" sz="1800" dirty="0">
                <a:solidFill>
                  <a:schemeClr val="bg2"/>
                </a:solidFill>
                <a:latin typeface="Work Sans" pitchFamily="2" charset="0"/>
                <a:cs typeface="Futura Medium" panose="020B0602020204020303" pitchFamily="34" charset="-79"/>
              </a:rPr>
              <a:t>Övning 2: Vad är viktigt att skydda?</a:t>
            </a:r>
          </a:p>
        </p:txBody>
      </p:sp>
      <p:pic>
        <p:nvPicPr>
          <p:cNvPr id="11" name="Platshållare för innehåll 13">
            <a:extLst>
              <a:ext uri="{FF2B5EF4-FFF2-40B4-BE49-F238E27FC236}">
                <a16:creationId xmlns:a16="http://schemas.microsoft.com/office/drawing/2014/main" id="{417E8759-40FA-7912-307B-D23D7BF51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3" name="Bild 2" descr="Sköld med hel fyllning">
            <a:extLst>
              <a:ext uri="{FF2B5EF4-FFF2-40B4-BE49-F238E27FC236}">
                <a16:creationId xmlns:a16="http://schemas.microsoft.com/office/drawing/2014/main" id="{5CA3BB9E-32E3-EB35-18E2-46C211D5D4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3947" y="3989695"/>
            <a:ext cx="1305898" cy="1305898"/>
          </a:xfrm>
          <a:prstGeom prst="rect">
            <a:avLst/>
          </a:prstGeom>
        </p:spPr>
      </p:pic>
      <p:pic>
        <p:nvPicPr>
          <p:cNvPr id="5" name="Bild 4" descr="Förstoringsglas med hel fyllning">
            <a:extLst>
              <a:ext uri="{FF2B5EF4-FFF2-40B4-BE49-F238E27FC236}">
                <a16:creationId xmlns:a16="http://schemas.microsoft.com/office/drawing/2014/main" id="{319961F7-2B41-F364-A94C-EB1F6A1787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3947" y="2279533"/>
            <a:ext cx="1300237" cy="1300237"/>
          </a:xfrm>
          <a:prstGeom prst="rect">
            <a:avLst/>
          </a:prstGeom>
        </p:spPr>
      </p:pic>
      <p:pic>
        <p:nvPicPr>
          <p:cNvPr id="9" name="Platshållare för bild 8">
            <a:extLst>
              <a:ext uri="{FF2B5EF4-FFF2-40B4-BE49-F238E27FC236}">
                <a16:creationId xmlns:a16="http://schemas.microsoft.com/office/drawing/2014/main" id="{548C3873-60C4-67F5-1F3E-6AE380619F21}"/>
              </a:ext>
            </a:extLst>
          </p:cNvPr>
          <p:cNvPicPr>
            <a:picLocks noGrp="1" noChangeAspect="1"/>
          </p:cNvPicPr>
          <p:nvPr>
            <p:ph type="pic" idx="1"/>
          </p:nvPr>
        </p:nvPicPr>
        <p:blipFill>
          <a:blip r:embed="rId6">
            <a:extLst>
              <a:ext uri="{28A0092B-C50C-407E-A947-70E740481C1C}">
                <a14:useLocalDpi xmlns:a14="http://schemas.microsoft.com/office/drawing/2010/main" val="0"/>
              </a:ext>
            </a:extLst>
          </a:blip>
          <a:srcRect l="20347" r="20347"/>
          <a:stretch>
            <a:fillRect/>
          </a:stretch>
        </p:blipFill>
        <p:spPr>
          <a:prstGeom prst="rect">
            <a:avLst/>
          </a:prstGeom>
          <a:solidFill>
            <a:srgbClr val="2B5165">
              <a:lumMod val="75000"/>
            </a:srgbClr>
          </a:solidFill>
        </p:spPr>
      </p:pic>
    </p:spTree>
    <p:extLst>
      <p:ext uri="{BB962C8B-B14F-4D97-AF65-F5344CB8AC3E}">
        <p14:creationId xmlns:p14="http://schemas.microsoft.com/office/powerpoint/2010/main" val="1904999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2">
            <a:extLst>
              <a:ext uri="{FF2B5EF4-FFF2-40B4-BE49-F238E27FC236}">
                <a16:creationId xmlns:a16="http://schemas.microsoft.com/office/drawing/2014/main" id="{4317AA91-0441-7B4E-A888-BC1A8F370FD5}"/>
              </a:ext>
            </a:extLst>
          </p:cNvPr>
          <p:cNvSpPr txBox="1">
            <a:spLocks/>
          </p:cNvSpPr>
          <p:nvPr/>
        </p:nvSpPr>
        <p:spPr>
          <a:xfrm>
            <a:off x="838200" y="2397211"/>
            <a:ext cx="6822989" cy="3779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chemeClr val="bg1"/>
                </a:solidFill>
                <a:latin typeface="Futura Medium" panose="020B0602020204020303" pitchFamily="34" charset="-79"/>
                <a:cs typeface="Futura Medium" panose="020B0602020204020303" pitchFamily="34" charset="-79"/>
              </a:rPr>
              <a:t>Fyll på med några punkter om dig själv</a:t>
            </a:r>
            <a:br>
              <a:rPr lang="sv-SE" dirty="0">
                <a:solidFill>
                  <a:schemeClr val="bg1"/>
                </a:solidFill>
                <a:latin typeface="Futura Medium" panose="020B0602020204020303" pitchFamily="34" charset="-79"/>
                <a:cs typeface="Futura Medium" panose="020B0602020204020303" pitchFamily="34" charset="-79"/>
              </a:rPr>
            </a:br>
            <a:endParaRPr lang="sv-SE" dirty="0">
              <a:solidFill>
                <a:schemeClr val="bg1"/>
              </a:solidFill>
              <a:latin typeface="Futura Medium" panose="020B0602020204020303" pitchFamily="34" charset="-79"/>
              <a:cs typeface="Futura Medium" panose="020B0602020204020303" pitchFamily="34" charset="-79"/>
            </a:endParaRPr>
          </a:p>
          <a:p>
            <a:r>
              <a:rPr lang="sv-SE" dirty="0">
                <a:solidFill>
                  <a:schemeClr val="bg1"/>
                </a:solidFill>
                <a:latin typeface="Futura Medium" panose="020B0602020204020303" pitchFamily="34" charset="-79"/>
                <a:cs typeface="Futura Medium" panose="020B0602020204020303" pitchFamily="34" charset="-79"/>
              </a:rPr>
              <a:t>Ta gärna med en personlig bild </a:t>
            </a:r>
            <a:br>
              <a:rPr lang="sv-SE" dirty="0">
                <a:solidFill>
                  <a:schemeClr val="bg1"/>
                </a:solidFill>
                <a:latin typeface="Futura Medium" panose="020B0602020204020303" pitchFamily="34" charset="-79"/>
                <a:cs typeface="Futura Medium" panose="020B0602020204020303" pitchFamily="34" charset="-79"/>
              </a:rPr>
            </a:br>
            <a:r>
              <a:rPr lang="sv-SE" sz="2400" dirty="0">
                <a:solidFill>
                  <a:schemeClr val="bg1"/>
                </a:solidFill>
                <a:latin typeface="Futura Medium" panose="020B0602020204020303" pitchFamily="34" charset="-79"/>
                <a:cs typeface="Futura Medium" panose="020B0602020204020303" pitchFamily="34" charset="-79"/>
              </a:rPr>
              <a:t>(vad du gör på fritiden eller kanske ett foto på dig från din egen skoltid)</a:t>
            </a:r>
          </a:p>
        </p:txBody>
      </p:sp>
      <p:sp>
        <p:nvSpPr>
          <p:cNvPr id="8" name="Google Shape;54;p11">
            <a:extLst>
              <a:ext uri="{FF2B5EF4-FFF2-40B4-BE49-F238E27FC236}">
                <a16:creationId xmlns:a16="http://schemas.microsoft.com/office/drawing/2014/main" id="{B9001AEA-DA30-734A-9154-D46C3B11B68D}"/>
              </a:ext>
            </a:extLst>
          </p:cNvPr>
          <p:cNvSpPr/>
          <p:nvPr/>
        </p:nvSpPr>
        <p:spPr>
          <a:xfrm>
            <a:off x="5462285" y="1889057"/>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Rubrik 1">
            <a:extLst>
              <a:ext uri="{FF2B5EF4-FFF2-40B4-BE49-F238E27FC236}">
                <a16:creationId xmlns:a16="http://schemas.microsoft.com/office/drawing/2014/main" id="{ABCBB743-9FAB-3F84-B06A-568ED31C011F}"/>
              </a:ext>
            </a:extLst>
          </p:cNvPr>
          <p:cNvSpPr txBox="1">
            <a:spLocks/>
          </p:cNvSpPr>
          <p:nvPr/>
        </p:nvSpPr>
        <p:spPr>
          <a:xfrm>
            <a:off x="393356" y="1302974"/>
            <a:ext cx="11580341"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tx1"/>
                </a:solidFill>
                <a:latin typeface="Work Sans" pitchFamily="2" charset="0"/>
                <a:cs typeface="Futura Medium" panose="020B0602020204020303" pitchFamily="34" charset="-79"/>
              </a:rPr>
              <a:t>ÖVNING 1: Vad vet vi om KIM?</a:t>
            </a:r>
          </a:p>
        </p:txBody>
      </p:sp>
      <p:pic>
        <p:nvPicPr>
          <p:cNvPr id="15" name="Platshållare för innehåll 13">
            <a:extLst>
              <a:ext uri="{FF2B5EF4-FFF2-40B4-BE49-F238E27FC236}">
                <a16:creationId xmlns:a16="http://schemas.microsoft.com/office/drawing/2014/main" id="{EFB19733-C7CD-BADB-65BE-982A0AA32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14" name="Bild 13" descr="Förstoringsglas med hel fyllning">
            <a:extLst>
              <a:ext uri="{FF2B5EF4-FFF2-40B4-BE49-F238E27FC236}">
                <a16:creationId xmlns:a16="http://schemas.microsoft.com/office/drawing/2014/main" id="{01040D5D-9D6F-8839-AD5A-64F2C59F4F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6505" y="2643001"/>
            <a:ext cx="2984684" cy="2984684"/>
          </a:xfrm>
          <a:prstGeom prst="rect">
            <a:avLst/>
          </a:prstGeom>
        </p:spPr>
      </p:pic>
    </p:spTree>
    <p:extLst>
      <p:ext uri="{BB962C8B-B14F-4D97-AF65-F5344CB8AC3E}">
        <p14:creationId xmlns:p14="http://schemas.microsoft.com/office/powerpoint/2010/main" val="381234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21E46D0-3500-A343-82F9-0009903D1BD5}"/>
              </a:ext>
            </a:extLst>
          </p:cNvPr>
          <p:cNvSpPr/>
          <p:nvPr/>
        </p:nvSpPr>
        <p:spPr>
          <a:xfrm>
            <a:off x="1787306" y="947010"/>
            <a:ext cx="7525265" cy="4349579"/>
          </a:xfrm>
          <a:prstGeom prst="rect">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Google Shape;289;p33">
            <a:extLst>
              <a:ext uri="{FF2B5EF4-FFF2-40B4-BE49-F238E27FC236}">
                <a16:creationId xmlns:a16="http://schemas.microsoft.com/office/drawing/2014/main" id="{3F38DA06-B85A-B149-ADF0-7783914C574C}"/>
              </a:ext>
            </a:extLst>
          </p:cNvPr>
          <p:cNvSpPr/>
          <p:nvPr/>
        </p:nvSpPr>
        <p:spPr>
          <a:xfrm>
            <a:off x="1422782" y="673565"/>
            <a:ext cx="8254314" cy="581087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115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niglet"/>
              <a:ea typeface="Sniglet"/>
              <a:cs typeface="Sniglet"/>
              <a:sym typeface="Sniglet"/>
            </a:endParaRPr>
          </a:p>
        </p:txBody>
      </p:sp>
      <p:pic>
        <p:nvPicPr>
          <p:cNvPr id="11" name="Bildobjekt 10">
            <a:extLst>
              <a:ext uri="{FF2B5EF4-FFF2-40B4-BE49-F238E27FC236}">
                <a16:creationId xmlns:a16="http://schemas.microsoft.com/office/drawing/2014/main" id="{302E1EEB-1C7C-1C46-917E-0BE8F4B1C82A}"/>
              </a:ext>
            </a:extLst>
          </p:cNvPr>
          <p:cNvPicPr>
            <a:picLocks noChangeAspect="1"/>
          </p:cNvPicPr>
          <p:nvPr/>
        </p:nvPicPr>
        <p:blipFill>
          <a:blip r:embed="rId3"/>
          <a:srcRect/>
          <a:stretch/>
        </p:blipFill>
        <p:spPr>
          <a:xfrm>
            <a:off x="3715515" y="2784663"/>
            <a:ext cx="5174722" cy="515724"/>
          </a:xfrm>
          <a:prstGeom prst="rect">
            <a:avLst/>
          </a:prstGeom>
        </p:spPr>
      </p:pic>
      <p:pic>
        <p:nvPicPr>
          <p:cNvPr id="12" name="Bildobjekt 11">
            <a:extLst>
              <a:ext uri="{FF2B5EF4-FFF2-40B4-BE49-F238E27FC236}">
                <a16:creationId xmlns:a16="http://schemas.microsoft.com/office/drawing/2014/main" id="{C965070D-ABF0-384E-811B-C758E9FD8869}"/>
              </a:ext>
            </a:extLst>
          </p:cNvPr>
          <p:cNvPicPr>
            <a:picLocks noChangeAspect="1"/>
          </p:cNvPicPr>
          <p:nvPr/>
        </p:nvPicPr>
        <p:blipFill>
          <a:blip r:embed="rId4"/>
          <a:srcRect/>
          <a:stretch/>
        </p:blipFill>
        <p:spPr>
          <a:xfrm>
            <a:off x="3144338" y="3389378"/>
            <a:ext cx="5062451" cy="514682"/>
          </a:xfrm>
          <a:prstGeom prst="rect">
            <a:avLst/>
          </a:prstGeom>
        </p:spPr>
      </p:pic>
      <p:pic>
        <p:nvPicPr>
          <p:cNvPr id="13" name="Bildobjekt 12">
            <a:extLst>
              <a:ext uri="{FF2B5EF4-FFF2-40B4-BE49-F238E27FC236}">
                <a16:creationId xmlns:a16="http://schemas.microsoft.com/office/drawing/2014/main" id="{3F6A5262-A718-8A4C-B2C7-39AAC899AB34}"/>
              </a:ext>
            </a:extLst>
          </p:cNvPr>
          <p:cNvPicPr>
            <a:picLocks noChangeAspect="1"/>
          </p:cNvPicPr>
          <p:nvPr/>
        </p:nvPicPr>
        <p:blipFill>
          <a:blip r:embed="rId5"/>
          <a:srcRect/>
          <a:stretch/>
        </p:blipFill>
        <p:spPr>
          <a:xfrm>
            <a:off x="3324824" y="1247815"/>
            <a:ext cx="5191529" cy="1600584"/>
          </a:xfrm>
          <a:prstGeom prst="rect">
            <a:avLst/>
          </a:prstGeom>
        </p:spPr>
      </p:pic>
      <p:pic>
        <p:nvPicPr>
          <p:cNvPr id="14" name="Bildobjekt 13">
            <a:extLst>
              <a:ext uri="{FF2B5EF4-FFF2-40B4-BE49-F238E27FC236}">
                <a16:creationId xmlns:a16="http://schemas.microsoft.com/office/drawing/2014/main" id="{4CBB8D15-2FE2-7A49-B883-C28D8E6C7A2D}"/>
              </a:ext>
            </a:extLst>
          </p:cNvPr>
          <p:cNvPicPr>
            <a:picLocks noChangeAspect="1"/>
          </p:cNvPicPr>
          <p:nvPr/>
        </p:nvPicPr>
        <p:blipFill>
          <a:blip r:embed="rId6"/>
          <a:srcRect/>
          <a:stretch/>
        </p:blipFill>
        <p:spPr>
          <a:xfrm>
            <a:off x="3269422" y="3962768"/>
            <a:ext cx="5286995" cy="511075"/>
          </a:xfrm>
          <a:prstGeom prst="rect">
            <a:avLst/>
          </a:prstGeom>
        </p:spPr>
      </p:pic>
      <p:pic>
        <p:nvPicPr>
          <p:cNvPr id="15" name="Bildobjekt 14">
            <a:extLst>
              <a:ext uri="{FF2B5EF4-FFF2-40B4-BE49-F238E27FC236}">
                <a16:creationId xmlns:a16="http://schemas.microsoft.com/office/drawing/2014/main" id="{DE5B8A4E-2D7A-4149-858A-EB734BF4F87A}"/>
              </a:ext>
            </a:extLst>
          </p:cNvPr>
          <p:cNvPicPr>
            <a:picLocks noChangeAspect="1"/>
          </p:cNvPicPr>
          <p:nvPr/>
        </p:nvPicPr>
        <p:blipFill>
          <a:blip r:embed="rId7"/>
          <a:srcRect/>
          <a:stretch/>
        </p:blipFill>
        <p:spPr>
          <a:xfrm>
            <a:off x="3079478" y="4949584"/>
            <a:ext cx="5123690" cy="514943"/>
          </a:xfrm>
          <a:prstGeom prst="rect">
            <a:avLst/>
          </a:prstGeom>
        </p:spPr>
      </p:pic>
      <p:pic>
        <p:nvPicPr>
          <p:cNvPr id="16" name="Bildobjekt 15">
            <a:extLst>
              <a:ext uri="{FF2B5EF4-FFF2-40B4-BE49-F238E27FC236}">
                <a16:creationId xmlns:a16="http://schemas.microsoft.com/office/drawing/2014/main" id="{E74CC459-FFA6-AF46-B672-A8E906A6000D}"/>
              </a:ext>
            </a:extLst>
          </p:cNvPr>
          <p:cNvPicPr>
            <a:picLocks noChangeAspect="1"/>
          </p:cNvPicPr>
          <p:nvPr/>
        </p:nvPicPr>
        <p:blipFill>
          <a:blip r:embed="rId8"/>
          <a:srcRect/>
          <a:stretch/>
        </p:blipFill>
        <p:spPr>
          <a:xfrm>
            <a:off x="3432368" y="4445039"/>
            <a:ext cx="5052244" cy="491660"/>
          </a:xfrm>
          <a:prstGeom prst="rect">
            <a:avLst/>
          </a:prstGeom>
        </p:spPr>
      </p:pic>
      <p:grpSp>
        <p:nvGrpSpPr>
          <p:cNvPr id="8" name="Grupp 7">
            <a:extLst>
              <a:ext uri="{FF2B5EF4-FFF2-40B4-BE49-F238E27FC236}">
                <a16:creationId xmlns:a16="http://schemas.microsoft.com/office/drawing/2014/main" id="{526E839E-D0C9-4A45-B896-0E229CA3328A}"/>
              </a:ext>
            </a:extLst>
          </p:cNvPr>
          <p:cNvGrpSpPr/>
          <p:nvPr/>
        </p:nvGrpSpPr>
        <p:grpSpPr>
          <a:xfrm>
            <a:off x="174287" y="2048107"/>
            <a:ext cx="2861514" cy="2837262"/>
            <a:chOff x="336238" y="1488678"/>
            <a:chExt cx="3554752" cy="3524625"/>
          </a:xfrm>
        </p:grpSpPr>
        <p:sp>
          <p:nvSpPr>
            <p:cNvPr id="7" name="Ellips 6">
              <a:extLst>
                <a:ext uri="{FF2B5EF4-FFF2-40B4-BE49-F238E27FC236}">
                  <a16:creationId xmlns:a16="http://schemas.microsoft.com/office/drawing/2014/main" id="{3DF38AC4-18AA-1F47-9686-2F592199873B}"/>
                </a:ext>
              </a:extLst>
            </p:cNvPr>
            <p:cNvSpPr/>
            <p:nvPr/>
          </p:nvSpPr>
          <p:spPr>
            <a:xfrm>
              <a:off x="1206260" y="1568458"/>
              <a:ext cx="2530182" cy="2530182"/>
            </a:xfrm>
            <a:prstGeom prst="ellipse">
              <a:avLst/>
            </a:prstGeom>
            <a:solidFill>
              <a:srgbClr val="FFFFFF">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Google Shape;389;p38">
              <a:extLst>
                <a:ext uri="{FF2B5EF4-FFF2-40B4-BE49-F238E27FC236}">
                  <a16:creationId xmlns:a16="http://schemas.microsoft.com/office/drawing/2014/main" id="{9BDDF06C-490D-EC48-A22C-AA6B0466D969}"/>
                </a:ext>
              </a:extLst>
            </p:cNvPr>
            <p:cNvSpPr/>
            <p:nvPr/>
          </p:nvSpPr>
          <p:spPr>
            <a:xfrm rot="5125660">
              <a:off x="351301" y="1473615"/>
              <a:ext cx="3524625" cy="3554752"/>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20" name="Platshållare för innehåll 13">
            <a:extLst>
              <a:ext uri="{FF2B5EF4-FFF2-40B4-BE49-F238E27FC236}">
                <a16:creationId xmlns:a16="http://schemas.microsoft.com/office/drawing/2014/main" id="{04E22219-1934-2341-A002-C13F31694632}"/>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9005455" y="178473"/>
            <a:ext cx="2873196" cy="357208"/>
          </a:xfrm>
        </p:spPr>
      </p:pic>
      <p:pic>
        <p:nvPicPr>
          <p:cNvPr id="3" name="Bild 2" descr="Hem med hel fyllning">
            <a:extLst>
              <a:ext uri="{FF2B5EF4-FFF2-40B4-BE49-F238E27FC236}">
                <a16:creationId xmlns:a16="http://schemas.microsoft.com/office/drawing/2014/main" id="{14948268-723B-6568-A718-7E294475B7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32354" y="1086158"/>
            <a:ext cx="914400" cy="914400"/>
          </a:xfrm>
          <a:prstGeom prst="rect">
            <a:avLst/>
          </a:prstGeom>
        </p:spPr>
      </p:pic>
      <p:pic>
        <p:nvPicPr>
          <p:cNvPr id="5" name="Bild 4" descr="Skola med hel fyllning">
            <a:extLst>
              <a:ext uri="{FF2B5EF4-FFF2-40B4-BE49-F238E27FC236}">
                <a16:creationId xmlns:a16="http://schemas.microsoft.com/office/drawing/2014/main" id="{019EFD20-3F9F-075F-0F24-52D4A2544E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10041" y="3883911"/>
            <a:ext cx="914400" cy="914400"/>
          </a:xfrm>
          <a:prstGeom prst="rect">
            <a:avLst/>
          </a:prstGeom>
        </p:spPr>
      </p:pic>
      <p:pic>
        <p:nvPicPr>
          <p:cNvPr id="25" name="Bild 24" descr="Matematik kontur">
            <a:extLst>
              <a:ext uri="{FF2B5EF4-FFF2-40B4-BE49-F238E27FC236}">
                <a16:creationId xmlns:a16="http://schemas.microsoft.com/office/drawing/2014/main" id="{D4C4E0C6-CA13-C728-0D06-0D9C9261DF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727307" y="3071531"/>
            <a:ext cx="914400" cy="914400"/>
          </a:xfrm>
          <a:prstGeom prst="rect">
            <a:avLst/>
          </a:prstGeom>
        </p:spPr>
      </p:pic>
      <p:pic>
        <p:nvPicPr>
          <p:cNvPr id="27" name="Bild 26" descr="Tårtbit med hel fyllning">
            <a:extLst>
              <a:ext uri="{FF2B5EF4-FFF2-40B4-BE49-F238E27FC236}">
                <a16:creationId xmlns:a16="http://schemas.microsoft.com/office/drawing/2014/main" id="{EA3AFDD3-AD2B-47C0-5DEC-3ECCCF4F50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705492" y="2536971"/>
            <a:ext cx="914400" cy="914400"/>
          </a:xfrm>
          <a:prstGeom prst="rect">
            <a:avLst/>
          </a:prstGeom>
        </p:spPr>
      </p:pic>
      <p:pic>
        <p:nvPicPr>
          <p:cNvPr id="29" name="Bild 28" descr="Trehjuling med hel fyllning">
            <a:extLst>
              <a:ext uri="{FF2B5EF4-FFF2-40B4-BE49-F238E27FC236}">
                <a16:creationId xmlns:a16="http://schemas.microsoft.com/office/drawing/2014/main" id="{D4B58113-E7AD-EB66-BA0D-5279820FEC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527217" y="1801951"/>
            <a:ext cx="914400" cy="914400"/>
          </a:xfrm>
          <a:prstGeom prst="rect">
            <a:avLst/>
          </a:prstGeom>
        </p:spPr>
      </p:pic>
      <p:pic>
        <p:nvPicPr>
          <p:cNvPr id="31" name="Bild 30" descr="Fotboll kontur">
            <a:extLst>
              <a:ext uri="{FF2B5EF4-FFF2-40B4-BE49-F238E27FC236}">
                <a16:creationId xmlns:a16="http://schemas.microsoft.com/office/drawing/2014/main" id="{C6529BAF-9C0A-0517-9A4E-DA9C797260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785554" y="4994911"/>
            <a:ext cx="777170" cy="777170"/>
          </a:xfrm>
          <a:prstGeom prst="rect">
            <a:avLst/>
          </a:prstGeom>
        </p:spPr>
      </p:pic>
    </p:spTree>
    <p:extLst>
      <p:ext uri="{BB962C8B-B14F-4D97-AF65-F5344CB8AC3E}">
        <p14:creationId xmlns:p14="http://schemas.microsoft.com/office/powerpoint/2010/main" val="6612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2">
            <a:extLst>
              <a:ext uri="{FF2B5EF4-FFF2-40B4-BE49-F238E27FC236}">
                <a16:creationId xmlns:a16="http://schemas.microsoft.com/office/drawing/2014/main" id="{4317AA91-0441-7B4E-A888-BC1A8F370FD5}"/>
              </a:ext>
            </a:extLst>
          </p:cNvPr>
          <p:cNvSpPr txBox="1">
            <a:spLocks/>
          </p:cNvSpPr>
          <p:nvPr/>
        </p:nvSpPr>
        <p:spPr>
          <a:xfrm>
            <a:off x="838200" y="2397211"/>
            <a:ext cx="6822989" cy="3779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solidFill>
                  <a:schemeClr val="bg1"/>
                </a:solidFill>
                <a:latin typeface="Futura Medium" panose="020B0602020204020303" pitchFamily="34" charset="-79"/>
                <a:cs typeface="Futura Medium" panose="020B0602020204020303" pitchFamily="34" charset="-79"/>
              </a:rPr>
              <a:t>Fyll på med några punkter om dig själv</a:t>
            </a:r>
            <a:br>
              <a:rPr lang="sv-SE" dirty="0">
                <a:solidFill>
                  <a:schemeClr val="bg1"/>
                </a:solidFill>
                <a:latin typeface="Futura Medium" panose="020B0602020204020303" pitchFamily="34" charset="-79"/>
                <a:cs typeface="Futura Medium" panose="020B0602020204020303" pitchFamily="34" charset="-79"/>
              </a:rPr>
            </a:br>
            <a:endParaRPr lang="sv-SE" dirty="0">
              <a:solidFill>
                <a:schemeClr val="bg1"/>
              </a:solidFill>
              <a:latin typeface="Futura Medium" panose="020B0602020204020303" pitchFamily="34" charset="-79"/>
              <a:cs typeface="Futura Medium" panose="020B0602020204020303" pitchFamily="34" charset="-79"/>
            </a:endParaRPr>
          </a:p>
          <a:p>
            <a:r>
              <a:rPr lang="sv-SE" dirty="0">
                <a:solidFill>
                  <a:schemeClr val="bg1"/>
                </a:solidFill>
                <a:latin typeface="Futura Medium" panose="020B0602020204020303" pitchFamily="34" charset="-79"/>
                <a:cs typeface="Futura Medium" panose="020B0602020204020303" pitchFamily="34" charset="-79"/>
              </a:rPr>
              <a:t>Ta gärna med en personlig bild </a:t>
            </a:r>
            <a:br>
              <a:rPr lang="sv-SE" dirty="0">
                <a:solidFill>
                  <a:schemeClr val="bg1"/>
                </a:solidFill>
                <a:latin typeface="Futura Medium" panose="020B0602020204020303" pitchFamily="34" charset="-79"/>
                <a:cs typeface="Futura Medium" panose="020B0602020204020303" pitchFamily="34" charset="-79"/>
              </a:rPr>
            </a:br>
            <a:r>
              <a:rPr lang="sv-SE" sz="2400" dirty="0">
                <a:solidFill>
                  <a:schemeClr val="bg1"/>
                </a:solidFill>
                <a:latin typeface="Futura Medium" panose="020B0602020204020303" pitchFamily="34" charset="-79"/>
                <a:cs typeface="Futura Medium" panose="020B0602020204020303" pitchFamily="34" charset="-79"/>
              </a:rPr>
              <a:t>(vad du gör på fritiden eller kanske ett foto på dig från din egen skoltid)</a:t>
            </a:r>
          </a:p>
        </p:txBody>
      </p:sp>
      <p:sp>
        <p:nvSpPr>
          <p:cNvPr id="8" name="Google Shape;54;p11">
            <a:extLst>
              <a:ext uri="{FF2B5EF4-FFF2-40B4-BE49-F238E27FC236}">
                <a16:creationId xmlns:a16="http://schemas.microsoft.com/office/drawing/2014/main" id="{B9001AEA-DA30-734A-9154-D46C3B11B68D}"/>
              </a:ext>
            </a:extLst>
          </p:cNvPr>
          <p:cNvSpPr/>
          <p:nvPr/>
        </p:nvSpPr>
        <p:spPr>
          <a:xfrm>
            <a:off x="5462285" y="1889057"/>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Rubrik 1">
            <a:extLst>
              <a:ext uri="{FF2B5EF4-FFF2-40B4-BE49-F238E27FC236}">
                <a16:creationId xmlns:a16="http://schemas.microsoft.com/office/drawing/2014/main" id="{ABCBB743-9FAB-3F84-B06A-568ED31C011F}"/>
              </a:ext>
            </a:extLst>
          </p:cNvPr>
          <p:cNvSpPr txBox="1">
            <a:spLocks/>
          </p:cNvSpPr>
          <p:nvPr/>
        </p:nvSpPr>
        <p:spPr>
          <a:xfrm>
            <a:off x="393356" y="1302974"/>
            <a:ext cx="11580341"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tx1"/>
                </a:solidFill>
                <a:latin typeface="Work Sans" pitchFamily="2" charset="0"/>
                <a:cs typeface="Futura Medium" panose="020B0602020204020303" pitchFamily="34" charset="-79"/>
              </a:rPr>
              <a:t>ÖVNING 2: Vad är viktigt att skydda?</a:t>
            </a:r>
          </a:p>
        </p:txBody>
      </p:sp>
      <p:pic>
        <p:nvPicPr>
          <p:cNvPr id="15" name="Platshållare för innehåll 13">
            <a:extLst>
              <a:ext uri="{FF2B5EF4-FFF2-40B4-BE49-F238E27FC236}">
                <a16:creationId xmlns:a16="http://schemas.microsoft.com/office/drawing/2014/main" id="{EFB19733-C7CD-BADB-65BE-982A0AA32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6" name="Bild 5" descr="Sköld med hel fyllning">
            <a:extLst>
              <a:ext uri="{FF2B5EF4-FFF2-40B4-BE49-F238E27FC236}">
                <a16:creationId xmlns:a16="http://schemas.microsoft.com/office/drawing/2014/main" id="{9868AA7B-70C5-8F74-40BC-901893A37D3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3540" y="2717101"/>
            <a:ext cx="3139969" cy="3139969"/>
          </a:xfrm>
          <a:prstGeom prst="rect">
            <a:avLst/>
          </a:prstGeom>
        </p:spPr>
      </p:pic>
    </p:spTree>
    <p:extLst>
      <p:ext uri="{BB962C8B-B14F-4D97-AF65-F5344CB8AC3E}">
        <p14:creationId xmlns:p14="http://schemas.microsoft.com/office/powerpoint/2010/main" val="3767434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5" name="Bild 4" descr="Klocka kontur">
            <a:extLst>
              <a:ext uri="{FF2B5EF4-FFF2-40B4-BE49-F238E27FC236}">
                <a16:creationId xmlns:a16="http://schemas.microsoft.com/office/drawing/2014/main" id="{306BB358-8513-BB82-6559-79705CDBC6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7013" y="2050653"/>
            <a:ext cx="1784093" cy="1784093"/>
          </a:xfrm>
          <a:prstGeom prst="rect">
            <a:avLst/>
          </a:prstGeom>
        </p:spPr>
      </p:pic>
      <p:pic>
        <p:nvPicPr>
          <p:cNvPr id="6" name="Bild 5" descr="Dagskalender med hel fyllning">
            <a:extLst>
              <a:ext uri="{FF2B5EF4-FFF2-40B4-BE49-F238E27FC236}">
                <a16:creationId xmlns:a16="http://schemas.microsoft.com/office/drawing/2014/main" id="{3C3D8BC1-6781-64CF-2806-36E7E89755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74436" y="1987724"/>
            <a:ext cx="3003345" cy="3003345"/>
          </a:xfrm>
          <a:prstGeom prst="rect">
            <a:avLst/>
          </a:prstGeom>
        </p:spPr>
      </p:pic>
      <p:sp>
        <p:nvSpPr>
          <p:cNvPr id="8" name="Platshållare för innehåll 2">
            <a:extLst>
              <a:ext uri="{FF2B5EF4-FFF2-40B4-BE49-F238E27FC236}">
                <a16:creationId xmlns:a16="http://schemas.microsoft.com/office/drawing/2014/main" id="{7A026266-DF93-B608-BF0A-83BFF71D6179}"/>
              </a:ext>
            </a:extLst>
          </p:cNvPr>
          <p:cNvSpPr txBox="1">
            <a:spLocks/>
          </p:cNvSpPr>
          <p:nvPr/>
        </p:nvSpPr>
        <p:spPr>
          <a:xfrm>
            <a:off x="8892091" y="1786588"/>
            <a:ext cx="3289892" cy="609597"/>
          </a:xfrm>
          <a:prstGeom prst="rect">
            <a:avLst/>
          </a:prstGeom>
          <a:noFill/>
        </p:spPr>
        <p:txBody>
          <a:bodyPr vert="horz" lIns="91440" tIns="45720" rIns="91440" bIns="45720" rtlCol="0" anchor="t">
            <a:normAutofit fontScale="62500" lnSpcReduction="20000"/>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200" kern="1200">
                <a:solidFill>
                  <a:schemeClr val="bg1">
                    <a:lumMod val="85000"/>
                    <a:lumOff val="15000"/>
                  </a:schemeClr>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8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24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9pPr>
          </a:lstStyle>
          <a:p>
            <a:pPr algn="ctr"/>
            <a:r>
              <a:rPr lang="sv-SE" dirty="0">
                <a:solidFill>
                  <a:schemeClr val="accent1"/>
                </a:solidFill>
                <a:latin typeface="Work Sans" pitchFamily="2" charset="0"/>
              </a:rPr>
              <a:t>Mycket viktigt </a:t>
            </a:r>
            <a:br>
              <a:rPr lang="sv-SE" dirty="0">
                <a:solidFill>
                  <a:schemeClr val="accent1"/>
                </a:solidFill>
                <a:latin typeface="Work Sans" pitchFamily="2" charset="0"/>
              </a:rPr>
            </a:br>
            <a:r>
              <a:rPr lang="sv-SE" dirty="0">
                <a:solidFill>
                  <a:schemeClr val="accent1"/>
                </a:solidFill>
                <a:latin typeface="Work Sans" pitchFamily="2" charset="0"/>
              </a:rPr>
              <a:t>att skydda</a:t>
            </a:r>
          </a:p>
        </p:txBody>
      </p:sp>
      <p:sp>
        <p:nvSpPr>
          <p:cNvPr id="9" name="Platshållare för innehåll 2">
            <a:extLst>
              <a:ext uri="{FF2B5EF4-FFF2-40B4-BE49-F238E27FC236}">
                <a16:creationId xmlns:a16="http://schemas.microsoft.com/office/drawing/2014/main" id="{DB05FBC0-D6BC-E29E-AF84-20E58A31119E}"/>
              </a:ext>
            </a:extLst>
          </p:cNvPr>
          <p:cNvSpPr txBox="1">
            <a:spLocks/>
          </p:cNvSpPr>
          <p:nvPr/>
        </p:nvSpPr>
        <p:spPr>
          <a:xfrm>
            <a:off x="9137280" y="3740462"/>
            <a:ext cx="2799514" cy="61896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solidFill>
                <a:latin typeface="Work Sans" pitchFamily="2" charset="0"/>
              </a:rPr>
              <a:t>Ganska viktigt </a:t>
            </a:r>
            <a:br>
              <a:rPr lang="sv-SE" sz="3200" dirty="0">
                <a:solidFill>
                  <a:schemeClr val="tx2"/>
                </a:solidFill>
                <a:latin typeface="Work Sans" pitchFamily="2" charset="0"/>
              </a:rPr>
            </a:br>
            <a:r>
              <a:rPr lang="sv-SE" sz="3200" dirty="0">
                <a:solidFill>
                  <a:schemeClr val="tx2"/>
                </a:solidFill>
                <a:latin typeface="Work Sans" pitchFamily="2" charset="0"/>
              </a:rPr>
              <a:t>att skydda</a:t>
            </a:r>
          </a:p>
        </p:txBody>
      </p:sp>
      <p:sp>
        <p:nvSpPr>
          <p:cNvPr id="10" name="Platshållare för innehåll 2">
            <a:extLst>
              <a:ext uri="{FF2B5EF4-FFF2-40B4-BE49-F238E27FC236}">
                <a16:creationId xmlns:a16="http://schemas.microsoft.com/office/drawing/2014/main" id="{D1071F1C-A86C-A9D7-8CEE-5E03FF266BDC}"/>
              </a:ext>
            </a:extLst>
          </p:cNvPr>
          <p:cNvSpPr txBox="1">
            <a:spLocks/>
          </p:cNvSpPr>
          <p:nvPr/>
        </p:nvSpPr>
        <p:spPr>
          <a:xfrm>
            <a:off x="9424386" y="5703708"/>
            <a:ext cx="2035333" cy="61896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lumMod val="20000"/>
                    <a:lumOff val="80000"/>
                  </a:schemeClr>
                </a:solidFill>
                <a:latin typeface="Work Sans" pitchFamily="2" charset="0"/>
              </a:rPr>
              <a:t>Inte alls viktigt </a:t>
            </a:r>
            <a:br>
              <a:rPr lang="sv-SE" sz="3200" dirty="0">
                <a:solidFill>
                  <a:schemeClr val="tx2">
                    <a:lumMod val="20000"/>
                    <a:lumOff val="80000"/>
                  </a:schemeClr>
                </a:solidFill>
                <a:latin typeface="Work Sans" pitchFamily="2" charset="0"/>
              </a:rPr>
            </a:br>
            <a:r>
              <a:rPr lang="sv-SE" sz="3200" dirty="0">
                <a:solidFill>
                  <a:schemeClr val="tx2">
                    <a:lumMod val="20000"/>
                    <a:lumOff val="80000"/>
                  </a:schemeClr>
                </a:solidFill>
                <a:latin typeface="Work Sans" pitchFamily="2" charset="0"/>
              </a:rPr>
              <a:t>att skydda</a:t>
            </a:r>
          </a:p>
        </p:txBody>
      </p:sp>
      <p:pic>
        <p:nvPicPr>
          <p:cNvPr id="12" name="Bild 11" descr="Lås med hel fyllning">
            <a:extLst>
              <a:ext uri="{FF2B5EF4-FFF2-40B4-BE49-F238E27FC236}">
                <a16:creationId xmlns:a16="http://schemas.microsoft.com/office/drawing/2014/main" id="{55E2372D-2E7B-DDB9-4E6E-45C1735135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5392" y="3154368"/>
            <a:ext cx="1293425" cy="1293425"/>
          </a:xfrm>
          <a:prstGeom prst="rect">
            <a:avLst/>
          </a:prstGeom>
        </p:spPr>
      </p:pic>
      <p:pic>
        <p:nvPicPr>
          <p:cNvPr id="13" name="Bild 12" descr="Låsa upp med hel fyllning">
            <a:extLst>
              <a:ext uri="{FF2B5EF4-FFF2-40B4-BE49-F238E27FC236}">
                <a16:creationId xmlns:a16="http://schemas.microsoft.com/office/drawing/2014/main" id="{04B61534-3F0E-A0A0-631B-D5B3733C93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45392" y="5062005"/>
            <a:ext cx="1293425" cy="1293425"/>
          </a:xfrm>
          <a:prstGeom prst="rect">
            <a:avLst/>
          </a:prstGeom>
        </p:spPr>
      </p:pic>
      <p:pic>
        <p:nvPicPr>
          <p:cNvPr id="14" name="Bild 13" descr="Lås med hel fyllning">
            <a:extLst>
              <a:ext uri="{FF2B5EF4-FFF2-40B4-BE49-F238E27FC236}">
                <a16:creationId xmlns:a16="http://schemas.microsoft.com/office/drawing/2014/main" id="{F679ACCC-7F69-7BAC-313A-13DE53C26F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45393" y="1246731"/>
            <a:ext cx="1293425" cy="1293425"/>
          </a:xfrm>
          <a:prstGeom prst="rect">
            <a:avLst/>
          </a:prstGeom>
        </p:spPr>
      </p:pic>
      <p:sp>
        <p:nvSpPr>
          <p:cNvPr id="15" name="Rubrik 1">
            <a:extLst>
              <a:ext uri="{FF2B5EF4-FFF2-40B4-BE49-F238E27FC236}">
                <a16:creationId xmlns:a16="http://schemas.microsoft.com/office/drawing/2014/main" id="{9BF5BFD8-E5FF-7399-2B4F-601CC497BBEA}"/>
              </a:ext>
            </a:extLst>
          </p:cNvPr>
          <p:cNvSpPr txBox="1">
            <a:spLocks/>
          </p:cNvSpPr>
          <p:nvPr/>
        </p:nvSpPr>
        <p:spPr>
          <a:xfrm>
            <a:off x="943128" y="5143053"/>
            <a:ext cx="5658394"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Ditt skolschema</a:t>
            </a:r>
          </a:p>
        </p:txBody>
      </p:sp>
    </p:spTree>
    <p:extLst>
      <p:ext uri="{BB962C8B-B14F-4D97-AF65-F5344CB8AC3E}">
        <p14:creationId xmlns:p14="http://schemas.microsoft.com/office/powerpoint/2010/main" val="1952635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8" name="Platshållare för innehåll 2">
            <a:extLst>
              <a:ext uri="{FF2B5EF4-FFF2-40B4-BE49-F238E27FC236}">
                <a16:creationId xmlns:a16="http://schemas.microsoft.com/office/drawing/2014/main" id="{7A026266-DF93-B608-BF0A-83BFF71D6179}"/>
              </a:ext>
            </a:extLst>
          </p:cNvPr>
          <p:cNvSpPr txBox="1">
            <a:spLocks/>
          </p:cNvSpPr>
          <p:nvPr/>
        </p:nvSpPr>
        <p:spPr>
          <a:xfrm>
            <a:off x="8892091" y="1786588"/>
            <a:ext cx="3289892" cy="609597"/>
          </a:xfrm>
          <a:prstGeom prst="rect">
            <a:avLst/>
          </a:prstGeom>
          <a:noFill/>
        </p:spPr>
        <p:txBody>
          <a:bodyPr vert="horz" lIns="91440" tIns="45720" rIns="91440" bIns="45720" rtlCol="0" anchor="t">
            <a:normAutofit fontScale="62500" lnSpcReduction="20000"/>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200" kern="1200">
                <a:solidFill>
                  <a:schemeClr val="bg1">
                    <a:lumMod val="85000"/>
                    <a:lumOff val="15000"/>
                  </a:schemeClr>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8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24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9pPr>
          </a:lstStyle>
          <a:p>
            <a:pPr algn="ctr"/>
            <a:r>
              <a:rPr lang="sv-SE" dirty="0">
                <a:solidFill>
                  <a:schemeClr val="accent1"/>
                </a:solidFill>
                <a:latin typeface="Work Sans" pitchFamily="2" charset="0"/>
              </a:rPr>
              <a:t>Mycket viktigt </a:t>
            </a:r>
            <a:br>
              <a:rPr lang="sv-SE" dirty="0">
                <a:solidFill>
                  <a:schemeClr val="accent1"/>
                </a:solidFill>
                <a:latin typeface="Work Sans" pitchFamily="2" charset="0"/>
              </a:rPr>
            </a:br>
            <a:r>
              <a:rPr lang="sv-SE" dirty="0">
                <a:solidFill>
                  <a:schemeClr val="accent1"/>
                </a:solidFill>
                <a:latin typeface="Work Sans" pitchFamily="2" charset="0"/>
              </a:rPr>
              <a:t>att skydda</a:t>
            </a:r>
          </a:p>
        </p:txBody>
      </p:sp>
      <p:sp>
        <p:nvSpPr>
          <p:cNvPr id="9" name="Platshållare för innehåll 2">
            <a:extLst>
              <a:ext uri="{FF2B5EF4-FFF2-40B4-BE49-F238E27FC236}">
                <a16:creationId xmlns:a16="http://schemas.microsoft.com/office/drawing/2014/main" id="{DB05FBC0-D6BC-E29E-AF84-20E58A31119E}"/>
              </a:ext>
            </a:extLst>
          </p:cNvPr>
          <p:cNvSpPr txBox="1">
            <a:spLocks/>
          </p:cNvSpPr>
          <p:nvPr/>
        </p:nvSpPr>
        <p:spPr>
          <a:xfrm>
            <a:off x="9137280" y="3740462"/>
            <a:ext cx="2799514" cy="61896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solidFill>
                <a:latin typeface="Work Sans" pitchFamily="2" charset="0"/>
              </a:rPr>
              <a:t>Ganska viktigt </a:t>
            </a:r>
            <a:br>
              <a:rPr lang="sv-SE" sz="3200" dirty="0">
                <a:solidFill>
                  <a:schemeClr val="tx2"/>
                </a:solidFill>
                <a:latin typeface="Work Sans" pitchFamily="2" charset="0"/>
              </a:rPr>
            </a:br>
            <a:r>
              <a:rPr lang="sv-SE" sz="3200" dirty="0">
                <a:solidFill>
                  <a:schemeClr val="tx2"/>
                </a:solidFill>
                <a:latin typeface="Work Sans" pitchFamily="2" charset="0"/>
              </a:rPr>
              <a:t>att skydda</a:t>
            </a:r>
          </a:p>
        </p:txBody>
      </p:sp>
      <p:sp>
        <p:nvSpPr>
          <p:cNvPr id="10" name="Platshållare för innehåll 2">
            <a:extLst>
              <a:ext uri="{FF2B5EF4-FFF2-40B4-BE49-F238E27FC236}">
                <a16:creationId xmlns:a16="http://schemas.microsoft.com/office/drawing/2014/main" id="{D1071F1C-A86C-A9D7-8CEE-5E03FF266BDC}"/>
              </a:ext>
            </a:extLst>
          </p:cNvPr>
          <p:cNvSpPr txBox="1">
            <a:spLocks/>
          </p:cNvSpPr>
          <p:nvPr/>
        </p:nvSpPr>
        <p:spPr>
          <a:xfrm>
            <a:off x="9424386" y="5703708"/>
            <a:ext cx="2035333" cy="61896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lumMod val="20000"/>
                    <a:lumOff val="80000"/>
                  </a:schemeClr>
                </a:solidFill>
                <a:latin typeface="Work Sans" pitchFamily="2" charset="0"/>
              </a:rPr>
              <a:t>Inte alls viktigt </a:t>
            </a:r>
            <a:br>
              <a:rPr lang="sv-SE" sz="3200" dirty="0">
                <a:solidFill>
                  <a:schemeClr val="tx2">
                    <a:lumMod val="20000"/>
                    <a:lumOff val="80000"/>
                  </a:schemeClr>
                </a:solidFill>
                <a:latin typeface="Work Sans" pitchFamily="2" charset="0"/>
              </a:rPr>
            </a:br>
            <a:r>
              <a:rPr lang="sv-SE" sz="3200" dirty="0">
                <a:solidFill>
                  <a:schemeClr val="tx2">
                    <a:lumMod val="20000"/>
                    <a:lumOff val="80000"/>
                  </a:schemeClr>
                </a:solidFill>
                <a:latin typeface="Work Sans" pitchFamily="2" charset="0"/>
              </a:rPr>
              <a:t>att skydda</a:t>
            </a:r>
          </a:p>
        </p:txBody>
      </p:sp>
      <p:pic>
        <p:nvPicPr>
          <p:cNvPr id="12" name="Bild 11" descr="Lås med hel fyllning">
            <a:extLst>
              <a:ext uri="{FF2B5EF4-FFF2-40B4-BE49-F238E27FC236}">
                <a16:creationId xmlns:a16="http://schemas.microsoft.com/office/drawing/2014/main" id="{55E2372D-2E7B-DDB9-4E6E-45C1735135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45392" y="3154368"/>
            <a:ext cx="1293425" cy="1293425"/>
          </a:xfrm>
          <a:prstGeom prst="rect">
            <a:avLst/>
          </a:prstGeom>
        </p:spPr>
      </p:pic>
      <p:pic>
        <p:nvPicPr>
          <p:cNvPr id="13" name="Bild 12" descr="Låsa upp med hel fyllning">
            <a:extLst>
              <a:ext uri="{FF2B5EF4-FFF2-40B4-BE49-F238E27FC236}">
                <a16:creationId xmlns:a16="http://schemas.microsoft.com/office/drawing/2014/main" id="{04B61534-3F0E-A0A0-631B-D5B3733C93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5392" y="5062005"/>
            <a:ext cx="1293425" cy="1293425"/>
          </a:xfrm>
          <a:prstGeom prst="rect">
            <a:avLst/>
          </a:prstGeom>
        </p:spPr>
      </p:pic>
      <p:pic>
        <p:nvPicPr>
          <p:cNvPr id="14" name="Bild 13" descr="Lås med hel fyllning">
            <a:extLst>
              <a:ext uri="{FF2B5EF4-FFF2-40B4-BE49-F238E27FC236}">
                <a16:creationId xmlns:a16="http://schemas.microsoft.com/office/drawing/2014/main" id="{F679ACCC-7F69-7BAC-313A-13DE53C26F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5393" y="1246731"/>
            <a:ext cx="1293425" cy="1293425"/>
          </a:xfrm>
          <a:prstGeom prst="rect">
            <a:avLst/>
          </a:prstGeom>
        </p:spPr>
      </p:pic>
      <p:sp>
        <p:nvSpPr>
          <p:cNvPr id="15" name="Rubrik 1">
            <a:extLst>
              <a:ext uri="{FF2B5EF4-FFF2-40B4-BE49-F238E27FC236}">
                <a16:creationId xmlns:a16="http://schemas.microsoft.com/office/drawing/2014/main" id="{9BF5BFD8-E5FF-7399-2B4F-601CC497BBEA}"/>
              </a:ext>
            </a:extLst>
          </p:cNvPr>
          <p:cNvSpPr txBox="1">
            <a:spLocks/>
          </p:cNvSpPr>
          <p:nvPr/>
        </p:nvSpPr>
        <p:spPr>
          <a:xfrm>
            <a:off x="943128" y="5143053"/>
            <a:ext cx="5658394"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Din hemadress</a:t>
            </a:r>
          </a:p>
        </p:txBody>
      </p:sp>
      <p:pic>
        <p:nvPicPr>
          <p:cNvPr id="3" name="Bild 2" descr="Hus med hel fyllning">
            <a:extLst>
              <a:ext uri="{FF2B5EF4-FFF2-40B4-BE49-F238E27FC236}">
                <a16:creationId xmlns:a16="http://schemas.microsoft.com/office/drawing/2014/main" id="{D9B5C800-CC8F-C961-F00C-7D7E3FAAEF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13826" y="1714947"/>
            <a:ext cx="3012559" cy="3012559"/>
          </a:xfrm>
          <a:prstGeom prst="rect">
            <a:avLst/>
          </a:prstGeom>
        </p:spPr>
      </p:pic>
      <p:pic>
        <p:nvPicPr>
          <p:cNvPr id="16" name="Bild 15" descr="Karta med markör med hel fyllning">
            <a:extLst>
              <a:ext uri="{FF2B5EF4-FFF2-40B4-BE49-F238E27FC236}">
                <a16:creationId xmlns:a16="http://schemas.microsoft.com/office/drawing/2014/main" id="{336F2A19-409D-4249-BB16-D49C85E2FF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845222">
            <a:off x="1046832" y="893350"/>
            <a:ext cx="2000187" cy="2000187"/>
          </a:xfrm>
          <a:prstGeom prst="rect">
            <a:avLst/>
          </a:prstGeom>
        </p:spPr>
      </p:pic>
    </p:spTree>
    <p:extLst>
      <p:ext uri="{BB962C8B-B14F-4D97-AF65-F5344CB8AC3E}">
        <p14:creationId xmlns:p14="http://schemas.microsoft.com/office/powerpoint/2010/main" val="2470057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8" name="Platshållare för innehåll 2">
            <a:extLst>
              <a:ext uri="{FF2B5EF4-FFF2-40B4-BE49-F238E27FC236}">
                <a16:creationId xmlns:a16="http://schemas.microsoft.com/office/drawing/2014/main" id="{7A026266-DF93-B608-BF0A-83BFF71D6179}"/>
              </a:ext>
            </a:extLst>
          </p:cNvPr>
          <p:cNvSpPr txBox="1">
            <a:spLocks/>
          </p:cNvSpPr>
          <p:nvPr/>
        </p:nvSpPr>
        <p:spPr>
          <a:xfrm>
            <a:off x="8892091" y="1786588"/>
            <a:ext cx="3289892" cy="609597"/>
          </a:xfrm>
          <a:prstGeom prst="rect">
            <a:avLst/>
          </a:prstGeom>
          <a:noFill/>
        </p:spPr>
        <p:txBody>
          <a:bodyPr vert="horz" lIns="91440" tIns="45720" rIns="91440" bIns="45720" rtlCol="0" anchor="t">
            <a:normAutofit fontScale="62500" lnSpcReduction="20000"/>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200" kern="1200">
                <a:solidFill>
                  <a:schemeClr val="bg1">
                    <a:lumMod val="85000"/>
                    <a:lumOff val="15000"/>
                  </a:schemeClr>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8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24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9pPr>
          </a:lstStyle>
          <a:p>
            <a:pPr algn="ctr"/>
            <a:r>
              <a:rPr lang="sv-SE" dirty="0">
                <a:solidFill>
                  <a:schemeClr val="accent1"/>
                </a:solidFill>
                <a:latin typeface="Work Sans" pitchFamily="2" charset="0"/>
              </a:rPr>
              <a:t>Mycket viktigt </a:t>
            </a:r>
            <a:br>
              <a:rPr lang="sv-SE" dirty="0">
                <a:solidFill>
                  <a:schemeClr val="accent1"/>
                </a:solidFill>
                <a:latin typeface="Work Sans" pitchFamily="2" charset="0"/>
              </a:rPr>
            </a:br>
            <a:r>
              <a:rPr lang="sv-SE" dirty="0">
                <a:solidFill>
                  <a:schemeClr val="accent1"/>
                </a:solidFill>
                <a:latin typeface="Work Sans" pitchFamily="2" charset="0"/>
              </a:rPr>
              <a:t>att skydda</a:t>
            </a:r>
          </a:p>
        </p:txBody>
      </p:sp>
      <p:sp>
        <p:nvSpPr>
          <p:cNvPr id="9" name="Platshållare för innehåll 2">
            <a:extLst>
              <a:ext uri="{FF2B5EF4-FFF2-40B4-BE49-F238E27FC236}">
                <a16:creationId xmlns:a16="http://schemas.microsoft.com/office/drawing/2014/main" id="{DB05FBC0-D6BC-E29E-AF84-20E58A31119E}"/>
              </a:ext>
            </a:extLst>
          </p:cNvPr>
          <p:cNvSpPr txBox="1">
            <a:spLocks/>
          </p:cNvSpPr>
          <p:nvPr/>
        </p:nvSpPr>
        <p:spPr>
          <a:xfrm>
            <a:off x="9137280" y="3740462"/>
            <a:ext cx="2799514" cy="61896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solidFill>
                <a:latin typeface="Work Sans" pitchFamily="2" charset="0"/>
              </a:rPr>
              <a:t>Ganska viktigt </a:t>
            </a:r>
            <a:br>
              <a:rPr lang="sv-SE" sz="3200" dirty="0">
                <a:solidFill>
                  <a:schemeClr val="tx2"/>
                </a:solidFill>
                <a:latin typeface="Work Sans" pitchFamily="2" charset="0"/>
              </a:rPr>
            </a:br>
            <a:r>
              <a:rPr lang="sv-SE" sz="3200" dirty="0">
                <a:solidFill>
                  <a:schemeClr val="tx2"/>
                </a:solidFill>
                <a:latin typeface="Work Sans" pitchFamily="2" charset="0"/>
              </a:rPr>
              <a:t>att skydda</a:t>
            </a:r>
          </a:p>
        </p:txBody>
      </p:sp>
      <p:sp>
        <p:nvSpPr>
          <p:cNvPr id="10" name="Platshållare för innehåll 2">
            <a:extLst>
              <a:ext uri="{FF2B5EF4-FFF2-40B4-BE49-F238E27FC236}">
                <a16:creationId xmlns:a16="http://schemas.microsoft.com/office/drawing/2014/main" id="{D1071F1C-A86C-A9D7-8CEE-5E03FF266BDC}"/>
              </a:ext>
            </a:extLst>
          </p:cNvPr>
          <p:cNvSpPr txBox="1">
            <a:spLocks/>
          </p:cNvSpPr>
          <p:nvPr/>
        </p:nvSpPr>
        <p:spPr>
          <a:xfrm>
            <a:off x="9424386" y="5703708"/>
            <a:ext cx="2035333" cy="61896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lumMod val="20000"/>
                    <a:lumOff val="80000"/>
                  </a:schemeClr>
                </a:solidFill>
                <a:latin typeface="Work Sans" pitchFamily="2" charset="0"/>
              </a:rPr>
              <a:t>Inte alls viktigt </a:t>
            </a:r>
            <a:br>
              <a:rPr lang="sv-SE" sz="3200" dirty="0">
                <a:solidFill>
                  <a:schemeClr val="tx2">
                    <a:lumMod val="20000"/>
                    <a:lumOff val="80000"/>
                  </a:schemeClr>
                </a:solidFill>
                <a:latin typeface="Work Sans" pitchFamily="2" charset="0"/>
              </a:rPr>
            </a:br>
            <a:r>
              <a:rPr lang="sv-SE" sz="3200" dirty="0">
                <a:solidFill>
                  <a:schemeClr val="tx2">
                    <a:lumMod val="20000"/>
                    <a:lumOff val="80000"/>
                  </a:schemeClr>
                </a:solidFill>
                <a:latin typeface="Work Sans" pitchFamily="2" charset="0"/>
              </a:rPr>
              <a:t>att skydda</a:t>
            </a:r>
          </a:p>
        </p:txBody>
      </p:sp>
      <p:pic>
        <p:nvPicPr>
          <p:cNvPr id="12" name="Bild 11" descr="Lås med hel fyllning">
            <a:extLst>
              <a:ext uri="{FF2B5EF4-FFF2-40B4-BE49-F238E27FC236}">
                <a16:creationId xmlns:a16="http://schemas.microsoft.com/office/drawing/2014/main" id="{55E2372D-2E7B-DDB9-4E6E-45C1735135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45392" y="3154368"/>
            <a:ext cx="1293425" cy="1293425"/>
          </a:xfrm>
          <a:prstGeom prst="rect">
            <a:avLst/>
          </a:prstGeom>
        </p:spPr>
      </p:pic>
      <p:pic>
        <p:nvPicPr>
          <p:cNvPr id="13" name="Bild 12" descr="Låsa upp med hel fyllning">
            <a:extLst>
              <a:ext uri="{FF2B5EF4-FFF2-40B4-BE49-F238E27FC236}">
                <a16:creationId xmlns:a16="http://schemas.microsoft.com/office/drawing/2014/main" id="{04B61534-3F0E-A0A0-631B-D5B3733C93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5392" y="5062005"/>
            <a:ext cx="1293425" cy="1293425"/>
          </a:xfrm>
          <a:prstGeom prst="rect">
            <a:avLst/>
          </a:prstGeom>
        </p:spPr>
      </p:pic>
      <p:pic>
        <p:nvPicPr>
          <p:cNvPr id="14" name="Bild 13" descr="Lås med hel fyllning">
            <a:extLst>
              <a:ext uri="{FF2B5EF4-FFF2-40B4-BE49-F238E27FC236}">
                <a16:creationId xmlns:a16="http://schemas.microsoft.com/office/drawing/2014/main" id="{F679ACCC-7F69-7BAC-313A-13DE53C26F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5393" y="1246731"/>
            <a:ext cx="1293425" cy="1293425"/>
          </a:xfrm>
          <a:prstGeom prst="rect">
            <a:avLst/>
          </a:prstGeom>
        </p:spPr>
      </p:pic>
      <p:sp>
        <p:nvSpPr>
          <p:cNvPr id="15" name="Rubrik 1">
            <a:extLst>
              <a:ext uri="{FF2B5EF4-FFF2-40B4-BE49-F238E27FC236}">
                <a16:creationId xmlns:a16="http://schemas.microsoft.com/office/drawing/2014/main" id="{9BF5BFD8-E5FF-7399-2B4F-601CC497BBEA}"/>
              </a:ext>
            </a:extLst>
          </p:cNvPr>
          <p:cNvSpPr txBox="1">
            <a:spLocks/>
          </p:cNvSpPr>
          <p:nvPr/>
        </p:nvSpPr>
        <p:spPr>
          <a:xfrm>
            <a:off x="943128" y="5143053"/>
            <a:ext cx="5658394" cy="759889"/>
          </a:xfrm>
          <a:prstGeom prst="rect">
            <a:avLst/>
          </a:prstGeom>
        </p:spPr>
        <p:txBody>
          <a:bodyPr>
            <a:normAutofit fontScale="925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Bilder från när</a:t>
            </a:r>
            <a:br>
              <a:rPr lang="sv-SE" sz="3000" dirty="0">
                <a:solidFill>
                  <a:schemeClr val="bg2"/>
                </a:solidFill>
                <a:latin typeface="Work Sans" pitchFamily="2" charset="0"/>
                <a:cs typeface="Futura Medium" panose="020B0602020204020303" pitchFamily="34" charset="-79"/>
              </a:rPr>
            </a:br>
            <a:r>
              <a:rPr lang="sv-SE" sz="3000" dirty="0">
                <a:solidFill>
                  <a:schemeClr val="bg2"/>
                </a:solidFill>
                <a:latin typeface="Work Sans" pitchFamily="2" charset="0"/>
                <a:cs typeface="Futura Medium" panose="020B0602020204020303" pitchFamily="34" charset="-79"/>
              </a:rPr>
              <a:t>du var bebis</a:t>
            </a:r>
          </a:p>
        </p:txBody>
      </p:sp>
      <p:pic>
        <p:nvPicPr>
          <p:cNvPr id="4" name="Bild 3" descr="Baby med hel fyllning">
            <a:extLst>
              <a:ext uri="{FF2B5EF4-FFF2-40B4-BE49-F238E27FC236}">
                <a16:creationId xmlns:a16="http://schemas.microsoft.com/office/drawing/2014/main" id="{57834CD6-EC5B-E637-1A85-F9929B52ED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321408">
            <a:off x="2348831" y="2536616"/>
            <a:ext cx="1163082" cy="1163082"/>
          </a:xfrm>
          <a:prstGeom prst="rect">
            <a:avLst/>
          </a:prstGeom>
        </p:spPr>
      </p:pic>
      <p:pic>
        <p:nvPicPr>
          <p:cNvPr id="19" name="Bild 18" descr="Polaroid-bilder kontur">
            <a:extLst>
              <a:ext uri="{FF2B5EF4-FFF2-40B4-BE49-F238E27FC236}">
                <a16:creationId xmlns:a16="http://schemas.microsoft.com/office/drawing/2014/main" id="{348D8BAC-7696-6674-BC1E-851B35A7B3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198652">
            <a:off x="3756878" y="1442518"/>
            <a:ext cx="2258015" cy="2258015"/>
          </a:xfrm>
          <a:prstGeom prst="rect">
            <a:avLst/>
          </a:prstGeom>
        </p:spPr>
      </p:pic>
      <p:sp>
        <p:nvSpPr>
          <p:cNvPr id="21" name="Rektangel 20">
            <a:extLst>
              <a:ext uri="{FF2B5EF4-FFF2-40B4-BE49-F238E27FC236}">
                <a16:creationId xmlns:a16="http://schemas.microsoft.com/office/drawing/2014/main" id="{51EC1EBE-03C1-17D5-C864-B2C4460A6C35}"/>
              </a:ext>
            </a:extLst>
          </p:cNvPr>
          <p:cNvSpPr/>
          <p:nvPr/>
        </p:nvSpPr>
        <p:spPr>
          <a:xfrm rot="20321408">
            <a:off x="2121594" y="2176821"/>
            <a:ext cx="1617558" cy="1955543"/>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2801085D-BF58-44FB-F985-1F6F1CD8AFEA}"/>
              </a:ext>
            </a:extLst>
          </p:cNvPr>
          <p:cNvSpPr/>
          <p:nvPr/>
        </p:nvSpPr>
        <p:spPr>
          <a:xfrm rot="20321408">
            <a:off x="2264741" y="2374764"/>
            <a:ext cx="1331263" cy="1486786"/>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197596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8" name="Platshållare för innehåll 2">
            <a:extLst>
              <a:ext uri="{FF2B5EF4-FFF2-40B4-BE49-F238E27FC236}">
                <a16:creationId xmlns:a16="http://schemas.microsoft.com/office/drawing/2014/main" id="{7A026266-DF93-B608-BF0A-83BFF71D6179}"/>
              </a:ext>
            </a:extLst>
          </p:cNvPr>
          <p:cNvSpPr txBox="1">
            <a:spLocks/>
          </p:cNvSpPr>
          <p:nvPr/>
        </p:nvSpPr>
        <p:spPr>
          <a:xfrm>
            <a:off x="8892091" y="1786588"/>
            <a:ext cx="3289892" cy="609597"/>
          </a:xfrm>
          <a:prstGeom prst="rect">
            <a:avLst/>
          </a:prstGeom>
          <a:noFill/>
        </p:spPr>
        <p:txBody>
          <a:bodyPr vert="horz" lIns="91440" tIns="45720" rIns="91440" bIns="45720" rtlCol="0" anchor="t">
            <a:normAutofit fontScale="62500" lnSpcReduction="20000"/>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200" kern="1200">
                <a:solidFill>
                  <a:schemeClr val="bg1">
                    <a:lumMod val="85000"/>
                    <a:lumOff val="15000"/>
                  </a:schemeClr>
                </a:solidFill>
                <a:latin typeface="+mn-lt"/>
                <a:ea typeface="+mn-ea"/>
                <a:cs typeface="+mn-cs"/>
              </a:defRPr>
            </a:lvl1pPr>
            <a:lvl2pPr marL="457200" indent="0" algn="l" defTabSz="914400" rtl="0" eaLnBrk="1" latinLnBrk="0" hangingPunct="1">
              <a:lnSpc>
                <a:spcPct val="100000"/>
              </a:lnSpc>
              <a:spcBef>
                <a:spcPts val="1000"/>
              </a:spcBef>
              <a:buClr>
                <a:schemeClr val="accent2"/>
              </a:buClr>
              <a:buFont typeface="Arial" panose="020B0604020202020204" pitchFamily="34" charset="0"/>
              <a:buNone/>
              <a:defRPr sz="28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1000"/>
              </a:spcBef>
              <a:buClr>
                <a:schemeClr val="accent2"/>
              </a:buClr>
              <a:buFont typeface="Arial" panose="020B0604020202020204" pitchFamily="34" charset="0"/>
              <a:buNone/>
              <a:defRPr sz="24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5pPr>
            <a:lvl6pPr marL="22860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8pPr>
            <a:lvl9pPr marL="3657600" indent="0" algn="l" defTabSz="914400" rtl="0" eaLnBrk="1" latinLnBrk="0" hangingPunct="1">
              <a:lnSpc>
                <a:spcPct val="100000"/>
              </a:lnSpc>
              <a:spcBef>
                <a:spcPts val="1000"/>
              </a:spcBef>
              <a:buClr>
                <a:schemeClr val="accent2"/>
              </a:buClr>
              <a:buFont typeface="Arial" panose="020B0604020202020204" pitchFamily="34" charset="0"/>
              <a:buNone/>
              <a:defRPr sz="2000" kern="1200" baseline="0">
                <a:solidFill>
                  <a:schemeClr val="tx1"/>
                </a:solidFill>
                <a:latin typeface="+mn-lt"/>
                <a:ea typeface="+mn-ea"/>
                <a:cs typeface="+mn-cs"/>
              </a:defRPr>
            </a:lvl9pPr>
          </a:lstStyle>
          <a:p>
            <a:pPr algn="ctr"/>
            <a:r>
              <a:rPr lang="sv-SE" dirty="0">
                <a:solidFill>
                  <a:schemeClr val="accent1"/>
                </a:solidFill>
                <a:latin typeface="Work Sans" pitchFamily="2" charset="0"/>
              </a:rPr>
              <a:t>Mycket viktigt </a:t>
            </a:r>
            <a:br>
              <a:rPr lang="sv-SE" dirty="0">
                <a:solidFill>
                  <a:schemeClr val="accent1"/>
                </a:solidFill>
                <a:latin typeface="Work Sans" pitchFamily="2" charset="0"/>
              </a:rPr>
            </a:br>
            <a:r>
              <a:rPr lang="sv-SE" dirty="0">
                <a:solidFill>
                  <a:schemeClr val="accent1"/>
                </a:solidFill>
                <a:latin typeface="Work Sans" pitchFamily="2" charset="0"/>
              </a:rPr>
              <a:t>att skydda</a:t>
            </a:r>
          </a:p>
        </p:txBody>
      </p:sp>
      <p:sp>
        <p:nvSpPr>
          <p:cNvPr id="9" name="Platshållare för innehåll 2">
            <a:extLst>
              <a:ext uri="{FF2B5EF4-FFF2-40B4-BE49-F238E27FC236}">
                <a16:creationId xmlns:a16="http://schemas.microsoft.com/office/drawing/2014/main" id="{DB05FBC0-D6BC-E29E-AF84-20E58A31119E}"/>
              </a:ext>
            </a:extLst>
          </p:cNvPr>
          <p:cNvSpPr txBox="1">
            <a:spLocks/>
          </p:cNvSpPr>
          <p:nvPr/>
        </p:nvSpPr>
        <p:spPr>
          <a:xfrm>
            <a:off x="9137280" y="3740462"/>
            <a:ext cx="2799514" cy="61896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solidFill>
                <a:latin typeface="Work Sans" pitchFamily="2" charset="0"/>
              </a:rPr>
              <a:t>Ganska viktigt </a:t>
            </a:r>
            <a:br>
              <a:rPr lang="sv-SE" sz="3200" dirty="0">
                <a:solidFill>
                  <a:schemeClr val="tx2"/>
                </a:solidFill>
                <a:latin typeface="Work Sans" pitchFamily="2" charset="0"/>
              </a:rPr>
            </a:br>
            <a:r>
              <a:rPr lang="sv-SE" sz="3200" dirty="0">
                <a:solidFill>
                  <a:schemeClr val="tx2"/>
                </a:solidFill>
                <a:latin typeface="Work Sans" pitchFamily="2" charset="0"/>
              </a:rPr>
              <a:t>att skydda</a:t>
            </a:r>
          </a:p>
        </p:txBody>
      </p:sp>
      <p:sp>
        <p:nvSpPr>
          <p:cNvPr id="10" name="Platshållare för innehåll 2">
            <a:extLst>
              <a:ext uri="{FF2B5EF4-FFF2-40B4-BE49-F238E27FC236}">
                <a16:creationId xmlns:a16="http://schemas.microsoft.com/office/drawing/2014/main" id="{D1071F1C-A86C-A9D7-8CEE-5E03FF266BDC}"/>
              </a:ext>
            </a:extLst>
          </p:cNvPr>
          <p:cNvSpPr txBox="1">
            <a:spLocks/>
          </p:cNvSpPr>
          <p:nvPr/>
        </p:nvSpPr>
        <p:spPr>
          <a:xfrm>
            <a:off x="9424386" y="5703708"/>
            <a:ext cx="2035333" cy="61896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sv-SE" sz="3200" dirty="0">
                <a:solidFill>
                  <a:schemeClr val="tx2">
                    <a:lumMod val="20000"/>
                    <a:lumOff val="80000"/>
                  </a:schemeClr>
                </a:solidFill>
                <a:latin typeface="Work Sans" pitchFamily="2" charset="0"/>
              </a:rPr>
              <a:t>Inte alls viktigt </a:t>
            </a:r>
            <a:br>
              <a:rPr lang="sv-SE" sz="3200" dirty="0">
                <a:solidFill>
                  <a:schemeClr val="tx2">
                    <a:lumMod val="20000"/>
                    <a:lumOff val="80000"/>
                  </a:schemeClr>
                </a:solidFill>
                <a:latin typeface="Work Sans" pitchFamily="2" charset="0"/>
              </a:rPr>
            </a:br>
            <a:r>
              <a:rPr lang="sv-SE" sz="3200" dirty="0">
                <a:solidFill>
                  <a:schemeClr val="tx2">
                    <a:lumMod val="20000"/>
                    <a:lumOff val="80000"/>
                  </a:schemeClr>
                </a:solidFill>
                <a:latin typeface="Work Sans" pitchFamily="2" charset="0"/>
              </a:rPr>
              <a:t>att skydda</a:t>
            </a:r>
          </a:p>
        </p:txBody>
      </p:sp>
      <p:pic>
        <p:nvPicPr>
          <p:cNvPr id="12" name="Bild 11" descr="Lås med hel fyllning">
            <a:extLst>
              <a:ext uri="{FF2B5EF4-FFF2-40B4-BE49-F238E27FC236}">
                <a16:creationId xmlns:a16="http://schemas.microsoft.com/office/drawing/2014/main" id="{55E2372D-2E7B-DDB9-4E6E-45C1735135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45392" y="3154368"/>
            <a:ext cx="1293425" cy="1293425"/>
          </a:xfrm>
          <a:prstGeom prst="rect">
            <a:avLst/>
          </a:prstGeom>
        </p:spPr>
      </p:pic>
      <p:pic>
        <p:nvPicPr>
          <p:cNvPr id="13" name="Bild 12" descr="Låsa upp med hel fyllning">
            <a:extLst>
              <a:ext uri="{FF2B5EF4-FFF2-40B4-BE49-F238E27FC236}">
                <a16:creationId xmlns:a16="http://schemas.microsoft.com/office/drawing/2014/main" id="{04B61534-3F0E-A0A0-631B-D5B3733C93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5392" y="5062005"/>
            <a:ext cx="1293425" cy="1293425"/>
          </a:xfrm>
          <a:prstGeom prst="rect">
            <a:avLst/>
          </a:prstGeom>
        </p:spPr>
      </p:pic>
      <p:pic>
        <p:nvPicPr>
          <p:cNvPr id="14" name="Bild 13" descr="Lås med hel fyllning">
            <a:extLst>
              <a:ext uri="{FF2B5EF4-FFF2-40B4-BE49-F238E27FC236}">
                <a16:creationId xmlns:a16="http://schemas.microsoft.com/office/drawing/2014/main" id="{F679ACCC-7F69-7BAC-313A-13DE53C26F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45393" y="1246731"/>
            <a:ext cx="1293425" cy="1293425"/>
          </a:xfrm>
          <a:prstGeom prst="rect">
            <a:avLst/>
          </a:prstGeom>
        </p:spPr>
      </p:pic>
      <p:sp>
        <p:nvSpPr>
          <p:cNvPr id="15" name="Rubrik 1">
            <a:extLst>
              <a:ext uri="{FF2B5EF4-FFF2-40B4-BE49-F238E27FC236}">
                <a16:creationId xmlns:a16="http://schemas.microsoft.com/office/drawing/2014/main" id="{9BF5BFD8-E5FF-7399-2B4F-601CC497BBEA}"/>
              </a:ext>
            </a:extLst>
          </p:cNvPr>
          <p:cNvSpPr txBox="1">
            <a:spLocks/>
          </p:cNvSpPr>
          <p:nvPr/>
        </p:nvSpPr>
        <p:spPr>
          <a:xfrm>
            <a:off x="943128" y="5143053"/>
            <a:ext cx="5658394" cy="1015406"/>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Dina inloggningsuppgifter</a:t>
            </a:r>
          </a:p>
        </p:txBody>
      </p:sp>
      <p:pic>
        <p:nvPicPr>
          <p:cNvPr id="4" name="Bild 3" descr="Smartphone med hel fyllning">
            <a:extLst>
              <a:ext uri="{FF2B5EF4-FFF2-40B4-BE49-F238E27FC236}">
                <a16:creationId xmlns:a16="http://schemas.microsoft.com/office/drawing/2014/main" id="{21DE758D-EBC6-416F-3931-3DBCA73F17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285033">
            <a:off x="2122506" y="1127644"/>
            <a:ext cx="3299637" cy="3299637"/>
          </a:xfrm>
          <a:prstGeom prst="rect">
            <a:avLst/>
          </a:prstGeom>
        </p:spPr>
      </p:pic>
      <p:pic>
        <p:nvPicPr>
          <p:cNvPr id="7" name="Bild 6" descr="Lås med hel fyllning">
            <a:extLst>
              <a:ext uri="{FF2B5EF4-FFF2-40B4-BE49-F238E27FC236}">
                <a16:creationId xmlns:a16="http://schemas.microsoft.com/office/drawing/2014/main" id="{4D79D69E-EB5D-353B-6CA9-FEBDE341CA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234152">
            <a:off x="3205868" y="2211006"/>
            <a:ext cx="1132911" cy="1132911"/>
          </a:xfrm>
          <a:prstGeom prst="rect">
            <a:avLst/>
          </a:prstGeom>
        </p:spPr>
      </p:pic>
    </p:spTree>
    <p:extLst>
      <p:ext uri="{BB962C8B-B14F-4D97-AF65-F5344CB8AC3E}">
        <p14:creationId xmlns:p14="http://schemas.microsoft.com/office/powerpoint/2010/main" val="3596894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9" name="Ellips 8">
            <a:extLst>
              <a:ext uri="{FF2B5EF4-FFF2-40B4-BE49-F238E27FC236}">
                <a16:creationId xmlns:a16="http://schemas.microsoft.com/office/drawing/2014/main" id="{01686BE1-1852-C34C-86B8-3FE57A1A5C32}"/>
              </a:ext>
            </a:extLst>
          </p:cNvPr>
          <p:cNvSpPr/>
          <p:nvPr/>
        </p:nvSpPr>
        <p:spPr>
          <a:xfrm>
            <a:off x="3421662" y="544340"/>
            <a:ext cx="5348673" cy="534867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sv-SE" sz="4000" b="1" dirty="0">
                <a:solidFill>
                  <a:schemeClr val="accent4"/>
                </a:solidFill>
                <a:latin typeface="Work Sans" pitchFamily="2" charset="0"/>
                <a:cs typeface="Futura Medium" panose="020B0602020204020303" pitchFamily="34" charset="-79"/>
              </a:rPr>
              <a:t>VAD HAR VI LÄRT OSS?</a:t>
            </a:r>
          </a:p>
        </p:txBody>
      </p:sp>
    </p:spTree>
    <p:extLst>
      <p:ext uri="{BB962C8B-B14F-4D97-AF65-F5344CB8AC3E}">
        <p14:creationId xmlns:p14="http://schemas.microsoft.com/office/powerpoint/2010/main" val="4255409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3D1F5C1C-FAB5-9A1A-6A50-4E00DC2A52C7}"/>
              </a:ext>
            </a:extLst>
          </p:cNvPr>
          <p:cNvSpPr>
            <a:spLocks noGrp="1"/>
          </p:cNvSpPr>
          <p:nvPr>
            <p:ph sz="half" idx="1"/>
          </p:nvPr>
        </p:nvSpPr>
        <p:spPr>
          <a:xfrm>
            <a:off x="2865320" y="2669111"/>
            <a:ext cx="8790387" cy="759889"/>
          </a:xfrm>
        </p:spPr>
        <p:txBody>
          <a:bodyPr>
            <a:normAutofit/>
          </a:bodyPr>
          <a:lstStyle/>
          <a:p>
            <a:r>
              <a:rPr lang="sv-SE" sz="2400" dirty="0">
                <a:solidFill>
                  <a:srgbClr val="D3AABE"/>
                </a:solidFill>
                <a:latin typeface="Work Sans" pitchFamily="2" charset="0"/>
              </a:rPr>
              <a:t>Vi delar information online hela tiden</a:t>
            </a:r>
          </a:p>
        </p:txBody>
      </p:sp>
      <p:pic>
        <p:nvPicPr>
          <p:cNvPr id="5" name="Platshållare för innehåll 13">
            <a:extLst>
              <a:ext uri="{FF2B5EF4-FFF2-40B4-BE49-F238E27FC236}">
                <a16:creationId xmlns:a16="http://schemas.microsoft.com/office/drawing/2014/main" id="{BAA0D3DC-6A0A-660B-DF1D-A0F9F001B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8" name="Rubrik 1">
            <a:extLst>
              <a:ext uri="{FF2B5EF4-FFF2-40B4-BE49-F238E27FC236}">
                <a16:creationId xmlns:a16="http://schemas.microsoft.com/office/drawing/2014/main" id="{38BCA460-FB5E-F6F9-9C77-7E284BBE187F}"/>
              </a:ext>
            </a:extLst>
          </p:cNvPr>
          <p:cNvSpPr txBox="1">
            <a:spLocks/>
          </p:cNvSpPr>
          <p:nvPr/>
        </p:nvSpPr>
        <p:spPr>
          <a:xfrm>
            <a:off x="393356" y="1302974"/>
            <a:ext cx="11580341"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rgbClr val="D3AABE"/>
                </a:solidFill>
                <a:latin typeface="Work Sans" pitchFamily="2" charset="0"/>
                <a:cs typeface="Futura Medium" panose="020B0602020204020303" pitchFamily="34" charset="-79"/>
              </a:rPr>
              <a:t>Vad har vi lärt oss?</a:t>
            </a:r>
          </a:p>
        </p:txBody>
      </p:sp>
      <p:sp>
        <p:nvSpPr>
          <p:cNvPr id="6" name="Google Shape;388;p38">
            <a:extLst>
              <a:ext uri="{FF2B5EF4-FFF2-40B4-BE49-F238E27FC236}">
                <a16:creationId xmlns:a16="http://schemas.microsoft.com/office/drawing/2014/main" id="{1D0D6319-DDAD-A783-307E-9BAE6AF9BE8E}"/>
              </a:ext>
            </a:extLst>
          </p:cNvPr>
          <p:cNvSpPr/>
          <p:nvPr/>
        </p:nvSpPr>
        <p:spPr>
          <a:xfrm>
            <a:off x="857752" y="2281676"/>
            <a:ext cx="1579824" cy="1349253"/>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Bild 6" descr="Sköld bockmärke med hel fyllning">
            <a:extLst>
              <a:ext uri="{FF2B5EF4-FFF2-40B4-BE49-F238E27FC236}">
                <a16:creationId xmlns:a16="http://schemas.microsoft.com/office/drawing/2014/main" id="{F7320C8C-6CBA-63E1-2FC0-D67B40D94F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160" y="4591822"/>
            <a:ext cx="1457416" cy="1457416"/>
          </a:xfrm>
          <a:prstGeom prst="rect">
            <a:avLst/>
          </a:prstGeom>
        </p:spPr>
      </p:pic>
      <p:sp>
        <p:nvSpPr>
          <p:cNvPr id="13" name="Platshållare för innehåll 2">
            <a:extLst>
              <a:ext uri="{FF2B5EF4-FFF2-40B4-BE49-F238E27FC236}">
                <a16:creationId xmlns:a16="http://schemas.microsoft.com/office/drawing/2014/main" id="{A51C62D5-9045-4FBE-39DA-37826B64E4E9}"/>
              </a:ext>
            </a:extLst>
          </p:cNvPr>
          <p:cNvSpPr txBox="1">
            <a:spLocks/>
          </p:cNvSpPr>
          <p:nvPr/>
        </p:nvSpPr>
        <p:spPr>
          <a:xfrm>
            <a:off x="2865320" y="5083865"/>
            <a:ext cx="8790387" cy="75988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sv-SE" sz="2400" dirty="0">
                <a:solidFill>
                  <a:srgbClr val="D3AABE"/>
                </a:solidFill>
                <a:latin typeface="Work Sans" pitchFamily="2" charset="0"/>
              </a:rPr>
              <a:t>Olika information är olika viktig att skydda</a:t>
            </a:r>
          </a:p>
        </p:txBody>
      </p:sp>
    </p:spTree>
    <p:extLst>
      <p:ext uri="{BB962C8B-B14F-4D97-AF65-F5344CB8AC3E}">
        <p14:creationId xmlns:p14="http://schemas.microsoft.com/office/powerpoint/2010/main" val="31669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13" grpId="0"/>
    </p:bldLst>
  </p:timing>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MigrationSourceID xmlns="02bf4a64-6aa3-458c-aa08-8b0f5a39a430" xsi:nil="true"/>
  </documentManagement>
</p:properties>
</file>

<file path=customXml/itemProps1.xml><?xml version="1.0" encoding="utf-8"?>
<ds:datastoreItem xmlns:ds="http://schemas.openxmlformats.org/officeDocument/2006/customXml" ds:itemID="{0848430A-3279-4CD1-9B0A-E6D01CDF5F3C}">
  <ds:schemaRefs>
    <ds:schemaRef ds:uri="http://schemas.microsoft.com/sharepoint/v3/contenttype/forms"/>
  </ds:schemaRefs>
</ds:datastoreItem>
</file>

<file path=customXml/itemProps2.xml><?xml version="1.0" encoding="utf-8"?>
<ds:datastoreItem xmlns:ds="http://schemas.openxmlformats.org/officeDocument/2006/customXml" ds:itemID="{8FADD296-CB5E-45F9-85F3-38632F67FA67}"/>
</file>

<file path=customXml/itemProps3.xml><?xml version="1.0" encoding="utf-8"?>
<ds:datastoreItem xmlns:ds="http://schemas.openxmlformats.org/officeDocument/2006/customXml" ds:itemID="{114CF822-A06A-4366-A3BB-398B02535F2C}">
  <ds:schemaRefs>
    <ds:schemaRef ds:uri="http://schemas.microsoft.com/office/2006/metadata/properties"/>
    <ds:schemaRef ds:uri="http://schemas.microsoft.com/office/infopath/2007/PartnerControls"/>
    <ds:schemaRef ds:uri="02bf4a64-6aa3-458c-aa08-8b0f5a39a430"/>
    <ds:schemaRef ds:uri="25806b8c-0817-40f8-9b44-cee3d4bb6c05"/>
  </ds:schemaRefs>
</ds:datastoreItem>
</file>

<file path=docProps/app.xml><?xml version="1.0" encoding="utf-8"?>
<Properties xmlns="http://schemas.openxmlformats.org/officeDocument/2006/extended-properties" xmlns:vt="http://schemas.openxmlformats.org/officeDocument/2006/docPropsVTypes">
  <Template>TM10001115[[fn=Paket]]</Template>
  <TotalTime>4644</TotalTime>
  <Words>794</Words>
  <Application>Microsoft Office PowerPoint</Application>
  <PresentationFormat>Bredbild</PresentationFormat>
  <Paragraphs>77</Paragraphs>
  <Slides>11</Slides>
  <Notes>11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11</vt:i4>
      </vt:variant>
    </vt:vector>
  </HeadingPairs>
  <TitlesOfParts>
    <vt:vector size="19" baseType="lpstr">
      <vt:lpstr>Arial</vt:lpstr>
      <vt:lpstr>Calibri</vt:lpstr>
      <vt:lpstr>Futura Medium</vt:lpstr>
      <vt:lpstr>Gill Sans MT</vt:lpstr>
      <vt:lpstr>Segoe UI</vt:lpstr>
      <vt:lpstr>Sniglet</vt:lpstr>
      <vt:lpstr>Work Sans</vt:lpstr>
      <vt:lpstr>Paket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Mia-Lie Nylund</dc:creator>
  <cp:lastModifiedBy>Judith Maiers</cp:lastModifiedBy>
  <cp:revision>14</cp:revision>
  <dcterms:created xsi:type="dcterms:W3CDTF">2022-05-31T09:53:00Z</dcterms:created>
  <dcterms:modified xsi:type="dcterms:W3CDTF">2026-07-30T21:08:44Z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523200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