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256" r:id="rId5"/>
    <p:sldId id="303" r:id="rId6"/>
    <p:sldId id="262" r:id="rId7"/>
    <p:sldId id="257" r:id="rId8"/>
    <p:sldId id="321" r:id="rId9"/>
    <p:sldId id="307" r:id="rId10"/>
    <p:sldId id="323" r:id="rId11"/>
    <p:sldId id="269" r:id="rId12"/>
    <p:sldId id="322" r:id="rId13"/>
    <p:sldId id="300" r:id="rId14"/>
    <p:sldId id="302" r:id="rId15"/>
    <p:sldId id="272" r:id="rId16"/>
    <p:sldId id="25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C394"/>
    <a:srgbClr val="D3AABE"/>
    <a:srgbClr val="6CB532"/>
    <a:srgbClr val="000000"/>
    <a:srgbClr val="866C00"/>
    <a:srgbClr val="2B5113"/>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ADF8BE-DD83-47BF-B210-4BD44C81D235}" v="9" dt="2026-07-30T21:13:16.1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11" autoAdjust="0"/>
    <p:restoredTop sz="59456" autoAdjust="0"/>
  </p:normalViewPr>
  <p:slideViewPr>
    <p:cSldViewPr snapToGrid="0">
      <p:cViewPr>
        <p:scale>
          <a:sx n="44" d="100"/>
          <a:sy n="44" d="100"/>
        </p:scale>
        <p:origin x="576"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dith Maiers" userId="f2660b4d-1249-4c4d-88a6-fce4c59ce2cf" providerId="ADAL" clId="{72A9EA06-803D-4C63-9140-D99148C05F17}"/>
    <pc:docChg chg="custSel modSld">
      <pc:chgData name="Judith Maiers" userId="f2660b4d-1249-4c4d-88a6-fce4c59ce2cf" providerId="ADAL" clId="{72A9EA06-803D-4C63-9140-D99148C05F17}" dt="2026-07-30T21:13:16.155" v="19"/>
      <pc:docMkLst>
        <pc:docMk/>
      </pc:docMkLst>
      <pc:sldChg chg="addSp delSp mod">
        <pc:chgData name="Judith Maiers" userId="f2660b4d-1249-4c4d-88a6-fce4c59ce2cf" providerId="ADAL" clId="{72A9EA06-803D-4C63-9140-D99148C05F17}" dt="2026-07-30T21:09:19.028" v="1" actId="22"/>
        <pc:sldMkLst>
          <pc:docMk/>
          <pc:sldMk cId="2736358079" sldId="256"/>
        </pc:sldMkLst>
        <pc:picChg chg="add">
          <ac:chgData name="Judith Maiers" userId="f2660b4d-1249-4c4d-88a6-fce4c59ce2cf" providerId="ADAL" clId="{72A9EA06-803D-4C63-9140-D99148C05F17}" dt="2026-07-30T21:09:19.028" v="1" actId="22"/>
          <ac:picMkLst>
            <pc:docMk/>
            <pc:sldMk cId="2736358079" sldId="256"/>
            <ac:picMk id="4" creationId="{6C6D55EC-7F49-9A20-FB49-E069628076FB}"/>
          </ac:picMkLst>
        </pc:picChg>
        <pc:picChg chg="del">
          <ac:chgData name="Judith Maiers" userId="f2660b4d-1249-4c4d-88a6-fce4c59ce2cf" providerId="ADAL" clId="{72A9EA06-803D-4C63-9140-D99148C05F17}" dt="2026-07-30T21:09:18.500" v="0" actId="478"/>
          <ac:picMkLst>
            <pc:docMk/>
            <pc:sldMk cId="2736358079" sldId="256"/>
            <ac:picMk id="5" creationId="{03D2ABB3-8287-2392-6231-5E3129AFB859}"/>
          </ac:picMkLst>
        </pc:picChg>
      </pc:sldChg>
      <pc:sldChg chg="modSp mod setBg">
        <pc:chgData name="Judith Maiers" userId="f2660b4d-1249-4c4d-88a6-fce4c59ce2cf" providerId="ADAL" clId="{72A9EA06-803D-4C63-9140-D99148C05F17}" dt="2026-07-30T21:11:15.535" v="9" actId="207"/>
        <pc:sldMkLst>
          <pc:docMk/>
          <pc:sldMk cId="3594889307" sldId="262"/>
        </pc:sldMkLst>
        <pc:spChg chg="mod">
          <ac:chgData name="Judith Maiers" userId="f2660b4d-1249-4c4d-88a6-fce4c59ce2cf" providerId="ADAL" clId="{72A9EA06-803D-4C63-9140-D99148C05F17}" dt="2026-07-30T21:11:15.535" v="9" actId="207"/>
          <ac:spMkLst>
            <pc:docMk/>
            <pc:sldMk cId="3594889307" sldId="262"/>
            <ac:spMk id="2" creationId="{3A05CE3E-C51D-1938-ABB2-12D3AC826E51}"/>
          </ac:spMkLst>
        </pc:spChg>
      </pc:sldChg>
      <pc:sldChg chg="setBg">
        <pc:chgData name="Judith Maiers" userId="f2660b4d-1249-4c4d-88a6-fce4c59ce2cf" providerId="ADAL" clId="{72A9EA06-803D-4C63-9140-D99148C05F17}" dt="2026-07-30T21:13:16.155" v="19"/>
        <pc:sldMkLst>
          <pc:docMk/>
          <pc:sldMk cId="4255409390" sldId="272"/>
        </pc:sldMkLst>
      </pc:sldChg>
      <pc:sldChg chg="addSp delSp modSp mod">
        <pc:chgData name="Judith Maiers" userId="f2660b4d-1249-4c4d-88a6-fce4c59ce2cf" providerId="ADAL" clId="{72A9EA06-803D-4C63-9140-D99148C05F17}" dt="2026-07-30T21:09:37.940" v="4" actId="1076"/>
        <pc:sldMkLst>
          <pc:docMk/>
          <pc:sldMk cId="1904999908" sldId="303"/>
        </pc:sldMkLst>
        <pc:spChg chg="add mod">
          <ac:chgData name="Judith Maiers" userId="f2660b4d-1249-4c4d-88a6-fce4c59ce2cf" providerId="ADAL" clId="{72A9EA06-803D-4C63-9140-D99148C05F17}" dt="2026-07-30T21:09:22.204" v="2" actId="478"/>
          <ac:spMkLst>
            <pc:docMk/>
            <pc:sldMk cId="1904999908" sldId="303"/>
            <ac:spMk id="4" creationId="{6C8CEDDF-A275-0303-8456-B3A25DF4B84B}"/>
          </ac:spMkLst>
        </pc:spChg>
        <pc:picChg chg="del">
          <ac:chgData name="Judith Maiers" userId="f2660b4d-1249-4c4d-88a6-fce4c59ce2cf" providerId="ADAL" clId="{72A9EA06-803D-4C63-9140-D99148C05F17}" dt="2026-07-30T21:09:22.204" v="2" actId="478"/>
          <ac:picMkLst>
            <pc:docMk/>
            <pc:sldMk cId="1904999908" sldId="303"/>
            <ac:picMk id="6" creationId="{1C83C8D5-B05E-6C02-FB75-F9EBB7DF9151}"/>
          </ac:picMkLst>
        </pc:picChg>
        <pc:picChg chg="add mod">
          <ac:chgData name="Judith Maiers" userId="f2660b4d-1249-4c4d-88a6-fce4c59ce2cf" providerId="ADAL" clId="{72A9EA06-803D-4C63-9140-D99148C05F17}" dt="2026-07-30T21:09:37.940" v="4" actId="1076"/>
          <ac:picMkLst>
            <pc:docMk/>
            <pc:sldMk cId="1904999908" sldId="303"/>
            <ac:picMk id="7" creationId="{9DAFD3E8-2DE7-932F-6270-3531F6CA38E3}"/>
          </ac:picMkLst>
        </pc:picChg>
      </pc:sldChg>
      <pc:sldChg chg="modSp mod setBg">
        <pc:chgData name="Judith Maiers" userId="f2660b4d-1249-4c4d-88a6-fce4c59ce2cf" providerId="ADAL" clId="{72A9EA06-803D-4C63-9140-D99148C05F17}" dt="2026-07-30T21:11:52.772" v="13" actId="207"/>
        <pc:sldMkLst>
          <pc:docMk/>
          <pc:sldMk cId="389966212" sldId="321"/>
        </pc:sldMkLst>
        <pc:spChg chg="mod">
          <ac:chgData name="Judith Maiers" userId="f2660b4d-1249-4c4d-88a6-fce4c59ce2cf" providerId="ADAL" clId="{72A9EA06-803D-4C63-9140-D99148C05F17}" dt="2026-07-30T21:11:52.772" v="13" actId="207"/>
          <ac:spMkLst>
            <pc:docMk/>
            <pc:sldMk cId="389966212" sldId="321"/>
            <ac:spMk id="2" creationId="{3A05CE3E-C51D-1938-ABB2-12D3AC826E51}"/>
          </ac:spMkLst>
        </pc:spChg>
      </pc:sldChg>
      <pc:sldChg chg="modSp mod setBg">
        <pc:chgData name="Judith Maiers" userId="f2660b4d-1249-4c4d-88a6-fce4c59ce2cf" providerId="ADAL" clId="{72A9EA06-803D-4C63-9140-D99148C05F17}" dt="2026-07-30T21:12:47.090" v="17" actId="207"/>
        <pc:sldMkLst>
          <pc:docMk/>
          <pc:sldMk cId="3613330936" sldId="322"/>
        </pc:sldMkLst>
        <pc:spChg chg="mod">
          <ac:chgData name="Judith Maiers" userId="f2660b4d-1249-4c4d-88a6-fce4c59ce2cf" providerId="ADAL" clId="{72A9EA06-803D-4C63-9140-D99148C05F17}" dt="2026-07-30T21:12:47.090" v="17" actId="207"/>
          <ac:spMkLst>
            <pc:docMk/>
            <pc:sldMk cId="3613330936" sldId="322"/>
            <ac:spMk id="2" creationId="{3A05CE3E-C51D-1938-ABB2-12D3AC826E5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8EF30B-96A9-4EB6-8859-8FBCB6D89FE2}" type="datetimeFigureOut">
              <a:rPr lang="sv-SE" smtClean="0"/>
              <a:t>2026-07-30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959708-4A52-4C89-918A-257809EA3604}" type="slidenum">
              <a:rPr lang="sv-SE" smtClean="0"/>
              <a:t>‹#›</a:t>
            </a:fld>
            <a:endParaRPr lang="sv-SE"/>
          </a:p>
        </p:txBody>
      </p:sp>
    </p:spTree>
    <p:extLst>
      <p:ext uri="{BB962C8B-B14F-4D97-AF65-F5344CB8AC3E}">
        <p14:creationId xmlns:p14="http://schemas.microsoft.com/office/powerpoint/2010/main" val="4270892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a:buNone/>
            </a:pPr>
            <a:r>
              <a:rPr lang="sv-SE" b="1" dirty="0">
                <a:cs typeface="Calibri"/>
              </a:rPr>
              <a:t>Bild 1. Introduktion.</a:t>
            </a:r>
          </a:p>
          <a:p>
            <a:pPr marL="0" indent="0">
              <a:buFont typeface="Arial"/>
              <a:buNone/>
            </a:pPr>
            <a:r>
              <a:rPr lang="sv-SE" b="1" dirty="0">
                <a:cs typeface="Calibri"/>
              </a:rPr>
              <a:t>Förslag </a:t>
            </a:r>
            <a:r>
              <a:rPr lang="sv-SE" b="1" dirty="0" err="1">
                <a:cs typeface="Calibri"/>
              </a:rPr>
              <a:t>talmanus</a:t>
            </a:r>
            <a:r>
              <a:rPr lang="sv-SE" b="1" dirty="0">
                <a:cs typeface="Calibri"/>
              </a:rPr>
              <a:t>: </a:t>
            </a:r>
            <a:endParaRPr lang="sv-SE" b="1" dirty="0"/>
          </a:p>
          <a:p>
            <a:pPr marL="171450" indent="-171450">
              <a:buFont typeface="Arial"/>
              <a:buChar char="•"/>
            </a:pPr>
            <a:r>
              <a:rPr lang="sv-SE" dirty="0"/>
              <a:t>Idag ska vi prata om säkerhet på nätet, om hur en kan skydda sina uppgifter och data på nätet mot hackare. </a:t>
            </a:r>
          </a:p>
          <a:p>
            <a:pPr marL="171450" indent="-171450">
              <a:buFont typeface="Arial"/>
              <a:buChar char="•"/>
            </a:pPr>
            <a:r>
              <a:rPr lang="sv-SE" dirty="0"/>
              <a:t>Hur många har hört ordet ”hackare”? [Be eleverna att räcka upp handen] </a:t>
            </a:r>
          </a:p>
          <a:p>
            <a:pPr marL="171450" indent="-171450">
              <a:buFont typeface="Arial"/>
              <a:buChar char="•"/>
            </a:pPr>
            <a:r>
              <a:rPr lang="sv-SE" dirty="0"/>
              <a:t>Hackare är som tjuvar på nätet. De kan till exempel ta dina inloggningsuppgifter i ett spel och stjäla alla dina poäng eller rekord. De kan också lura en på pengar online genom att skicka falska meddelanden. </a:t>
            </a:r>
          </a:p>
          <a:p>
            <a:pPr marL="171450" indent="-171450">
              <a:buFont typeface="Arial"/>
              <a:buChar char="•"/>
            </a:pPr>
            <a:r>
              <a:rPr lang="sv-SE" dirty="0"/>
              <a:t>Vi kommer att lära oss att låsa om våra uppgifter på nätet så ingen hackare kan stjäla dem. </a:t>
            </a:r>
          </a:p>
        </p:txBody>
      </p:sp>
      <p:sp>
        <p:nvSpPr>
          <p:cNvPr id="4" name="Platshållare för bildnummer 3"/>
          <p:cNvSpPr>
            <a:spLocks noGrp="1"/>
          </p:cNvSpPr>
          <p:nvPr>
            <p:ph type="sldNum" sz="quarter" idx="5"/>
          </p:nvPr>
        </p:nvSpPr>
        <p:spPr/>
        <p:txBody>
          <a:bodyPr/>
          <a:lstStyle/>
          <a:p>
            <a:fld id="{1B959708-4A52-4C89-918A-257809EA3604}" type="slidenum">
              <a:rPr lang="sv-SE" smtClean="0"/>
              <a:t>1</a:t>
            </a:fld>
            <a:endParaRPr lang="sv-SE"/>
          </a:p>
        </p:txBody>
      </p:sp>
    </p:spTree>
    <p:extLst>
      <p:ext uri="{BB962C8B-B14F-4D97-AF65-F5344CB8AC3E}">
        <p14:creationId xmlns:p14="http://schemas.microsoft.com/office/powerpoint/2010/main" val="92970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Bild 2. </a:t>
            </a:r>
          </a:p>
          <a:p>
            <a:r>
              <a:rPr lang="sv-SE" b="1" dirty="0"/>
              <a:t>Förslag </a:t>
            </a:r>
            <a:r>
              <a:rPr lang="sv-SE" b="1" dirty="0" err="1"/>
              <a:t>talmanus</a:t>
            </a:r>
            <a:r>
              <a:rPr lang="sv-SE" b="1" dirty="0"/>
              <a:t>: </a:t>
            </a:r>
            <a:r>
              <a:rPr lang="sv-SE" dirty="0"/>
              <a:t>Idag ska vi prata om lösenord. Vi ska få lära oss vad ett lösenord egentligen är för något. Och så är det ju så att det finns bra lösenord och lite mindre bra lösenord. Vi kommer därför att prata lite om vad som egentligen gör att ett lösenord är bra, eller säkert. Och till sist kommer vi att prata lite om varför det är viktigt att ha bra lösenord och vad som kan hända om vi inte har bra lösenord.</a:t>
            </a:r>
          </a:p>
        </p:txBody>
      </p:sp>
      <p:sp>
        <p:nvSpPr>
          <p:cNvPr id="4" name="Platshållare för bildnummer 3"/>
          <p:cNvSpPr>
            <a:spLocks noGrp="1"/>
          </p:cNvSpPr>
          <p:nvPr>
            <p:ph type="sldNum" sz="quarter" idx="5"/>
          </p:nvPr>
        </p:nvSpPr>
        <p:spPr/>
        <p:txBody>
          <a:bodyPr/>
          <a:lstStyle/>
          <a:p>
            <a:fld id="{1B959708-4A52-4C89-918A-257809EA3604}" type="slidenum">
              <a:rPr lang="sv-SE" smtClean="0"/>
              <a:t>2</a:t>
            </a:fld>
            <a:endParaRPr lang="sv-SE"/>
          </a:p>
        </p:txBody>
      </p:sp>
    </p:spTree>
    <p:extLst>
      <p:ext uri="{BB962C8B-B14F-4D97-AF65-F5344CB8AC3E}">
        <p14:creationId xmlns:p14="http://schemas.microsoft.com/office/powerpoint/2010/main" val="2261062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a:buNone/>
            </a:pPr>
            <a:r>
              <a:rPr lang="sv-SE" b="1" dirty="0">
                <a:cs typeface="Calibri"/>
              </a:rPr>
              <a:t>Bild 3.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Genomförande</a:t>
            </a:r>
            <a:r>
              <a:rPr lang="sv-SE" dirty="0"/>
              <a:t>: Här kan du börja med att ställa frågan i klassrummet. ”Vad är ett lösenord?”. Skriv gärna upp på tavlan eller låt eleverna skriva/rita vad de tänker på.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[Förslag ytterligare diskussionsfrågor]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Vad tänker eleverna på när de hör ordet lösenord?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Kan de ge exempel på när de behövt använda ett lösenord? </a:t>
            </a:r>
            <a:endParaRPr lang="sv-SE" dirty="0">
              <a:cs typeface="Calibri"/>
            </a:endParaRPr>
          </a:p>
          <a:p>
            <a:endParaRPr lang="sv-SE" dirty="0"/>
          </a:p>
        </p:txBody>
      </p:sp>
      <p:sp>
        <p:nvSpPr>
          <p:cNvPr id="4" name="Platshållare för bildnummer 3"/>
          <p:cNvSpPr>
            <a:spLocks noGrp="1"/>
          </p:cNvSpPr>
          <p:nvPr>
            <p:ph type="sldNum" sz="quarter" idx="5"/>
          </p:nvPr>
        </p:nvSpPr>
        <p:spPr/>
        <p:txBody>
          <a:bodyPr/>
          <a:lstStyle/>
          <a:p>
            <a:fld id="{1B959708-4A52-4C89-918A-257809EA3604}" type="slidenum">
              <a:rPr lang="sv-SE" smtClean="0"/>
              <a:t>3</a:t>
            </a:fld>
            <a:endParaRPr lang="sv-SE"/>
          </a:p>
        </p:txBody>
      </p:sp>
    </p:spTree>
    <p:extLst>
      <p:ext uri="{BB962C8B-B14F-4D97-AF65-F5344CB8AC3E}">
        <p14:creationId xmlns:p14="http://schemas.microsoft.com/office/powerpoint/2010/main" val="3476214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Bild 5. </a:t>
            </a:r>
          </a:p>
          <a:p>
            <a:r>
              <a:rPr lang="sv-SE" b="1" dirty="0"/>
              <a:t>Genomförande: </a:t>
            </a:r>
            <a:r>
              <a:rPr lang="sv-SE" dirty="0"/>
              <a:t>När du läser i talmanuset och det står (</a:t>
            </a:r>
            <a:r>
              <a:rPr lang="sv-SE" b="1" dirty="0"/>
              <a:t>KLICK</a:t>
            </a:r>
            <a:r>
              <a:rPr lang="sv-SE" dirty="0"/>
              <a:t>) trycker du på pilen till höger så kommer nästa symbol på bilden upp.</a:t>
            </a:r>
          </a:p>
          <a:p>
            <a:endParaRPr lang="sv-SE" dirty="0"/>
          </a:p>
          <a:p>
            <a:r>
              <a:rPr lang="sv-SE" b="1" dirty="0"/>
              <a:t>Förslag </a:t>
            </a:r>
            <a:r>
              <a:rPr lang="sv-SE" b="1" dirty="0" err="1"/>
              <a:t>talmanus</a:t>
            </a:r>
            <a:r>
              <a:rPr lang="sv-SE" b="1" dirty="0"/>
              <a:t>: </a:t>
            </a:r>
            <a:r>
              <a:rPr lang="sv-SE" dirty="0"/>
              <a:t>Ett lösenord är som en nyckel (KLICK). Fast det är ingen nyckel som man kan hålla i handen – utan en nyckel som man använder till exempel på datorn eller i telefonen. (KLICK) Ett lösenord kan ha bokstäver (KLICK) eller siffror (KLICK) eller tecken (KLICK) – eller några av varje. </a:t>
            </a:r>
          </a:p>
          <a:p>
            <a:endParaRPr lang="sv-SE" dirty="0"/>
          </a:p>
          <a:p>
            <a:r>
              <a:rPr lang="sv-SE" dirty="0"/>
              <a:t>När du till exempel ska gå in på en dator, eller kanske logga in på ett spel som du gillar, då behöver du skriva in ett lösenord. Precis som du eller din familj har en nyckel till ert hem, så har ni också lösenord till era egna datorer, eller konton på olika </a:t>
            </a:r>
            <a:r>
              <a:rPr lang="sv-SE" dirty="0" err="1"/>
              <a:t>appar</a:t>
            </a:r>
            <a:r>
              <a:rPr lang="sv-SE" dirty="0"/>
              <a:t> eller spel till exempel. </a:t>
            </a:r>
          </a:p>
          <a:p>
            <a:endParaRPr lang="sv-SE" dirty="0"/>
          </a:p>
        </p:txBody>
      </p:sp>
      <p:sp>
        <p:nvSpPr>
          <p:cNvPr id="4" name="Platshållare för bildnummer 3"/>
          <p:cNvSpPr>
            <a:spLocks noGrp="1"/>
          </p:cNvSpPr>
          <p:nvPr>
            <p:ph type="sldNum" sz="quarter" idx="5"/>
          </p:nvPr>
        </p:nvSpPr>
        <p:spPr/>
        <p:txBody>
          <a:bodyPr/>
          <a:lstStyle/>
          <a:p>
            <a:fld id="{1B959708-4A52-4C89-918A-257809EA3604}" type="slidenum">
              <a:rPr lang="sv-SE" smtClean="0"/>
              <a:t>4</a:t>
            </a:fld>
            <a:endParaRPr lang="sv-SE"/>
          </a:p>
        </p:txBody>
      </p:sp>
    </p:spTree>
    <p:extLst>
      <p:ext uri="{BB962C8B-B14F-4D97-AF65-F5344CB8AC3E}">
        <p14:creationId xmlns:p14="http://schemas.microsoft.com/office/powerpoint/2010/main" val="377125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a:buNone/>
            </a:pPr>
            <a:r>
              <a:rPr lang="sv-SE" b="1" dirty="0">
                <a:cs typeface="Calibri"/>
              </a:rPr>
              <a:t>Bild 6. </a:t>
            </a:r>
          </a:p>
          <a:p>
            <a:pPr marL="0" indent="0">
              <a:buFont typeface="Arial"/>
              <a:buNone/>
            </a:pPr>
            <a:r>
              <a:rPr lang="sv-SE" b="1" dirty="0">
                <a:cs typeface="Calibri"/>
              </a:rPr>
              <a:t>Förslag </a:t>
            </a:r>
            <a:r>
              <a:rPr lang="sv-SE" b="1" dirty="0" err="1">
                <a:cs typeface="Calibri"/>
              </a:rPr>
              <a:t>talmanus</a:t>
            </a:r>
            <a:r>
              <a:rPr lang="sv-SE" b="1" dirty="0">
                <a:cs typeface="Calibri"/>
              </a:rPr>
              <a:t>:  </a:t>
            </a:r>
            <a:r>
              <a:rPr lang="sv-SE" dirty="0"/>
              <a:t>Så nu när vi vet vad ett lösenord är för något kan vi börja fundera på om det finns bra och mindre bra lösenord. Nu ska vi prata om vad det betyder att ett lösenord är bra. Och vad ska man tänka på om man vill skapa ett bra lösenord.</a:t>
            </a:r>
          </a:p>
        </p:txBody>
      </p:sp>
      <p:sp>
        <p:nvSpPr>
          <p:cNvPr id="4" name="Platshållare för bildnummer 3"/>
          <p:cNvSpPr>
            <a:spLocks noGrp="1"/>
          </p:cNvSpPr>
          <p:nvPr>
            <p:ph type="sldNum" sz="quarter" idx="5"/>
          </p:nvPr>
        </p:nvSpPr>
        <p:spPr/>
        <p:txBody>
          <a:bodyPr/>
          <a:lstStyle/>
          <a:p>
            <a:fld id="{1B959708-4A52-4C89-918A-257809EA3604}" type="slidenum">
              <a:rPr lang="sv-SE" smtClean="0"/>
              <a:t>5</a:t>
            </a:fld>
            <a:endParaRPr lang="sv-SE"/>
          </a:p>
        </p:txBody>
      </p:sp>
    </p:spTree>
    <p:extLst>
      <p:ext uri="{BB962C8B-B14F-4D97-AF65-F5344CB8AC3E}">
        <p14:creationId xmlns:p14="http://schemas.microsoft.com/office/powerpoint/2010/main" val="635406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a:buNone/>
              <a:defRPr/>
            </a:pPr>
            <a:r>
              <a:rPr lang="sv-SE" b="1" dirty="0">
                <a:cs typeface="Calibri"/>
              </a:rPr>
              <a:t>Bild 7. </a:t>
            </a:r>
            <a:endParaRPr lang="sv-SE" dirty="0">
              <a:cs typeface="Calibri"/>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sv-SE" b="1" dirty="0">
                <a:cs typeface="Calibri"/>
              </a:rPr>
              <a:t>Genomförande: </a:t>
            </a:r>
            <a:r>
              <a:rPr lang="sv-SE" dirty="0"/>
              <a:t>: Berätta att ni kommer att börja med en gissningslek. Fortsätt med att de på bilden ser två exempel på lösenord. Berätta vidare att eleverna nu ska få gissa vilket av de här två lösenorden de tror är det bästa – säkraste – lösenordet. </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sv-SE" dirty="0"/>
              <a:t>[Be eleverna rösta genom handuppräckning] </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sv-SE" dirty="0"/>
              <a:t>Skriv upp på tavlan hur många som trodde på respektive lösenord. Fråga om några elever vill utveckla varför de tror att det lösenordet som de gissade på är det säkraste lösenordet. Svaret är att det är det andra lösenordet som är det säkraste lösenordet – alltså Jaghar3prickigahundar! </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sv-SE" dirty="0"/>
              <a:t>[När du KLICKAR framåt blir Jaghar3prickigahundar! rosa istället för blått.]</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sv-SE" dirty="0"/>
              <a:t>Fortsätt sedan med att säga att det är lätt att tro att det första lösenordet är det bästa – eftersom det ser sådär komplicerat ut och det kanske är lite svårt att gissa.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sv-SE" dirty="0"/>
              <a:t>Fortsätt med att förklara varför det är så att Jaghar3prickigahundar! är ett bättre lösenord. Svaret är för att det är längre. Det finns alltså fler bokstäver och tecken i det lösenordet – och det gör att det är svårare att stjäla eller gissa det lösenordet.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sv-SE" dirty="0"/>
              <a:t>Gå vidare och säg att ni nu ska prata lite mer om hur ett lösenord ska vara för att det ska vara riktigt bra och säkert.</a:t>
            </a:r>
            <a:endParaRPr lang="sv-SE" noProof="0" dirty="0">
              <a:cs typeface="Calibri"/>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6</a:t>
            </a:fld>
            <a:endParaRPr lang="sv-SE"/>
          </a:p>
        </p:txBody>
      </p:sp>
    </p:spTree>
    <p:extLst>
      <p:ext uri="{BB962C8B-B14F-4D97-AF65-F5344CB8AC3E}">
        <p14:creationId xmlns:p14="http://schemas.microsoft.com/office/powerpoint/2010/main" val="3283268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latin typeface="+mn-lt"/>
              </a:rPr>
              <a:t>Bild 7</a:t>
            </a:r>
          </a:p>
          <a:p>
            <a:r>
              <a:rPr lang="sv-SE" b="1" dirty="0">
                <a:latin typeface="+mn-lt"/>
              </a:rPr>
              <a:t>Förslag </a:t>
            </a:r>
            <a:r>
              <a:rPr lang="sv-SE" b="1" dirty="0" err="1">
                <a:latin typeface="+mn-lt"/>
              </a:rPr>
              <a:t>talmanus</a:t>
            </a:r>
            <a:r>
              <a:rPr lang="sv-SE" b="1" dirty="0">
                <a:latin typeface="+mn-lt"/>
              </a:rPr>
              <a:t>:  </a:t>
            </a:r>
          </a:p>
          <a:p>
            <a:r>
              <a:rPr lang="sv-SE" dirty="0"/>
              <a:t>Okej, hur gör man ett riktigt bra och säkert lösenord? Jo, här är några viktiga saker som du kan tänka på när du ska hitta på ett lösenord som är jättejättesvårt för någon annan att lista ut. </a:t>
            </a:r>
          </a:p>
          <a:p>
            <a:endParaRPr lang="sv-SE" dirty="0"/>
          </a:p>
          <a:p>
            <a:r>
              <a:rPr lang="sv-SE" dirty="0"/>
              <a:t>Det första är att lösenordet ska vara LÅNGT. Det är för att ju fler bokstäver eller siffror eller tecken som du har i ditt lösenord, desto svårare blir det att lista ut. Det finns nämligen jättesmarta datorer som kan gissa lösenord, om man har en kort lösenord går det jättesnabbt för en dator att gissa det lösenordet. Men om du har ett </a:t>
            </a:r>
            <a:r>
              <a:rPr lang="sv-SE" dirty="0" err="1"/>
              <a:t>lååångt</a:t>
            </a:r>
            <a:r>
              <a:rPr lang="sv-SE" dirty="0"/>
              <a:t> lösenord, då tar det jättejättejättelång tid för en dator att lista ut det. Så lång tid att den aldrig kommer hinna bli klar. Hur långt ska det vara då? Vi brukar tänka att 12 tecken eller fler, det är en bra längd. </a:t>
            </a:r>
          </a:p>
          <a:p>
            <a:endParaRPr lang="sv-SE" dirty="0"/>
          </a:p>
          <a:p>
            <a:r>
              <a:rPr lang="sv-SE" dirty="0"/>
              <a:t>Nästa tips är såklart att ditt lösenord ska vara HEMLIGT. Det betyder alltså att bara du ska veta ditt lösenord. Det kanske är så att till exempel din förälder måste veta ditt lösenord och det kan ju vara bra medans du är barn. Men när det går – tänk på att inte berätta ditt lösenord för andra och om du skriver ner ditt lösenord någonstans, tänk på att göra det på en riktigt hemlig plats. INTE på en lapp som sitter på datorn. </a:t>
            </a:r>
          </a:p>
          <a:p>
            <a:endParaRPr lang="sv-SE" dirty="0"/>
          </a:p>
          <a:p>
            <a:r>
              <a:rPr lang="sv-SE" dirty="0"/>
              <a:t>UNIKT är nästa tips. Vad betyder det? Jo det betyder att ditt lösenord inte ska vara vanligt. Vi ska alldeles strax titta på några lösenord som är jättevanliga och därför jättelätta att gissa. Det är inte bra lösenord. Du kanske kan göra ett lösenord som handlar om något som du gillar eller har? Så om du till exempel har tre prickiga hundar hemma, är ett bra lösenord Jaghar3prickigahundar! Unikt betyder också att du ska ha unika, dvs olika lösenord för olika </a:t>
            </a:r>
            <a:r>
              <a:rPr lang="sv-SE" dirty="0" err="1"/>
              <a:t>appar</a:t>
            </a:r>
            <a:r>
              <a:rPr lang="sv-SE" dirty="0"/>
              <a:t>/ tjänster. Undvik att använda samma lösenord på flera ställen. </a:t>
            </a:r>
          </a:p>
          <a:p>
            <a:endParaRPr lang="sv-SE" dirty="0"/>
          </a:p>
          <a:p>
            <a:r>
              <a:rPr lang="sv-SE" dirty="0"/>
              <a:t>Och såklart ska lösenordet vara SVÅRT ATT GISSA! Det betyder alltså att även om ditt lösenord handlar om något du gillar eller som handlar om dig, så är det inte så bra att till exempel ha sitt namn eller födelsedag som lösenord, för det är ganska lätt att gissa. </a:t>
            </a:r>
          </a:p>
          <a:p>
            <a:endParaRPr lang="sv-SE" dirty="0"/>
          </a:p>
          <a:p>
            <a:r>
              <a:rPr lang="sv-SE" dirty="0"/>
              <a:t>Det är också bra att du gör ett lösenord som är LÄTT ATT KOMMA IHÅG. Det är därför det där andra lösenordet 1q!#() inte är så bra. Det går ju inte att komma ihåg. Jaghar3prickigahundar! däremot, det är ju ganska lätt att komma ihåg!</a:t>
            </a:r>
            <a:endParaRPr lang="sv-SE" sz="1200" dirty="0">
              <a:solidFill>
                <a:schemeClr val="bg1"/>
              </a:solidFill>
              <a:latin typeface="+mn-lt"/>
              <a:ea typeface="+mn-lt"/>
              <a:cs typeface="Futura Medium" panose="020B0602020204020303" pitchFamily="34" charset="-79"/>
            </a:endParaRPr>
          </a:p>
        </p:txBody>
      </p:sp>
      <p:sp>
        <p:nvSpPr>
          <p:cNvPr id="4" name="Platshållare för bildnummer 3"/>
          <p:cNvSpPr>
            <a:spLocks noGrp="1"/>
          </p:cNvSpPr>
          <p:nvPr>
            <p:ph type="sldNum" sz="quarter" idx="5"/>
          </p:nvPr>
        </p:nvSpPr>
        <p:spPr/>
        <p:txBody>
          <a:bodyPr/>
          <a:lstStyle/>
          <a:p>
            <a:fld id="{1B959708-4A52-4C89-918A-257809EA3604}" type="slidenum">
              <a:rPr lang="sv-SE" smtClean="0"/>
              <a:t>7</a:t>
            </a:fld>
            <a:endParaRPr lang="sv-SE"/>
          </a:p>
        </p:txBody>
      </p:sp>
    </p:spTree>
    <p:extLst>
      <p:ext uri="{BB962C8B-B14F-4D97-AF65-F5344CB8AC3E}">
        <p14:creationId xmlns:p14="http://schemas.microsoft.com/office/powerpoint/2010/main" val="2059496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sz="1200" b="1" baseline="0" dirty="0">
                <a:ea typeface="+mn-lt"/>
                <a:cs typeface="+mn-lt"/>
              </a:rPr>
              <a:t>Bild 8: </a:t>
            </a:r>
          </a:p>
          <a:p>
            <a:pPr marL="0" indent="0">
              <a:buFont typeface="Arial" panose="020B0604020202020204" pitchFamily="34" charset="0"/>
              <a:buNone/>
            </a:pPr>
            <a:r>
              <a:rPr lang="sv-SE" sz="1200" b="1" baseline="0" dirty="0">
                <a:ea typeface="+mn-lt"/>
                <a:cs typeface="+mn-lt"/>
              </a:rPr>
              <a:t>Förslag </a:t>
            </a:r>
            <a:r>
              <a:rPr lang="sv-SE" sz="1200" b="1" baseline="0" dirty="0" err="1">
                <a:ea typeface="+mn-lt"/>
                <a:cs typeface="+mn-lt"/>
              </a:rPr>
              <a:t>talmanus</a:t>
            </a:r>
            <a:r>
              <a:rPr lang="sv-SE" sz="1200" b="1" baseline="0" dirty="0">
                <a:ea typeface="+mn-lt"/>
                <a:cs typeface="+mn-lt"/>
              </a:rPr>
              <a:t>: </a:t>
            </a:r>
            <a:r>
              <a:rPr lang="sv-SE" dirty="0"/>
              <a:t>Nu ska vi titta på några exempel på lösenord som INTE är så bra. 123456, </a:t>
            </a:r>
            <a:r>
              <a:rPr lang="sv-SE" dirty="0" err="1"/>
              <a:t>Password</a:t>
            </a:r>
            <a:r>
              <a:rPr lang="sv-SE" dirty="0"/>
              <a:t>, 123456789, 12345678, 12345, 11111, 1234567, </a:t>
            </a:r>
            <a:r>
              <a:rPr lang="sv-SE" dirty="0" err="1"/>
              <a:t>Qwerty</a:t>
            </a:r>
            <a:r>
              <a:rPr lang="sv-SE" dirty="0"/>
              <a:t>, </a:t>
            </a:r>
            <a:r>
              <a:rPr lang="sv-SE" dirty="0" err="1"/>
              <a:t>Iloveyou</a:t>
            </a:r>
            <a:r>
              <a:rPr lang="sv-SE" dirty="0"/>
              <a:t> </a:t>
            </a:r>
          </a:p>
          <a:p>
            <a:pPr marL="0" indent="0">
              <a:buFont typeface="Arial" panose="020B0604020202020204" pitchFamily="34" charset="0"/>
              <a:buNone/>
            </a:pPr>
            <a:r>
              <a:rPr lang="sv-SE" dirty="0"/>
              <a:t>Det här är världens vanligaste lösenord. De här lösenorden följer alltså inte alls våra tips: de är inte långa, de är inte hemliga, inte unika och inte alls svåra att gissa. </a:t>
            </a:r>
          </a:p>
          <a:p>
            <a:pPr marL="0" indent="0">
              <a:buFont typeface="Arial" panose="020B0604020202020204" pitchFamily="34" charset="0"/>
              <a:buNone/>
            </a:pPr>
            <a:endParaRPr lang="sv-SE" dirty="0"/>
          </a:p>
          <a:p>
            <a:pPr marL="0" indent="0">
              <a:buFont typeface="Arial" panose="020B0604020202020204" pitchFamily="34" charset="0"/>
              <a:buNone/>
            </a:pPr>
            <a:r>
              <a:rPr lang="sv-SE" dirty="0"/>
              <a:t>Tips! Efter denna bild passar det bra att göra övningen på arbetsbladet Skapa bra lösenord.</a:t>
            </a:r>
            <a:endParaRPr lang="sv-SE" dirty="0">
              <a:cs typeface="Calibri"/>
            </a:endParaRPr>
          </a:p>
          <a:p>
            <a:endParaRPr lang="sv-SE" dirty="0"/>
          </a:p>
        </p:txBody>
      </p:sp>
      <p:sp>
        <p:nvSpPr>
          <p:cNvPr id="4" name="Platshållare för sidhuvud 3"/>
          <p:cNvSpPr>
            <a:spLocks noGrp="1"/>
          </p:cNvSpPr>
          <p:nvPr>
            <p:ph type="hdr" sz="quarter"/>
          </p:nvPr>
        </p:nvSpPr>
        <p:spPr/>
        <p:txBody>
          <a:bodyPr/>
          <a:lstStyle/>
          <a:p>
            <a:endParaRPr lang="sv-SE"/>
          </a:p>
        </p:txBody>
      </p:sp>
      <p:sp>
        <p:nvSpPr>
          <p:cNvPr id="5" name="Platshållare för bildnummer 4"/>
          <p:cNvSpPr>
            <a:spLocks noGrp="1"/>
          </p:cNvSpPr>
          <p:nvPr>
            <p:ph type="sldNum" sz="quarter" idx="5"/>
          </p:nvPr>
        </p:nvSpPr>
        <p:spPr/>
        <p:txBody>
          <a:bodyPr/>
          <a:lstStyle/>
          <a:p>
            <a:fld id="{DC08B6BB-3B81-DA47-8E92-0A9C70B09C49}" type="slidenum">
              <a:rPr lang="sv-SE" smtClean="0"/>
              <a:t>8</a:t>
            </a:fld>
            <a:endParaRPr lang="sv-SE"/>
          </a:p>
        </p:txBody>
      </p:sp>
    </p:spTree>
    <p:extLst>
      <p:ext uri="{BB962C8B-B14F-4D97-AF65-F5344CB8AC3E}">
        <p14:creationId xmlns:p14="http://schemas.microsoft.com/office/powerpoint/2010/main" val="2366888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a:buNone/>
            </a:pPr>
            <a:r>
              <a:rPr lang="sv-SE" b="1" dirty="0">
                <a:cs typeface="Calibri"/>
              </a:rPr>
              <a:t>Bild 9: </a:t>
            </a:r>
          </a:p>
          <a:p>
            <a:pPr marL="0" indent="0">
              <a:buFont typeface="Arial"/>
              <a:buNone/>
            </a:pPr>
            <a:r>
              <a:rPr lang="sv-SE" b="1" dirty="0">
                <a:cs typeface="Calibri"/>
              </a:rPr>
              <a:t>Förslag </a:t>
            </a:r>
            <a:r>
              <a:rPr lang="sv-SE" b="1" dirty="0" err="1">
                <a:cs typeface="Calibri"/>
              </a:rPr>
              <a:t>talmanus</a:t>
            </a:r>
            <a:r>
              <a:rPr lang="sv-SE" b="1" dirty="0">
                <a:cs typeface="Calibri"/>
              </a:rPr>
              <a:t>:</a:t>
            </a:r>
            <a:r>
              <a:rPr lang="sv-SE" dirty="0"/>
              <a:t> Så varför är det så viktigt med bra lösenord? Vad kan hända om man inte har ett så bra lösenord?</a:t>
            </a:r>
          </a:p>
        </p:txBody>
      </p:sp>
      <p:sp>
        <p:nvSpPr>
          <p:cNvPr id="4" name="Platshållare för bildnummer 3"/>
          <p:cNvSpPr>
            <a:spLocks noGrp="1"/>
          </p:cNvSpPr>
          <p:nvPr>
            <p:ph type="sldNum" sz="quarter" idx="5"/>
          </p:nvPr>
        </p:nvSpPr>
        <p:spPr/>
        <p:txBody>
          <a:bodyPr/>
          <a:lstStyle/>
          <a:p>
            <a:fld id="{1B959708-4A52-4C89-918A-257809EA3604}" type="slidenum">
              <a:rPr lang="sv-SE" smtClean="0"/>
              <a:t>9</a:t>
            </a:fld>
            <a:endParaRPr lang="sv-SE"/>
          </a:p>
        </p:txBody>
      </p:sp>
    </p:spTree>
    <p:extLst>
      <p:ext uri="{BB962C8B-B14F-4D97-AF65-F5344CB8AC3E}">
        <p14:creationId xmlns:p14="http://schemas.microsoft.com/office/powerpoint/2010/main" val="2168366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Bild 10: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t>Förslag </a:t>
            </a:r>
            <a:r>
              <a:rPr lang="sv-SE" b="1" dirty="0" err="1"/>
              <a:t>talmanus</a:t>
            </a:r>
            <a:r>
              <a:rPr lang="sv-SE" b="1" dirty="0"/>
              <a:t>: </a:t>
            </a:r>
            <a:r>
              <a:rPr lang="sv-SE" dirty="0"/>
              <a:t>På internet, på datorn och mobilen så finns det saker som är bra att skydda. Du vill inte att någon annan ska kunna gå in på något av dina sociala medier-konton och låtsas vara du. Eller du kanske har spelpoäng inne i dina spel som du gillar – de vill du såklart inte att någon annan ska kunna ta. Det kan även finnas annan information om dig på nätet som andra inte behöver veta (personuppgifter, kontokortsnummer kopplat till ett spel och liknande). Därför behöver du ett bra lösenord – helt enkelt för att andra inte ska kunna gissa ditt lösenord och komma åt information om dig som du inte vill dela med dig av. </a:t>
            </a:r>
          </a:p>
        </p:txBody>
      </p:sp>
      <p:sp>
        <p:nvSpPr>
          <p:cNvPr id="4" name="Platshållare för sidhuvud 3"/>
          <p:cNvSpPr>
            <a:spLocks noGrp="1"/>
          </p:cNvSpPr>
          <p:nvPr>
            <p:ph type="hdr" sz="quarter"/>
          </p:nvPr>
        </p:nvSpPr>
        <p:spPr/>
        <p:txBody>
          <a:bodyPr/>
          <a:lstStyle/>
          <a:p>
            <a:endParaRPr lang="sv-SE"/>
          </a:p>
        </p:txBody>
      </p:sp>
      <p:sp>
        <p:nvSpPr>
          <p:cNvPr id="5" name="Platshållare för bildnummer 4"/>
          <p:cNvSpPr>
            <a:spLocks noGrp="1"/>
          </p:cNvSpPr>
          <p:nvPr>
            <p:ph type="sldNum" sz="quarter" idx="5"/>
          </p:nvPr>
        </p:nvSpPr>
        <p:spPr/>
        <p:txBody>
          <a:bodyPr/>
          <a:lstStyle/>
          <a:p>
            <a:fld id="{DC08B6BB-3B81-DA47-8E92-0A9C70B09C49}" type="slidenum">
              <a:rPr lang="sv-SE" smtClean="0"/>
              <a:t>10</a:t>
            </a:fld>
            <a:endParaRPr lang="sv-SE"/>
          </a:p>
        </p:txBody>
      </p:sp>
    </p:spTree>
    <p:extLst>
      <p:ext uri="{BB962C8B-B14F-4D97-AF65-F5344CB8AC3E}">
        <p14:creationId xmlns:p14="http://schemas.microsoft.com/office/powerpoint/2010/main" val="2801862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Bild 12</a:t>
            </a:r>
          </a:p>
          <a:p>
            <a:r>
              <a:rPr lang="sv-SE" sz="1200" b="1" i="0" dirty="0">
                <a:latin typeface="+mn-lt"/>
              </a:rPr>
              <a:t>Förslag </a:t>
            </a:r>
            <a:r>
              <a:rPr lang="sv-SE" sz="1200" b="1" i="0" dirty="0" err="1">
                <a:latin typeface="+mn-lt"/>
              </a:rPr>
              <a:t>talmanus</a:t>
            </a:r>
            <a:r>
              <a:rPr lang="sv-SE" sz="1200" b="1" i="0" dirty="0">
                <a:latin typeface="+mn-lt"/>
              </a:rPr>
              <a:t>: </a:t>
            </a:r>
            <a:r>
              <a:rPr lang="sv-SE" dirty="0"/>
              <a:t>Kommer ni ihåg att vi sa att ett lösenord är som en nyckel? Precis som hemma i ditt hus eller lägenhet så låser ni ju dörren så att ingen annan ska kunna gå in där. På samma sätt är det på datorn och mobilen. Men, det betyder inte att du behöver vara orolig eller rädd för att någon kommer att komma och stjäla dina saker eller logga in på dina konton. </a:t>
            </a:r>
          </a:p>
          <a:p>
            <a:endParaRPr lang="sv-SE" dirty="0"/>
          </a:p>
          <a:p>
            <a:r>
              <a:rPr lang="sv-SE" dirty="0"/>
              <a:t>Även om man inte har låst sitt hus eller lägenhet en dag så kommer man troligen inte att få inbrott. Det är inte så att tjuvar går och känner på allas dörrar varje dag. Men man vill alltid låsa utifall att det en dag skulle komma en tjuv. </a:t>
            </a:r>
          </a:p>
          <a:p>
            <a:endParaRPr lang="sv-SE" dirty="0"/>
          </a:p>
          <a:p>
            <a:r>
              <a:rPr lang="sv-SE" dirty="0"/>
              <a:t>Samma sak med bra lösenord – om någon försöker att lista ut ditt lösenord ska det inte gå, men det betyder inte att det sitter tjuvar hela dagarna och försöker att komma på ditt lösenord</a:t>
            </a:r>
            <a:endParaRPr lang="sv-SE" sz="1200" i="0" dirty="0">
              <a:latin typeface="+mn-lt"/>
            </a:endParaRPr>
          </a:p>
        </p:txBody>
      </p:sp>
      <p:sp>
        <p:nvSpPr>
          <p:cNvPr id="4" name="Platshållare för sidhuvud 3"/>
          <p:cNvSpPr>
            <a:spLocks noGrp="1"/>
          </p:cNvSpPr>
          <p:nvPr>
            <p:ph type="hdr" sz="quarter"/>
          </p:nvPr>
        </p:nvSpPr>
        <p:spPr/>
        <p:txBody>
          <a:bodyPr/>
          <a:lstStyle/>
          <a:p>
            <a:endParaRPr lang="sv-SE"/>
          </a:p>
        </p:txBody>
      </p:sp>
      <p:sp>
        <p:nvSpPr>
          <p:cNvPr id="5" name="Platshållare för bildnummer 4"/>
          <p:cNvSpPr>
            <a:spLocks noGrp="1"/>
          </p:cNvSpPr>
          <p:nvPr>
            <p:ph type="sldNum" sz="quarter" idx="5"/>
          </p:nvPr>
        </p:nvSpPr>
        <p:spPr/>
        <p:txBody>
          <a:bodyPr/>
          <a:lstStyle/>
          <a:p>
            <a:fld id="{DC08B6BB-3B81-DA47-8E92-0A9C70B09C49}" type="slidenum">
              <a:rPr lang="sv-SE" smtClean="0"/>
              <a:t>11</a:t>
            </a:fld>
            <a:endParaRPr lang="sv-SE"/>
          </a:p>
        </p:txBody>
      </p:sp>
    </p:spTree>
    <p:extLst>
      <p:ext uri="{BB962C8B-B14F-4D97-AF65-F5344CB8AC3E}">
        <p14:creationId xmlns:p14="http://schemas.microsoft.com/office/powerpoint/2010/main" val="4070587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1" dirty="0"/>
              <a:t>Bild 13. </a:t>
            </a:r>
          </a:p>
          <a:p>
            <a:pPr marL="0" indent="0">
              <a:buFont typeface="Arial" panose="020B0604020202020204" pitchFamily="34" charset="0"/>
              <a:buNone/>
            </a:pPr>
            <a:r>
              <a:rPr lang="sv-SE" b="1" dirty="0"/>
              <a:t>Förslag </a:t>
            </a:r>
            <a:r>
              <a:rPr lang="sv-SE" b="1" dirty="0" err="1"/>
              <a:t>talmanus</a:t>
            </a:r>
            <a:r>
              <a:rPr lang="sv-SE" b="1" dirty="0"/>
              <a:t>: </a:t>
            </a:r>
            <a:r>
              <a:rPr lang="sv-SE" dirty="0"/>
              <a:t>Nu börjar lektionen gå mot sitt slut. Därför tänkte jag att vi ska sammanfatta vad har vi lärt oss och pratat om idag.</a:t>
            </a:r>
          </a:p>
        </p:txBody>
      </p:sp>
      <p:sp>
        <p:nvSpPr>
          <p:cNvPr id="4" name="Platshållare för sidhuvud 3"/>
          <p:cNvSpPr>
            <a:spLocks noGrp="1"/>
          </p:cNvSpPr>
          <p:nvPr>
            <p:ph type="hdr" sz="quarter"/>
          </p:nvPr>
        </p:nvSpPr>
        <p:spPr/>
        <p:txBody>
          <a:bodyPr/>
          <a:lstStyle/>
          <a:p>
            <a:endParaRPr lang="sv-SE"/>
          </a:p>
        </p:txBody>
      </p:sp>
      <p:sp>
        <p:nvSpPr>
          <p:cNvPr id="5" name="Platshållare för bildnummer 4"/>
          <p:cNvSpPr>
            <a:spLocks noGrp="1"/>
          </p:cNvSpPr>
          <p:nvPr>
            <p:ph type="sldNum" sz="quarter" idx="5"/>
          </p:nvPr>
        </p:nvSpPr>
        <p:spPr/>
        <p:txBody>
          <a:bodyPr/>
          <a:lstStyle/>
          <a:p>
            <a:fld id="{DC08B6BB-3B81-DA47-8E92-0A9C70B09C49}" type="slidenum">
              <a:rPr lang="sv-SE" smtClean="0"/>
              <a:t>12</a:t>
            </a:fld>
            <a:endParaRPr lang="sv-SE"/>
          </a:p>
        </p:txBody>
      </p:sp>
    </p:spTree>
    <p:extLst>
      <p:ext uri="{BB962C8B-B14F-4D97-AF65-F5344CB8AC3E}">
        <p14:creationId xmlns:p14="http://schemas.microsoft.com/office/powerpoint/2010/main" val="1650022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b="1" dirty="0"/>
              <a:t>Bild 12. </a:t>
            </a:r>
          </a:p>
          <a:p>
            <a:pPr marL="0" indent="0">
              <a:buFont typeface="Arial" panose="020B0604020202020204" pitchFamily="34" charset="0"/>
              <a:buNone/>
            </a:pPr>
            <a:r>
              <a:rPr lang="sv-SE" b="1" dirty="0"/>
              <a:t>Förslag </a:t>
            </a:r>
            <a:r>
              <a:rPr lang="sv-SE" b="1" dirty="0" err="1"/>
              <a:t>talmanus</a:t>
            </a:r>
            <a:r>
              <a:rPr lang="sv-SE" b="1" dirty="0"/>
              <a:t>: </a:t>
            </a:r>
          </a:p>
          <a:p>
            <a:pPr marL="0" indent="0">
              <a:buFont typeface="Arial" panose="020B0604020202020204" pitchFamily="34" charset="0"/>
              <a:buNone/>
            </a:pPr>
            <a:r>
              <a:rPr lang="sv-SE" dirty="0"/>
              <a:t>Vad har vi lärt oss idag? </a:t>
            </a:r>
          </a:p>
          <a:p>
            <a:pPr marL="0" indent="0">
              <a:buFont typeface="Arial" panose="020B0604020202020204" pitchFamily="34" charset="0"/>
              <a:buNone/>
            </a:pPr>
            <a:r>
              <a:rPr lang="sv-SE" dirty="0"/>
              <a:t>● Ett lösenord är som en nyckel. Fast det är ingen nyckel som man kan hålla i handen – utan en nyckel som man använder till exempel på datorn eller i telefonen. </a:t>
            </a:r>
          </a:p>
          <a:p>
            <a:pPr marL="0" indent="0">
              <a:buFont typeface="Arial" panose="020B0604020202020204" pitchFamily="34" charset="0"/>
              <a:buNone/>
            </a:pPr>
            <a:r>
              <a:rPr lang="sv-SE" dirty="0"/>
              <a:t>● Desto längre lösenord desto bättre. Ett bra sätt att göra lösenord är att ha lösenordsfraser som du själv kommer ihåg men som är hemliga och svåra för andra att lista ut</a:t>
            </a:r>
            <a:r>
              <a:rPr lang="sv-SE"/>
              <a:t>. </a:t>
            </a:r>
          </a:p>
          <a:p>
            <a:pPr marL="0" indent="0">
              <a:buFont typeface="Arial" panose="020B0604020202020204" pitchFamily="34" charset="0"/>
              <a:buNone/>
            </a:pPr>
            <a:r>
              <a:rPr lang="sv-SE"/>
              <a:t>● </a:t>
            </a:r>
            <a:r>
              <a:rPr lang="sv-SE" dirty="0"/>
              <a:t>Det är viktigt att ha bra lösenord på datorn, telefonen och </a:t>
            </a:r>
            <a:r>
              <a:rPr lang="sv-SE" dirty="0" err="1"/>
              <a:t>appar</a:t>
            </a:r>
            <a:r>
              <a:rPr lang="sv-SE" dirty="0"/>
              <a:t> så ingen kan ta information från dig som du inte vill dela med dig av. </a:t>
            </a:r>
            <a:endParaRPr lang="sv-SE" dirty="0">
              <a:cs typeface="Calibri"/>
            </a:endParaRPr>
          </a:p>
          <a:p>
            <a:endParaRPr lang="sv-SE" dirty="0"/>
          </a:p>
          <a:p>
            <a:endParaRPr lang="sv-SE" dirty="0"/>
          </a:p>
        </p:txBody>
      </p:sp>
      <p:sp>
        <p:nvSpPr>
          <p:cNvPr id="4" name="Platshållare för bildnummer 3"/>
          <p:cNvSpPr>
            <a:spLocks noGrp="1"/>
          </p:cNvSpPr>
          <p:nvPr>
            <p:ph type="sldNum" sz="quarter" idx="5"/>
          </p:nvPr>
        </p:nvSpPr>
        <p:spPr/>
        <p:txBody>
          <a:bodyPr/>
          <a:lstStyle/>
          <a:p>
            <a:fld id="{1B959708-4A52-4C89-918A-257809EA3604}" type="slidenum">
              <a:rPr lang="sv-SE" smtClean="0"/>
              <a:t>13</a:t>
            </a:fld>
            <a:endParaRPr lang="sv-SE"/>
          </a:p>
        </p:txBody>
      </p:sp>
    </p:spTree>
    <p:extLst>
      <p:ext uri="{BB962C8B-B14F-4D97-AF65-F5344CB8AC3E}">
        <p14:creationId xmlns:p14="http://schemas.microsoft.com/office/powerpoint/2010/main" val="2600979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sv-SE"/>
              <a:t>Klicka här för att ändra mall för rubrikformat</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1184648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318551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195123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8" name="Date Placeholder 7"/>
          <p:cNvSpPr>
            <a:spLocks noGrp="1"/>
          </p:cNvSpPr>
          <p:nvPr>
            <p:ph type="dt" sz="half" idx="10"/>
          </p:nvPr>
        </p:nvSpPr>
        <p:spPr/>
        <p:txBody>
          <a:bodyPr/>
          <a:lstStyle/>
          <a:p>
            <a:fld id="{E29DA539-FF4E-41E9-A436-3B5F8550B804}" type="datetimeFigureOut">
              <a:rPr lang="sv-SE" smtClean="0"/>
              <a:t>2026-07-30</a:t>
            </a:fld>
            <a:endParaRPr lang="sv-SE"/>
          </a:p>
        </p:txBody>
      </p:sp>
      <p:sp>
        <p:nvSpPr>
          <p:cNvPr id="9" name="Footer Placeholder 8"/>
          <p:cNvSpPr>
            <a:spLocks noGrp="1"/>
          </p:cNvSpPr>
          <p:nvPr>
            <p:ph type="ftr" sz="quarter" idx="11"/>
          </p:nvPr>
        </p:nvSpPr>
        <p:spPr/>
        <p:txBody>
          <a:bodyPr/>
          <a:lstStyle/>
          <a:p>
            <a:endParaRPr lang="sv-SE"/>
          </a:p>
        </p:txBody>
      </p:sp>
      <p:sp>
        <p:nvSpPr>
          <p:cNvPr id="10" name="Slide Number Placeholder 9"/>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797693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583436" y="3143250"/>
            <a:ext cx="4270248" cy="259677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7" name="Date Placeholder 6"/>
          <p:cNvSpPr>
            <a:spLocks noGrp="1"/>
          </p:cNvSpPr>
          <p:nvPr>
            <p:ph type="dt" sz="half" idx="10"/>
          </p:nvPr>
        </p:nvSpPr>
        <p:spPr/>
        <p:txBody>
          <a:bodyPr/>
          <a:lstStyle/>
          <a:p>
            <a:fld id="{E29DA539-FF4E-41E9-A436-3B5F8550B804}" type="datetimeFigureOut">
              <a:rPr lang="sv-SE" smtClean="0"/>
              <a:t>2026-07-30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9E6F1B42-C610-429B-B92E-CEECC49D1BD5}" type="slidenum">
              <a:rPr lang="sv-SE" smtClean="0"/>
              <a:t>‹#›</a:t>
            </a:fld>
            <a:endParaRPr lang="sv-SE"/>
          </a:p>
        </p:txBody>
      </p:sp>
      <p:sp>
        <p:nvSpPr>
          <p:cNvPr id="10" name="Title 9"/>
          <p:cNvSpPr>
            <a:spLocks noGrp="1"/>
          </p:cNvSpPr>
          <p:nvPr>
            <p:ph type="title"/>
          </p:nvPr>
        </p:nvSpPr>
        <p:spPr/>
        <p:txBody>
          <a:bodyPr/>
          <a:lstStyle/>
          <a:p>
            <a:r>
              <a:rPr lang="sv-SE"/>
              <a:t>Klicka här för att ändra mall för rubrikformat</a:t>
            </a:r>
            <a:endParaRPr lang="en-US" dirty="0"/>
          </a:p>
        </p:txBody>
      </p:sp>
    </p:spTree>
    <p:extLst>
      <p:ext uri="{BB962C8B-B14F-4D97-AF65-F5344CB8AC3E}">
        <p14:creationId xmlns:p14="http://schemas.microsoft.com/office/powerpoint/2010/main" val="3879489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E29DA539-FF4E-41E9-A436-3B5F8550B804}" type="datetimeFigureOut">
              <a:rPr lang="sv-SE" smtClean="0"/>
              <a:t>2026-07-30</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396840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9DA539-FF4E-41E9-A436-3B5F8550B804}" type="datetimeFigureOut">
              <a:rPr lang="sv-SE" smtClean="0"/>
              <a:t>2026-07-30</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291324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sv-SE"/>
              <a:t>Klicka här för att ändra mall för rubrikformat</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9" name="Date Placeholder 8"/>
          <p:cNvSpPr>
            <a:spLocks noGrp="1"/>
          </p:cNvSpPr>
          <p:nvPr>
            <p:ph type="dt" sz="half" idx="10"/>
          </p:nvPr>
        </p:nvSpPr>
        <p:spPr/>
        <p:txBody>
          <a:bodyPr/>
          <a:lstStyle/>
          <a:p>
            <a:fld id="{E29DA539-FF4E-41E9-A436-3B5F8550B804}" type="datetimeFigureOut">
              <a:rPr lang="sv-SE" smtClean="0"/>
              <a:t>2026-07-30</a:t>
            </a:fld>
            <a:endParaRPr lang="sv-SE"/>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sv-SE"/>
          </a:p>
        </p:txBody>
      </p:sp>
      <p:sp>
        <p:nvSpPr>
          <p:cNvPr id="11" name="Slide Number Placeholder 10"/>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552138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E29DA539-FF4E-41E9-A436-3B5F8550B804}" type="datetimeFigureOut">
              <a:rPr lang="sv-SE" smtClean="0"/>
              <a:t>2026-07-30</a:t>
            </a:fld>
            <a:endParaRPr lang="sv-SE"/>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sv-SE"/>
          </a:p>
        </p:txBody>
      </p:sp>
      <p:sp>
        <p:nvSpPr>
          <p:cNvPr id="10" name="Slide Number Placeholder 9"/>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4287949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E29DA539-FF4E-41E9-A436-3B5F8550B804}" type="datetimeFigureOut">
              <a:rPr lang="sv-SE" smtClean="0"/>
              <a:t>2026-07-30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2526093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E29DA539-FF4E-41E9-A436-3B5F8550B804}" type="datetimeFigureOut">
              <a:rPr lang="sv-SE" smtClean="0"/>
              <a:t>2026-07-30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9E6F1B42-C610-429B-B92E-CEECC49D1BD5}" type="slidenum">
              <a:rPr lang="sv-SE" smtClean="0"/>
              <a:t>‹#›</a:t>
            </a:fld>
            <a:endParaRPr lang="sv-SE"/>
          </a:p>
        </p:txBody>
      </p:sp>
    </p:spTree>
    <p:extLst>
      <p:ext uri="{BB962C8B-B14F-4D97-AF65-F5344CB8AC3E}">
        <p14:creationId xmlns:p14="http://schemas.microsoft.com/office/powerpoint/2010/main" val="3633146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E29DA539-FF4E-41E9-A436-3B5F8550B804}" type="datetimeFigureOut">
              <a:rPr lang="sv-SE" smtClean="0"/>
              <a:t>2026-07-30</a:t>
            </a:fld>
            <a:endParaRPr lang="sv-SE"/>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sv-SE"/>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9E6F1B42-C610-429B-B92E-CEECC49D1BD5}" type="slidenum">
              <a:rPr lang="sv-SE" smtClean="0"/>
              <a:t>‹#›</a:t>
            </a:fld>
            <a:endParaRPr lang="sv-SE"/>
          </a:p>
        </p:txBody>
      </p:sp>
    </p:spTree>
    <p:extLst>
      <p:ext uri="{BB962C8B-B14F-4D97-AF65-F5344CB8AC3E}">
        <p14:creationId xmlns:p14="http://schemas.microsoft.com/office/powerpoint/2010/main" val="32888732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 Id="rId9"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svg"/><Relationship Id="rId3" Type="http://schemas.openxmlformats.org/officeDocument/2006/relationships/image" Target="../media/image3.png"/><Relationship Id="rId7" Type="http://schemas.openxmlformats.org/officeDocument/2006/relationships/image" Target="../media/image14.svg"/><Relationship Id="rId12" Type="http://schemas.openxmlformats.org/officeDocument/2006/relationships/image" Target="../media/image19.sv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3.sv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22.sv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CE97B115-158C-E4C8-D74F-F4519F9F192D}"/>
              </a:ext>
            </a:extLst>
          </p:cNvPr>
          <p:cNvSpPr>
            <a:spLocks noGrp="1"/>
          </p:cNvSpPr>
          <p:nvPr>
            <p:ph type="subTitle" idx="1"/>
          </p:nvPr>
        </p:nvSpPr>
        <p:spPr>
          <a:xfrm>
            <a:off x="5458969" y="4794996"/>
            <a:ext cx="5928358" cy="1239894"/>
          </a:xfrm>
        </p:spPr>
        <p:txBody>
          <a:bodyPr vert="horz" lIns="91440" tIns="45720" rIns="91440" bIns="45720" rtlCol="0" anchor="t">
            <a:normAutofit/>
          </a:bodyPr>
          <a:lstStyle/>
          <a:p>
            <a:r>
              <a:rPr lang="sv-SE" sz="2800" dirty="0"/>
              <a:t>Såhär skapar du säkra lösenord!</a:t>
            </a:r>
          </a:p>
        </p:txBody>
      </p:sp>
      <p:pic>
        <p:nvPicPr>
          <p:cNvPr id="10" name="Bildobjekt 9">
            <a:extLst>
              <a:ext uri="{FF2B5EF4-FFF2-40B4-BE49-F238E27FC236}">
                <a16:creationId xmlns:a16="http://schemas.microsoft.com/office/drawing/2014/main" id="{957CAE65-3F1E-EC88-0AFA-0B5DB60863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265562"/>
            <a:ext cx="4442732" cy="2675193"/>
          </a:xfrm>
          <a:prstGeom prst="rect">
            <a:avLst/>
          </a:prstGeom>
        </p:spPr>
      </p:pic>
      <p:pic>
        <p:nvPicPr>
          <p:cNvPr id="4" name="Bildobjekt 3">
            <a:extLst>
              <a:ext uri="{FF2B5EF4-FFF2-40B4-BE49-F238E27FC236}">
                <a16:creationId xmlns:a16="http://schemas.microsoft.com/office/drawing/2014/main" id="{6C6D55EC-7F49-9A20-FB49-E069628076FB}"/>
              </a:ext>
            </a:extLst>
          </p:cNvPr>
          <p:cNvPicPr>
            <a:picLocks noChangeAspect="1"/>
          </p:cNvPicPr>
          <p:nvPr/>
        </p:nvPicPr>
        <p:blipFill>
          <a:blip r:embed="rId4">
            <a:extLst>
              <a:ext uri="{28A0092B-C50C-407E-A947-70E740481C1C}">
                <a14:useLocalDpi xmlns:a14="http://schemas.microsoft.com/office/drawing/2010/main" val="0"/>
              </a:ext>
            </a:extLst>
          </a:blip>
          <a:srcRect l="42748" r="-7832"/>
          <a:stretch>
            <a:fillRect/>
          </a:stretch>
        </p:blipFill>
        <p:spPr>
          <a:xfrm>
            <a:off x="0" y="0"/>
            <a:ext cx="6250745" cy="6858000"/>
          </a:xfrm>
          <a:prstGeom prst="rect">
            <a:avLst/>
          </a:prstGeom>
        </p:spPr>
      </p:pic>
    </p:spTree>
    <p:extLst>
      <p:ext uri="{BB962C8B-B14F-4D97-AF65-F5344CB8AC3E}">
        <p14:creationId xmlns:p14="http://schemas.microsoft.com/office/powerpoint/2010/main" val="2736358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
            <a:extLst>
              <a:ext uri="{FF2B5EF4-FFF2-40B4-BE49-F238E27FC236}">
                <a16:creationId xmlns:a16="http://schemas.microsoft.com/office/drawing/2014/main" id="{2A8C5AC6-12A7-AE2C-2BB9-145FEABB66CE}"/>
              </a:ext>
            </a:extLst>
          </p:cNvPr>
          <p:cNvSpPr txBox="1">
            <a:spLocks/>
          </p:cNvSpPr>
          <p:nvPr/>
        </p:nvSpPr>
        <p:spPr>
          <a:xfrm>
            <a:off x="1001147" y="1070201"/>
            <a:ext cx="4023601" cy="759889"/>
          </a:xfrm>
          <a:prstGeom prst="rect">
            <a:avLst/>
          </a:prstGeom>
        </p:spPr>
        <p:txBody>
          <a:bodyPr>
            <a:normAutofit fontScale="92500" lnSpcReduction="2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chemeClr val="bg2"/>
                </a:solidFill>
                <a:latin typeface="Work Sans" pitchFamily="2" charset="0"/>
                <a:cs typeface="Futura Medium" panose="020B0602020204020303" pitchFamily="34" charset="-79"/>
              </a:rPr>
              <a:t>Det här ska vi</a:t>
            </a:r>
            <a:br>
              <a:rPr lang="sv-SE" sz="3000" dirty="0">
                <a:solidFill>
                  <a:schemeClr val="bg2"/>
                </a:solidFill>
                <a:latin typeface="Work Sans" pitchFamily="2" charset="0"/>
                <a:cs typeface="Futura Medium" panose="020B0602020204020303" pitchFamily="34" charset="-79"/>
              </a:rPr>
            </a:br>
            <a:r>
              <a:rPr lang="sv-SE" sz="3000" dirty="0">
                <a:solidFill>
                  <a:schemeClr val="bg2"/>
                </a:solidFill>
                <a:latin typeface="Work Sans" pitchFamily="2" charset="0"/>
                <a:cs typeface="Futura Medium" panose="020B0602020204020303" pitchFamily="34" charset="-79"/>
              </a:rPr>
              <a:t>Prata om idag</a:t>
            </a:r>
          </a:p>
        </p:txBody>
      </p:sp>
      <p:sp>
        <p:nvSpPr>
          <p:cNvPr id="8" name="Platshållare för innehåll 2">
            <a:extLst>
              <a:ext uri="{FF2B5EF4-FFF2-40B4-BE49-F238E27FC236}">
                <a16:creationId xmlns:a16="http://schemas.microsoft.com/office/drawing/2014/main" id="{E66D3FB0-2326-3F1A-E981-3B0EF74B0790}"/>
              </a:ext>
            </a:extLst>
          </p:cNvPr>
          <p:cNvSpPr txBox="1">
            <a:spLocks/>
          </p:cNvSpPr>
          <p:nvPr/>
        </p:nvSpPr>
        <p:spPr>
          <a:xfrm>
            <a:off x="1650625" y="2281219"/>
            <a:ext cx="5300492" cy="40737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pPr>
            <a:r>
              <a:rPr lang="sv-SE" sz="2400" b="1" dirty="0">
                <a:solidFill>
                  <a:schemeClr val="bg2"/>
                </a:solidFill>
                <a:latin typeface="Work Sans" pitchFamily="2" charset="0"/>
                <a:cs typeface="Futura Medium" panose="020B0602020204020303" pitchFamily="34" charset="-79"/>
              </a:rPr>
              <a:t>Lösenord</a:t>
            </a:r>
          </a:p>
          <a:p>
            <a:pPr marL="0" indent="0">
              <a:lnSpc>
                <a:spcPct val="200000"/>
              </a:lnSpc>
              <a:buNone/>
            </a:pPr>
            <a:r>
              <a:rPr lang="sv-SE" sz="1800" dirty="0">
                <a:solidFill>
                  <a:schemeClr val="bg2"/>
                </a:solidFill>
                <a:latin typeface="Work Sans" pitchFamily="2" charset="0"/>
                <a:cs typeface="Futura Medium" panose="020B0602020204020303" pitchFamily="34" charset="-79"/>
              </a:rPr>
              <a:t>Vad är ett lösenord?</a:t>
            </a:r>
          </a:p>
          <a:p>
            <a:pPr marL="0" indent="0">
              <a:lnSpc>
                <a:spcPct val="200000"/>
              </a:lnSpc>
              <a:buNone/>
            </a:pPr>
            <a:r>
              <a:rPr lang="sv-SE" sz="1800" dirty="0">
                <a:solidFill>
                  <a:schemeClr val="bg2"/>
                </a:solidFill>
                <a:latin typeface="Work Sans" pitchFamily="2" charset="0"/>
                <a:cs typeface="Futura Medium" panose="020B0602020204020303" pitchFamily="34" charset="-79"/>
              </a:rPr>
              <a:t>Vad är ett bra lösenord?</a:t>
            </a:r>
          </a:p>
          <a:p>
            <a:pPr marL="0" indent="0">
              <a:lnSpc>
                <a:spcPct val="100000"/>
              </a:lnSpc>
              <a:buNone/>
            </a:pPr>
            <a:r>
              <a:rPr lang="sv-SE" sz="1800" dirty="0">
                <a:solidFill>
                  <a:schemeClr val="bg2"/>
                </a:solidFill>
                <a:latin typeface="Work Sans" pitchFamily="2" charset="0"/>
                <a:cs typeface="Futura Medium" panose="020B0602020204020303" pitchFamily="34" charset="-79"/>
              </a:rPr>
              <a:t>Varför är det viktigt med </a:t>
            </a:r>
            <a:br>
              <a:rPr lang="sv-SE" sz="1800" dirty="0">
                <a:solidFill>
                  <a:schemeClr val="bg2"/>
                </a:solidFill>
                <a:latin typeface="Work Sans" pitchFamily="2" charset="0"/>
                <a:cs typeface="Futura Medium" panose="020B0602020204020303" pitchFamily="34" charset="-79"/>
              </a:rPr>
            </a:br>
            <a:r>
              <a:rPr lang="sv-SE" sz="1800" dirty="0">
                <a:solidFill>
                  <a:schemeClr val="bg2"/>
                </a:solidFill>
                <a:latin typeface="Work Sans" pitchFamily="2" charset="0"/>
                <a:cs typeface="Futura Medium" panose="020B0602020204020303" pitchFamily="34" charset="-79"/>
              </a:rPr>
              <a:t>bra lösenord?</a:t>
            </a:r>
          </a:p>
          <a:p>
            <a:pPr marL="800100" lvl="1" indent="-342900"/>
            <a:endParaRPr lang="sv-SE" sz="1800" dirty="0">
              <a:solidFill>
                <a:schemeClr val="bg2"/>
              </a:solidFill>
              <a:latin typeface="Work Sans" pitchFamily="2" charset="0"/>
              <a:cs typeface="Futura Medium" panose="020B0602020204020303" pitchFamily="34" charset="-79"/>
            </a:endParaRPr>
          </a:p>
          <a:p>
            <a:pPr lvl="1"/>
            <a:endParaRPr lang="sv-SE" sz="1800" dirty="0">
              <a:solidFill>
                <a:schemeClr val="bg2"/>
              </a:solidFill>
              <a:latin typeface="Work Sans" pitchFamily="2" charset="0"/>
              <a:cs typeface="Futura Medium" panose="020B0602020204020303" pitchFamily="34" charset="-79"/>
            </a:endParaRPr>
          </a:p>
        </p:txBody>
      </p:sp>
      <p:pic>
        <p:nvPicPr>
          <p:cNvPr id="11" name="Platshållare för innehåll 13">
            <a:extLst>
              <a:ext uri="{FF2B5EF4-FFF2-40B4-BE49-F238E27FC236}">
                <a16:creationId xmlns:a16="http://schemas.microsoft.com/office/drawing/2014/main" id="{417E8759-40FA-7912-307B-D23D7BF51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pic>
        <p:nvPicPr>
          <p:cNvPr id="3" name="Bild 2" descr="Märke frågetecken kontur">
            <a:extLst>
              <a:ext uri="{FF2B5EF4-FFF2-40B4-BE49-F238E27FC236}">
                <a16:creationId xmlns:a16="http://schemas.microsoft.com/office/drawing/2014/main" id="{DA419144-1352-1CCA-50C8-9845237D3E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3073" y="4916166"/>
            <a:ext cx="346021" cy="346021"/>
          </a:xfrm>
          <a:prstGeom prst="rect">
            <a:avLst/>
          </a:prstGeom>
        </p:spPr>
      </p:pic>
      <p:pic>
        <p:nvPicPr>
          <p:cNvPr id="5" name="Bild 4" descr="Märke bockmarkering med hel fyllning">
            <a:extLst>
              <a:ext uri="{FF2B5EF4-FFF2-40B4-BE49-F238E27FC236}">
                <a16:creationId xmlns:a16="http://schemas.microsoft.com/office/drawing/2014/main" id="{B3F4A700-D05A-9C0E-8D10-22D7D89906D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0310" y="3903445"/>
            <a:ext cx="643079" cy="643079"/>
          </a:xfrm>
          <a:prstGeom prst="rect">
            <a:avLst/>
          </a:prstGeom>
        </p:spPr>
      </p:pic>
      <p:pic>
        <p:nvPicPr>
          <p:cNvPr id="10" name="Bild 9" descr="Sköld bockmärke med hel fyllning">
            <a:extLst>
              <a:ext uri="{FF2B5EF4-FFF2-40B4-BE49-F238E27FC236}">
                <a16:creationId xmlns:a16="http://schemas.microsoft.com/office/drawing/2014/main" id="{6C8C0D4C-3D01-7054-2CFB-B23FB150B07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7625" y="4572139"/>
            <a:ext cx="588448" cy="588448"/>
          </a:xfrm>
          <a:prstGeom prst="rect">
            <a:avLst/>
          </a:prstGeom>
        </p:spPr>
      </p:pic>
      <p:pic>
        <p:nvPicPr>
          <p:cNvPr id="18" name="Bild 17" descr="Nyckel kontur">
            <a:extLst>
              <a:ext uri="{FF2B5EF4-FFF2-40B4-BE49-F238E27FC236}">
                <a16:creationId xmlns:a16="http://schemas.microsoft.com/office/drawing/2014/main" id="{2E0FB1EF-89D3-0FB8-222E-81280F8292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9964903">
            <a:off x="661838" y="3190276"/>
            <a:ext cx="477448" cy="477448"/>
          </a:xfrm>
          <a:prstGeom prst="rect">
            <a:avLst/>
          </a:prstGeom>
        </p:spPr>
      </p:pic>
      <p:pic>
        <p:nvPicPr>
          <p:cNvPr id="20" name="Bild 19" descr="Lås med hel fyllning">
            <a:extLst>
              <a:ext uri="{FF2B5EF4-FFF2-40B4-BE49-F238E27FC236}">
                <a16:creationId xmlns:a16="http://schemas.microsoft.com/office/drawing/2014/main" id="{07EAE42D-4EDC-811E-83F2-EA842F4137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9166" y="3168728"/>
            <a:ext cx="605366" cy="605366"/>
          </a:xfrm>
          <a:prstGeom prst="rect">
            <a:avLst/>
          </a:prstGeom>
        </p:spPr>
      </p:pic>
      <p:sp>
        <p:nvSpPr>
          <p:cNvPr id="4" name="Platshållare för bild 3">
            <a:extLst>
              <a:ext uri="{FF2B5EF4-FFF2-40B4-BE49-F238E27FC236}">
                <a16:creationId xmlns:a16="http://schemas.microsoft.com/office/drawing/2014/main" id="{6C8CEDDF-A275-0303-8456-B3A25DF4B84B}"/>
              </a:ext>
            </a:extLst>
          </p:cNvPr>
          <p:cNvSpPr>
            <a:spLocks noGrp="1"/>
          </p:cNvSpPr>
          <p:nvPr>
            <p:ph type="pic" idx="1"/>
          </p:nvPr>
        </p:nvSpPr>
        <p:spPr/>
        <p:txBody>
          <a:bodyPr/>
          <a:lstStyle/>
          <a:p>
            <a:endParaRPr lang="sv-SE"/>
          </a:p>
        </p:txBody>
      </p:sp>
      <p:pic>
        <p:nvPicPr>
          <p:cNvPr id="7" name="Platshållare för bild 8">
            <a:extLst>
              <a:ext uri="{FF2B5EF4-FFF2-40B4-BE49-F238E27FC236}">
                <a16:creationId xmlns:a16="http://schemas.microsoft.com/office/drawing/2014/main" id="{9DAFD3E8-2DE7-932F-6270-3531F6CA38E3}"/>
              </a:ext>
            </a:extLst>
          </p:cNvPr>
          <p:cNvPicPr>
            <a:picLocks noChangeAspect="1"/>
          </p:cNvPicPr>
          <p:nvPr/>
        </p:nvPicPr>
        <p:blipFill>
          <a:blip r:embed="rId9">
            <a:extLst>
              <a:ext uri="{28A0092B-C50C-407E-A947-70E740481C1C}">
                <a14:useLocalDpi xmlns:a14="http://schemas.microsoft.com/office/drawing/2010/main" val="0"/>
              </a:ext>
            </a:extLst>
          </a:blip>
          <a:srcRect l="20347" r="20347"/>
          <a:stretch>
            <a:fillRect/>
          </a:stretch>
        </p:blipFill>
        <p:spPr>
          <a:xfrm>
            <a:off x="6095999" y="42411"/>
            <a:ext cx="6102097" cy="6858000"/>
          </a:xfrm>
          <a:prstGeom prst="rect">
            <a:avLst/>
          </a:prstGeom>
          <a:solidFill>
            <a:srgbClr val="2B5165">
              <a:lumMod val="75000"/>
            </a:srgbClr>
          </a:solidFill>
        </p:spPr>
      </p:pic>
    </p:spTree>
    <p:extLst>
      <p:ext uri="{BB962C8B-B14F-4D97-AF65-F5344CB8AC3E}">
        <p14:creationId xmlns:p14="http://schemas.microsoft.com/office/powerpoint/2010/main" val="1904999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Ellips 1">
            <a:extLst>
              <a:ext uri="{FF2B5EF4-FFF2-40B4-BE49-F238E27FC236}">
                <a16:creationId xmlns:a16="http://schemas.microsoft.com/office/drawing/2014/main" id="{3A05CE3E-C51D-1938-ABB2-12D3AC826E51}"/>
              </a:ext>
            </a:extLst>
          </p:cNvPr>
          <p:cNvSpPr/>
          <p:nvPr/>
        </p:nvSpPr>
        <p:spPr>
          <a:xfrm>
            <a:off x="3421662" y="544340"/>
            <a:ext cx="5348673" cy="5348673"/>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sv-SE" sz="4000" b="1" dirty="0">
                <a:solidFill>
                  <a:schemeClr val="bg2"/>
                </a:solidFill>
                <a:latin typeface="Work Sans" pitchFamily="2" charset="0"/>
                <a:cs typeface="Futura Medium" panose="020B0602020204020303" pitchFamily="34" charset="-79"/>
              </a:rPr>
              <a:t>VAD ÄR ETT LÖSENORD?</a:t>
            </a:r>
          </a:p>
        </p:txBody>
      </p:sp>
    </p:spTree>
    <p:extLst>
      <p:ext uri="{BB962C8B-B14F-4D97-AF65-F5344CB8AC3E}">
        <p14:creationId xmlns:p14="http://schemas.microsoft.com/office/powerpoint/2010/main" val="3594889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44653"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4" name="Platshållare för text 3">
            <a:extLst>
              <a:ext uri="{FF2B5EF4-FFF2-40B4-BE49-F238E27FC236}">
                <a16:creationId xmlns:a16="http://schemas.microsoft.com/office/drawing/2014/main" id="{76A8C60F-056D-B040-8771-F9B5A22BB1DB}"/>
              </a:ext>
            </a:extLst>
          </p:cNvPr>
          <p:cNvSpPr>
            <a:spLocks noGrp="1"/>
          </p:cNvSpPr>
          <p:nvPr>
            <p:ph type="body" sz="half" idx="2"/>
          </p:nvPr>
        </p:nvSpPr>
        <p:spPr>
          <a:xfrm>
            <a:off x="1680406" y="3434353"/>
            <a:ext cx="6002483" cy="1201402"/>
          </a:xfrm>
        </p:spPr>
        <p:txBody>
          <a:bodyPr vert="horz" lIns="91440" tIns="45720" rIns="91440" bIns="45720" rtlCol="0">
            <a:normAutofit/>
          </a:bodyPr>
          <a:lstStyle/>
          <a:p>
            <a:pPr marL="57150" algn="l">
              <a:buClr>
                <a:schemeClr val="bg1"/>
              </a:buClr>
            </a:pPr>
            <a:r>
              <a:rPr lang="en-US" sz="2400" dirty="0">
                <a:solidFill>
                  <a:schemeClr val="accent5"/>
                </a:solidFill>
                <a:latin typeface="Work Sans" pitchFamily="2" charset="0"/>
              </a:rPr>
              <a:t>__ __ __ __ __ __ __ __ ?</a:t>
            </a:r>
          </a:p>
        </p:txBody>
      </p:sp>
      <p:sp>
        <p:nvSpPr>
          <p:cNvPr id="30" name="Rubrik 1">
            <a:extLst>
              <a:ext uri="{FF2B5EF4-FFF2-40B4-BE49-F238E27FC236}">
                <a16:creationId xmlns:a16="http://schemas.microsoft.com/office/drawing/2014/main" id="{6C698393-3888-9A17-EE2C-BF71F4623336}"/>
              </a:ext>
            </a:extLst>
          </p:cNvPr>
          <p:cNvSpPr txBox="1">
            <a:spLocks/>
          </p:cNvSpPr>
          <p:nvPr/>
        </p:nvSpPr>
        <p:spPr>
          <a:xfrm>
            <a:off x="844803" y="1361743"/>
            <a:ext cx="5855044" cy="759889"/>
          </a:xfrm>
          <a:prstGeom prst="rect">
            <a:avLst/>
          </a:prstGeom>
        </p:spPr>
        <p:txBody>
          <a:bodyP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chemeClr val="accent5"/>
                </a:solidFill>
                <a:latin typeface="Work Sans" pitchFamily="2" charset="0"/>
                <a:cs typeface="Futura Medium" panose="020B0602020204020303" pitchFamily="34" charset="-79"/>
              </a:rPr>
              <a:t>VAD ÄR ETT LÖSENORD?</a:t>
            </a:r>
          </a:p>
        </p:txBody>
      </p:sp>
      <p:pic>
        <p:nvPicPr>
          <p:cNvPr id="32" name="Platshållare för innehåll 13">
            <a:extLst>
              <a:ext uri="{FF2B5EF4-FFF2-40B4-BE49-F238E27FC236}">
                <a16:creationId xmlns:a16="http://schemas.microsoft.com/office/drawing/2014/main" id="{C8AF0DE8-E531-61DC-24D7-79EFDCA1C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pic>
        <p:nvPicPr>
          <p:cNvPr id="2" name="Bild 1" descr="Nyckel kontur">
            <a:extLst>
              <a:ext uri="{FF2B5EF4-FFF2-40B4-BE49-F238E27FC236}">
                <a16:creationId xmlns:a16="http://schemas.microsoft.com/office/drawing/2014/main" id="{58D52DA2-4AD5-D84C-723A-0CCFB87788E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9964903">
            <a:off x="1713230" y="4323963"/>
            <a:ext cx="1754734" cy="1754734"/>
          </a:xfrm>
          <a:prstGeom prst="rect">
            <a:avLst/>
          </a:prstGeom>
        </p:spPr>
      </p:pic>
      <p:pic>
        <p:nvPicPr>
          <p:cNvPr id="3" name="Bild 2" descr="Lås med hel fyllning">
            <a:extLst>
              <a:ext uri="{FF2B5EF4-FFF2-40B4-BE49-F238E27FC236}">
                <a16:creationId xmlns:a16="http://schemas.microsoft.com/office/drawing/2014/main" id="{AD2CC3D3-6AB8-88FE-D7CA-1F65ED6AB8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938931" y="4072508"/>
            <a:ext cx="2346518" cy="2346518"/>
          </a:xfrm>
          <a:prstGeom prst="rect">
            <a:avLst/>
          </a:prstGeom>
        </p:spPr>
      </p:pic>
      <p:sp>
        <p:nvSpPr>
          <p:cNvPr id="5" name="textruta 4">
            <a:extLst>
              <a:ext uri="{FF2B5EF4-FFF2-40B4-BE49-F238E27FC236}">
                <a16:creationId xmlns:a16="http://schemas.microsoft.com/office/drawing/2014/main" id="{041E8C8D-1E93-7F8B-DE09-63DC82D68BBB}"/>
              </a:ext>
            </a:extLst>
          </p:cNvPr>
          <p:cNvSpPr txBox="1"/>
          <p:nvPr/>
        </p:nvSpPr>
        <p:spPr>
          <a:xfrm rot="20348630">
            <a:off x="1289321" y="3055904"/>
            <a:ext cx="1135781" cy="646331"/>
          </a:xfrm>
          <a:prstGeom prst="rect">
            <a:avLst/>
          </a:prstGeom>
          <a:noFill/>
        </p:spPr>
        <p:txBody>
          <a:bodyPr wrap="square" rtlCol="0">
            <a:spAutoFit/>
          </a:bodyPr>
          <a:lstStyle/>
          <a:p>
            <a:r>
              <a:rPr lang="sv-SE" sz="3600" b="1" dirty="0">
                <a:solidFill>
                  <a:schemeClr val="bg1"/>
                </a:solidFill>
                <a:latin typeface="Work Sans" pitchFamily="2" charset="0"/>
              </a:rPr>
              <a:t>Abc</a:t>
            </a:r>
          </a:p>
        </p:txBody>
      </p:sp>
      <p:sp>
        <p:nvSpPr>
          <p:cNvPr id="6" name="textruta 5">
            <a:extLst>
              <a:ext uri="{FF2B5EF4-FFF2-40B4-BE49-F238E27FC236}">
                <a16:creationId xmlns:a16="http://schemas.microsoft.com/office/drawing/2014/main" id="{C8DA1FE9-209C-A36D-C092-C224B088FA5B}"/>
              </a:ext>
            </a:extLst>
          </p:cNvPr>
          <p:cNvSpPr txBox="1"/>
          <p:nvPr/>
        </p:nvSpPr>
        <p:spPr>
          <a:xfrm rot="1374217">
            <a:off x="2990941" y="2999629"/>
            <a:ext cx="1135781" cy="646331"/>
          </a:xfrm>
          <a:prstGeom prst="rect">
            <a:avLst/>
          </a:prstGeom>
          <a:noFill/>
        </p:spPr>
        <p:txBody>
          <a:bodyPr wrap="square" rtlCol="0">
            <a:spAutoFit/>
          </a:bodyPr>
          <a:lstStyle/>
          <a:p>
            <a:r>
              <a:rPr lang="sv-SE" sz="3600" b="1" dirty="0">
                <a:solidFill>
                  <a:schemeClr val="bg1"/>
                </a:solidFill>
                <a:latin typeface="Work Sans" pitchFamily="2" charset="0"/>
              </a:rPr>
              <a:t>123</a:t>
            </a:r>
          </a:p>
        </p:txBody>
      </p:sp>
      <p:sp>
        <p:nvSpPr>
          <p:cNvPr id="8" name="textruta 7">
            <a:extLst>
              <a:ext uri="{FF2B5EF4-FFF2-40B4-BE49-F238E27FC236}">
                <a16:creationId xmlns:a16="http://schemas.microsoft.com/office/drawing/2014/main" id="{403BBB47-0CF2-1CB3-FE6E-52B5E4E131F7}"/>
              </a:ext>
            </a:extLst>
          </p:cNvPr>
          <p:cNvSpPr txBox="1"/>
          <p:nvPr/>
        </p:nvSpPr>
        <p:spPr>
          <a:xfrm rot="20725590">
            <a:off x="4428740" y="2999628"/>
            <a:ext cx="1135781" cy="646331"/>
          </a:xfrm>
          <a:prstGeom prst="rect">
            <a:avLst/>
          </a:prstGeom>
          <a:noFill/>
        </p:spPr>
        <p:txBody>
          <a:bodyPr wrap="square" rtlCol="0">
            <a:spAutoFit/>
          </a:bodyPr>
          <a:lstStyle/>
          <a:p>
            <a:r>
              <a:rPr lang="sv-SE" sz="3600" b="1" dirty="0">
                <a:solidFill>
                  <a:schemeClr val="bg1"/>
                </a:solidFill>
                <a:latin typeface="Work Sans" pitchFamily="2" charset="0"/>
              </a:rPr>
              <a:t>#?&amp;</a:t>
            </a:r>
          </a:p>
        </p:txBody>
      </p:sp>
      <p:sp>
        <p:nvSpPr>
          <p:cNvPr id="7" name="Google Shape;388;p38">
            <a:extLst>
              <a:ext uri="{FF2B5EF4-FFF2-40B4-BE49-F238E27FC236}">
                <a16:creationId xmlns:a16="http://schemas.microsoft.com/office/drawing/2014/main" id="{778736A6-806D-EC42-3644-D95B1AEA39F8}"/>
              </a:ext>
            </a:extLst>
          </p:cNvPr>
          <p:cNvSpPr/>
          <p:nvPr/>
        </p:nvSpPr>
        <p:spPr>
          <a:xfrm rot="19929885">
            <a:off x="8002548" y="3378742"/>
            <a:ext cx="1905730" cy="1828518"/>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rgbClr val="D4C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73;p31">
            <a:extLst>
              <a:ext uri="{FF2B5EF4-FFF2-40B4-BE49-F238E27FC236}">
                <a16:creationId xmlns:a16="http://schemas.microsoft.com/office/drawing/2014/main" id="{EEF51C11-9FA1-9844-A003-C49305735490}"/>
              </a:ext>
            </a:extLst>
          </p:cNvPr>
          <p:cNvSpPr/>
          <p:nvPr/>
        </p:nvSpPr>
        <p:spPr>
          <a:xfrm rot="1219662">
            <a:off x="10121118" y="3418043"/>
            <a:ext cx="1475709" cy="3105522"/>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D4C394">
              <a:alpha val="73000"/>
            </a:srgbClr>
          </a:solidFill>
          <a:ln w="19050" cap="flat" cmpd="sng">
            <a:solidFill>
              <a:srgbClr val="D4C3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Bild 9" descr="Sköld bockmärke med hel fyllning">
            <a:extLst>
              <a:ext uri="{FF2B5EF4-FFF2-40B4-BE49-F238E27FC236}">
                <a16:creationId xmlns:a16="http://schemas.microsoft.com/office/drawing/2014/main" id="{F5E182D4-1294-33E2-3B87-A6EBE8AFCC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0508867">
            <a:off x="9571821" y="2140136"/>
            <a:ext cx="1281588" cy="1281588"/>
          </a:xfrm>
          <a:prstGeom prst="rect">
            <a:avLst/>
          </a:prstGeom>
        </p:spPr>
      </p:pic>
      <p:pic>
        <p:nvPicPr>
          <p:cNvPr id="11" name="Bild 10" descr="Nyckel kontur">
            <a:extLst>
              <a:ext uri="{FF2B5EF4-FFF2-40B4-BE49-F238E27FC236}">
                <a16:creationId xmlns:a16="http://schemas.microsoft.com/office/drawing/2014/main" id="{98C9F1F3-618E-C08A-9FCC-5B8BB02F789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9561491">
            <a:off x="9093468" y="731290"/>
            <a:ext cx="1260905" cy="1260905"/>
          </a:xfrm>
          <a:prstGeom prst="rect">
            <a:avLst/>
          </a:prstGeom>
        </p:spPr>
      </p:pic>
      <p:pic>
        <p:nvPicPr>
          <p:cNvPr id="12" name="Bild 11" descr="Markör med hel fyllning">
            <a:extLst>
              <a:ext uri="{FF2B5EF4-FFF2-40B4-BE49-F238E27FC236}">
                <a16:creationId xmlns:a16="http://schemas.microsoft.com/office/drawing/2014/main" id="{5E1DC457-ED6A-039D-002C-112E6E04C01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1065269">
            <a:off x="7699209" y="1776804"/>
            <a:ext cx="1536414" cy="1536414"/>
          </a:xfrm>
          <a:prstGeom prst="rect">
            <a:avLst/>
          </a:prstGeom>
        </p:spPr>
      </p:pic>
      <p:pic>
        <p:nvPicPr>
          <p:cNvPr id="13" name="Bild 12" descr="@ med hel fyllning">
            <a:extLst>
              <a:ext uri="{FF2B5EF4-FFF2-40B4-BE49-F238E27FC236}">
                <a16:creationId xmlns:a16="http://schemas.microsoft.com/office/drawing/2014/main" id="{9184B914-0574-F2F1-6383-6140123466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425190" y="3615308"/>
            <a:ext cx="914400" cy="914400"/>
          </a:xfrm>
          <a:prstGeom prst="rect">
            <a:avLst/>
          </a:prstGeom>
        </p:spPr>
      </p:pic>
      <p:pic>
        <p:nvPicPr>
          <p:cNvPr id="14" name="Bild 13" descr="Värld med hel fyllning">
            <a:extLst>
              <a:ext uri="{FF2B5EF4-FFF2-40B4-BE49-F238E27FC236}">
                <a16:creationId xmlns:a16="http://schemas.microsoft.com/office/drawing/2014/main" id="{E51358E5-D894-E9F9-ABE6-ADA8A642AE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382129">
            <a:off x="7729276" y="550910"/>
            <a:ext cx="1120947" cy="1120947"/>
          </a:xfrm>
          <a:prstGeom prst="rect">
            <a:avLst/>
          </a:prstGeom>
        </p:spPr>
      </p:pic>
      <p:pic>
        <p:nvPicPr>
          <p:cNvPr id="15" name="Bild 14" descr="Fingeravtryck med hel fyllning">
            <a:extLst>
              <a:ext uri="{FF2B5EF4-FFF2-40B4-BE49-F238E27FC236}">
                <a16:creationId xmlns:a16="http://schemas.microsoft.com/office/drawing/2014/main" id="{31964905-3283-8924-7186-11C58645AF2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21164283">
            <a:off x="7718613" y="5329718"/>
            <a:ext cx="1450048" cy="1450048"/>
          </a:xfrm>
          <a:prstGeom prst="rect">
            <a:avLst/>
          </a:prstGeom>
        </p:spPr>
      </p:pic>
      <p:pic>
        <p:nvPicPr>
          <p:cNvPr id="16" name="Bild 15" descr="Hus kontur">
            <a:extLst>
              <a:ext uri="{FF2B5EF4-FFF2-40B4-BE49-F238E27FC236}">
                <a16:creationId xmlns:a16="http://schemas.microsoft.com/office/drawing/2014/main" id="{8C10B72D-CC6C-0151-8024-2EB1FF44643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1709213">
            <a:off x="10255512" y="597619"/>
            <a:ext cx="1776964" cy="1776964"/>
          </a:xfrm>
          <a:prstGeom prst="rect">
            <a:avLst/>
          </a:prstGeom>
        </p:spPr>
      </p:pic>
      <p:pic>
        <p:nvPicPr>
          <p:cNvPr id="17" name="Bild 16" descr="Låsa upp med hel fyllning">
            <a:extLst>
              <a:ext uri="{FF2B5EF4-FFF2-40B4-BE49-F238E27FC236}">
                <a16:creationId xmlns:a16="http://schemas.microsoft.com/office/drawing/2014/main" id="{2725038B-CDA9-8880-7E3E-A4E97937A1E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974455">
            <a:off x="11204413" y="2298770"/>
            <a:ext cx="914400" cy="914400"/>
          </a:xfrm>
          <a:prstGeom prst="rect">
            <a:avLst/>
          </a:prstGeom>
        </p:spPr>
      </p:pic>
    </p:spTree>
    <p:extLst>
      <p:ext uri="{BB962C8B-B14F-4D97-AF65-F5344CB8AC3E}">
        <p14:creationId xmlns:p14="http://schemas.microsoft.com/office/powerpoint/2010/main" val="195263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Ellips 1">
            <a:extLst>
              <a:ext uri="{FF2B5EF4-FFF2-40B4-BE49-F238E27FC236}">
                <a16:creationId xmlns:a16="http://schemas.microsoft.com/office/drawing/2014/main" id="{3A05CE3E-C51D-1938-ABB2-12D3AC826E51}"/>
              </a:ext>
            </a:extLst>
          </p:cNvPr>
          <p:cNvSpPr/>
          <p:nvPr/>
        </p:nvSpPr>
        <p:spPr>
          <a:xfrm>
            <a:off x="3421662" y="544340"/>
            <a:ext cx="5348673" cy="534867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sv-SE" sz="4000" b="1" dirty="0">
                <a:solidFill>
                  <a:schemeClr val="accent4"/>
                </a:solidFill>
                <a:latin typeface="Work Sans" pitchFamily="2" charset="0"/>
                <a:cs typeface="Futura Medium" panose="020B0602020204020303" pitchFamily="34" charset="-79"/>
              </a:rPr>
              <a:t>VAD ÄR </a:t>
            </a:r>
            <a:br>
              <a:rPr lang="sv-SE" sz="4000" b="1" dirty="0">
                <a:solidFill>
                  <a:schemeClr val="accent4"/>
                </a:solidFill>
                <a:latin typeface="Work Sans" pitchFamily="2" charset="0"/>
                <a:cs typeface="Futura Medium" panose="020B0602020204020303" pitchFamily="34" charset="-79"/>
              </a:rPr>
            </a:br>
            <a:r>
              <a:rPr lang="sv-SE" sz="4000" b="1" dirty="0">
                <a:solidFill>
                  <a:schemeClr val="accent4"/>
                </a:solidFill>
                <a:latin typeface="Work Sans" pitchFamily="2" charset="0"/>
                <a:cs typeface="Futura Medium" panose="020B0602020204020303" pitchFamily="34" charset="-79"/>
              </a:rPr>
              <a:t>ETT BRA LÖSENORD?</a:t>
            </a:r>
          </a:p>
        </p:txBody>
      </p:sp>
    </p:spTree>
    <p:extLst>
      <p:ext uri="{BB962C8B-B14F-4D97-AF65-F5344CB8AC3E}">
        <p14:creationId xmlns:p14="http://schemas.microsoft.com/office/powerpoint/2010/main" val="389966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9"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ubrik 1">
            <a:extLst>
              <a:ext uri="{FF2B5EF4-FFF2-40B4-BE49-F238E27FC236}">
                <a16:creationId xmlns:a16="http://schemas.microsoft.com/office/drawing/2014/main" id="{3E7549B4-041E-58E7-4046-1234BFE255BF}"/>
              </a:ext>
            </a:extLst>
          </p:cNvPr>
          <p:cNvSpPr txBox="1">
            <a:spLocks/>
          </p:cNvSpPr>
          <p:nvPr/>
        </p:nvSpPr>
        <p:spPr>
          <a:xfrm>
            <a:off x="7010635" y="1019623"/>
            <a:ext cx="4011676" cy="759889"/>
          </a:xfrm>
          <a:prstGeom prst="rect">
            <a:avLst/>
          </a:prstGeom>
        </p:spPr>
        <p:txBody>
          <a:bodyPr>
            <a:normAutofit fontScale="92500" lnSpcReduction="20000"/>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chemeClr val="bg1"/>
                </a:solidFill>
                <a:latin typeface="Work Sans" pitchFamily="2" charset="0"/>
                <a:cs typeface="Futura Medium" panose="020B0602020204020303" pitchFamily="34" charset="-79"/>
              </a:rPr>
              <a:t>Vad är ett bra lösenord?</a:t>
            </a:r>
          </a:p>
        </p:txBody>
      </p:sp>
      <p:sp>
        <p:nvSpPr>
          <p:cNvPr id="18" name="Google Shape;273;p31">
            <a:extLst>
              <a:ext uri="{FF2B5EF4-FFF2-40B4-BE49-F238E27FC236}">
                <a16:creationId xmlns:a16="http://schemas.microsoft.com/office/drawing/2014/main" id="{AC624F12-CE4D-CE52-342D-0CBD959B983B}"/>
              </a:ext>
            </a:extLst>
          </p:cNvPr>
          <p:cNvSpPr/>
          <p:nvPr/>
        </p:nvSpPr>
        <p:spPr>
          <a:xfrm rot="299410">
            <a:off x="1859085" y="1473187"/>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FFFFFF">
              <a:alpha val="11150"/>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Rektangel 19">
            <a:extLst>
              <a:ext uri="{FF2B5EF4-FFF2-40B4-BE49-F238E27FC236}">
                <a16:creationId xmlns:a16="http://schemas.microsoft.com/office/drawing/2014/main" id="{F0998282-6428-A2A5-34F5-D316A8BBAF77}"/>
              </a:ext>
            </a:extLst>
          </p:cNvPr>
          <p:cNvSpPr/>
          <p:nvPr/>
        </p:nvSpPr>
        <p:spPr>
          <a:xfrm rot="299410">
            <a:off x="2001995" y="2028264"/>
            <a:ext cx="1577788" cy="28014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1" name="Google Shape;382;p38">
            <a:extLst>
              <a:ext uri="{FF2B5EF4-FFF2-40B4-BE49-F238E27FC236}">
                <a16:creationId xmlns:a16="http://schemas.microsoft.com/office/drawing/2014/main" id="{4E5EBC27-B760-57D0-DEBA-EF05165B6E9C}"/>
              </a:ext>
            </a:extLst>
          </p:cNvPr>
          <p:cNvSpPr/>
          <p:nvPr/>
        </p:nvSpPr>
        <p:spPr>
          <a:xfrm rot="632940">
            <a:off x="2144207" y="2831708"/>
            <a:ext cx="1293363" cy="1194581"/>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D3AAB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FFD0F6"/>
              </a:solidFill>
            </a:endParaRPr>
          </a:p>
        </p:txBody>
      </p:sp>
      <p:sp>
        <p:nvSpPr>
          <p:cNvPr id="22" name="Rektangel 21">
            <a:extLst>
              <a:ext uri="{FF2B5EF4-FFF2-40B4-BE49-F238E27FC236}">
                <a16:creationId xmlns:a16="http://schemas.microsoft.com/office/drawing/2014/main" id="{74B7380C-B7E3-2A8B-5B80-BCE99D9055C3}"/>
              </a:ext>
            </a:extLst>
          </p:cNvPr>
          <p:cNvSpPr/>
          <p:nvPr/>
        </p:nvSpPr>
        <p:spPr>
          <a:xfrm>
            <a:off x="6584062" y="2867441"/>
            <a:ext cx="4864822" cy="584775"/>
          </a:xfrm>
          <a:prstGeom prst="rect">
            <a:avLst/>
          </a:prstGeom>
        </p:spPr>
        <p:txBody>
          <a:bodyPr wrap="square" anchor="t">
            <a:spAutoFit/>
          </a:bodyPr>
          <a:lstStyle/>
          <a:p>
            <a:r>
              <a:rPr lang="sv-SE" sz="3200" dirty="0">
                <a:solidFill>
                  <a:schemeClr val="bg1"/>
                </a:solidFill>
                <a:latin typeface="Work Sans" pitchFamily="2" charset="0"/>
                <a:ea typeface="+mn-lt"/>
                <a:cs typeface="Futura Medium" panose="020B0602020204020303" pitchFamily="34" charset="-79"/>
              </a:rPr>
              <a:t>1q!#() </a:t>
            </a:r>
          </a:p>
        </p:txBody>
      </p:sp>
      <p:grpSp>
        <p:nvGrpSpPr>
          <p:cNvPr id="26" name="Google Shape;321;p37">
            <a:extLst>
              <a:ext uri="{FF2B5EF4-FFF2-40B4-BE49-F238E27FC236}">
                <a16:creationId xmlns:a16="http://schemas.microsoft.com/office/drawing/2014/main" id="{3043F277-48D8-31F7-A2D4-EB19170F09B8}"/>
              </a:ext>
            </a:extLst>
          </p:cNvPr>
          <p:cNvGrpSpPr/>
          <p:nvPr/>
        </p:nvGrpSpPr>
        <p:grpSpPr>
          <a:xfrm>
            <a:off x="4537558" y="3062904"/>
            <a:ext cx="1900783" cy="420033"/>
            <a:chOff x="242825" y="1204225"/>
            <a:chExt cx="2136775" cy="318400"/>
          </a:xfrm>
          <a:solidFill>
            <a:schemeClr val="bg1"/>
          </a:solidFill>
        </p:grpSpPr>
        <p:sp>
          <p:nvSpPr>
            <p:cNvPr id="27" name="Google Shape;322;p37">
              <a:extLst>
                <a:ext uri="{FF2B5EF4-FFF2-40B4-BE49-F238E27FC236}">
                  <a16:creationId xmlns:a16="http://schemas.microsoft.com/office/drawing/2014/main" id="{52E9413C-1691-6F21-2F6A-AD1E156F650C}"/>
                </a:ext>
              </a:extLst>
            </p:cNvPr>
            <p:cNvSpPr/>
            <p:nvPr/>
          </p:nvSpPr>
          <p:spPr>
            <a:xfrm>
              <a:off x="242825" y="1298550"/>
              <a:ext cx="2054250" cy="22407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23;p37">
              <a:extLst>
                <a:ext uri="{FF2B5EF4-FFF2-40B4-BE49-F238E27FC236}">
                  <a16:creationId xmlns:a16="http://schemas.microsoft.com/office/drawing/2014/main" id="{9BDC92F8-E252-467D-80C8-D471AF74366B}"/>
                </a:ext>
              </a:extLst>
            </p:cNvPr>
            <p:cNvSpPr/>
            <p:nvPr/>
          </p:nvSpPr>
          <p:spPr>
            <a:xfrm>
              <a:off x="2202700" y="1204225"/>
              <a:ext cx="176900" cy="176900"/>
            </a:xfrm>
            <a:custGeom>
              <a:avLst/>
              <a:gdLst/>
              <a:ahLst/>
              <a:cxnLst/>
              <a:rect l="l" t="t" r="r" b="b"/>
              <a:pathLst>
                <a:path w="7076" h="7076" extrusionOk="0">
                  <a:moveTo>
                    <a:pt x="2548" y="1132"/>
                  </a:moveTo>
                  <a:lnTo>
                    <a:pt x="2548" y="1132"/>
                  </a:lnTo>
                  <a:lnTo>
                    <a:pt x="2548" y="1132"/>
                  </a:lnTo>
                  <a:close/>
                  <a:moveTo>
                    <a:pt x="2170" y="1132"/>
                  </a:moveTo>
                  <a:lnTo>
                    <a:pt x="2170" y="1227"/>
                  </a:lnTo>
                  <a:lnTo>
                    <a:pt x="2265" y="1132"/>
                  </a:lnTo>
                  <a:close/>
                  <a:moveTo>
                    <a:pt x="2076" y="1227"/>
                  </a:moveTo>
                  <a:lnTo>
                    <a:pt x="2076" y="1227"/>
                  </a:lnTo>
                  <a:lnTo>
                    <a:pt x="2076" y="1227"/>
                  </a:lnTo>
                  <a:close/>
                  <a:moveTo>
                    <a:pt x="472" y="1604"/>
                  </a:moveTo>
                  <a:lnTo>
                    <a:pt x="378" y="1698"/>
                  </a:lnTo>
                  <a:lnTo>
                    <a:pt x="472" y="1651"/>
                  </a:lnTo>
                  <a:lnTo>
                    <a:pt x="472" y="1651"/>
                  </a:lnTo>
                  <a:lnTo>
                    <a:pt x="472" y="1604"/>
                  </a:lnTo>
                  <a:close/>
                  <a:moveTo>
                    <a:pt x="567" y="1604"/>
                  </a:moveTo>
                  <a:lnTo>
                    <a:pt x="472" y="1651"/>
                  </a:lnTo>
                  <a:lnTo>
                    <a:pt x="472" y="1651"/>
                  </a:lnTo>
                  <a:lnTo>
                    <a:pt x="472" y="1698"/>
                  </a:lnTo>
                  <a:lnTo>
                    <a:pt x="567" y="1604"/>
                  </a:lnTo>
                  <a:close/>
                  <a:moveTo>
                    <a:pt x="6038" y="3680"/>
                  </a:moveTo>
                  <a:lnTo>
                    <a:pt x="6015" y="3703"/>
                  </a:lnTo>
                  <a:lnTo>
                    <a:pt x="6015" y="3703"/>
                  </a:lnTo>
                  <a:lnTo>
                    <a:pt x="6227" y="3774"/>
                  </a:lnTo>
                  <a:lnTo>
                    <a:pt x="6038" y="3680"/>
                  </a:lnTo>
                  <a:close/>
                  <a:moveTo>
                    <a:pt x="850" y="0"/>
                  </a:moveTo>
                  <a:lnTo>
                    <a:pt x="378" y="378"/>
                  </a:lnTo>
                  <a:lnTo>
                    <a:pt x="1" y="755"/>
                  </a:lnTo>
                  <a:lnTo>
                    <a:pt x="95" y="849"/>
                  </a:lnTo>
                  <a:lnTo>
                    <a:pt x="189" y="1038"/>
                  </a:lnTo>
                  <a:lnTo>
                    <a:pt x="284" y="1132"/>
                  </a:lnTo>
                  <a:lnTo>
                    <a:pt x="378" y="1227"/>
                  </a:lnTo>
                  <a:lnTo>
                    <a:pt x="472" y="1227"/>
                  </a:lnTo>
                  <a:lnTo>
                    <a:pt x="755" y="1132"/>
                  </a:lnTo>
                  <a:lnTo>
                    <a:pt x="755" y="1132"/>
                  </a:lnTo>
                  <a:lnTo>
                    <a:pt x="472" y="1415"/>
                  </a:lnTo>
                  <a:lnTo>
                    <a:pt x="661" y="1415"/>
                  </a:lnTo>
                  <a:lnTo>
                    <a:pt x="567" y="1604"/>
                  </a:lnTo>
                  <a:lnTo>
                    <a:pt x="567" y="1604"/>
                  </a:lnTo>
                  <a:lnTo>
                    <a:pt x="1227" y="1415"/>
                  </a:lnTo>
                  <a:lnTo>
                    <a:pt x="1038" y="1604"/>
                  </a:lnTo>
                  <a:lnTo>
                    <a:pt x="850" y="1887"/>
                  </a:lnTo>
                  <a:lnTo>
                    <a:pt x="1321" y="2264"/>
                  </a:lnTo>
                  <a:lnTo>
                    <a:pt x="2548" y="3114"/>
                  </a:lnTo>
                  <a:lnTo>
                    <a:pt x="3963" y="4057"/>
                  </a:lnTo>
                  <a:lnTo>
                    <a:pt x="4529" y="4340"/>
                  </a:lnTo>
                  <a:lnTo>
                    <a:pt x="4812" y="4340"/>
                  </a:lnTo>
                  <a:lnTo>
                    <a:pt x="4718" y="4434"/>
                  </a:lnTo>
                  <a:lnTo>
                    <a:pt x="4718" y="4529"/>
                  </a:lnTo>
                  <a:lnTo>
                    <a:pt x="5001" y="4717"/>
                  </a:lnTo>
                  <a:lnTo>
                    <a:pt x="5001" y="4717"/>
                  </a:lnTo>
                  <a:lnTo>
                    <a:pt x="4812" y="4623"/>
                  </a:lnTo>
                  <a:lnTo>
                    <a:pt x="4906" y="4812"/>
                  </a:lnTo>
                  <a:lnTo>
                    <a:pt x="5189" y="5000"/>
                  </a:lnTo>
                  <a:lnTo>
                    <a:pt x="5189" y="5000"/>
                  </a:lnTo>
                  <a:lnTo>
                    <a:pt x="5001" y="4906"/>
                  </a:lnTo>
                  <a:lnTo>
                    <a:pt x="4718" y="4812"/>
                  </a:lnTo>
                  <a:lnTo>
                    <a:pt x="4812" y="4812"/>
                  </a:lnTo>
                  <a:lnTo>
                    <a:pt x="4623" y="4717"/>
                  </a:lnTo>
                  <a:lnTo>
                    <a:pt x="4246" y="4717"/>
                  </a:lnTo>
                  <a:lnTo>
                    <a:pt x="4246" y="4623"/>
                  </a:lnTo>
                  <a:lnTo>
                    <a:pt x="4057" y="4812"/>
                  </a:lnTo>
                  <a:lnTo>
                    <a:pt x="3963" y="5095"/>
                  </a:lnTo>
                  <a:lnTo>
                    <a:pt x="4151" y="4906"/>
                  </a:lnTo>
                  <a:lnTo>
                    <a:pt x="4623" y="4906"/>
                  </a:lnTo>
                  <a:lnTo>
                    <a:pt x="4529" y="5000"/>
                  </a:lnTo>
                  <a:lnTo>
                    <a:pt x="4529" y="5189"/>
                  </a:lnTo>
                  <a:lnTo>
                    <a:pt x="4623" y="5378"/>
                  </a:lnTo>
                  <a:lnTo>
                    <a:pt x="4340" y="5472"/>
                  </a:lnTo>
                  <a:lnTo>
                    <a:pt x="3963" y="5755"/>
                  </a:lnTo>
                  <a:lnTo>
                    <a:pt x="3585" y="6132"/>
                  </a:lnTo>
                  <a:lnTo>
                    <a:pt x="3491" y="6321"/>
                  </a:lnTo>
                  <a:lnTo>
                    <a:pt x="3491" y="6510"/>
                  </a:lnTo>
                  <a:lnTo>
                    <a:pt x="3302" y="6415"/>
                  </a:lnTo>
                  <a:lnTo>
                    <a:pt x="3208" y="6321"/>
                  </a:lnTo>
                  <a:lnTo>
                    <a:pt x="3114" y="6415"/>
                  </a:lnTo>
                  <a:lnTo>
                    <a:pt x="3019" y="6604"/>
                  </a:lnTo>
                  <a:lnTo>
                    <a:pt x="3019" y="6793"/>
                  </a:lnTo>
                  <a:lnTo>
                    <a:pt x="3302" y="6981"/>
                  </a:lnTo>
                  <a:lnTo>
                    <a:pt x="3397" y="6981"/>
                  </a:lnTo>
                  <a:lnTo>
                    <a:pt x="3585" y="6887"/>
                  </a:lnTo>
                  <a:lnTo>
                    <a:pt x="3680" y="6604"/>
                  </a:lnTo>
                  <a:lnTo>
                    <a:pt x="3680" y="6227"/>
                  </a:lnTo>
                  <a:lnTo>
                    <a:pt x="3868" y="6415"/>
                  </a:lnTo>
                  <a:lnTo>
                    <a:pt x="4151" y="6604"/>
                  </a:lnTo>
                  <a:lnTo>
                    <a:pt x="4246" y="6510"/>
                  </a:lnTo>
                  <a:lnTo>
                    <a:pt x="4529" y="6227"/>
                  </a:lnTo>
                  <a:lnTo>
                    <a:pt x="4718" y="5849"/>
                  </a:lnTo>
                  <a:lnTo>
                    <a:pt x="4812" y="5566"/>
                  </a:lnTo>
                  <a:lnTo>
                    <a:pt x="5284" y="5661"/>
                  </a:lnTo>
                  <a:lnTo>
                    <a:pt x="5661" y="5849"/>
                  </a:lnTo>
                  <a:lnTo>
                    <a:pt x="5661" y="5661"/>
                  </a:lnTo>
                  <a:lnTo>
                    <a:pt x="5755" y="5566"/>
                  </a:lnTo>
                  <a:lnTo>
                    <a:pt x="5944" y="5283"/>
                  </a:lnTo>
                  <a:lnTo>
                    <a:pt x="5944" y="5095"/>
                  </a:lnTo>
                  <a:lnTo>
                    <a:pt x="5755" y="5000"/>
                  </a:lnTo>
                  <a:lnTo>
                    <a:pt x="6133" y="5000"/>
                  </a:lnTo>
                  <a:lnTo>
                    <a:pt x="6416" y="4906"/>
                  </a:lnTo>
                  <a:lnTo>
                    <a:pt x="6793" y="4529"/>
                  </a:lnTo>
                  <a:lnTo>
                    <a:pt x="6699" y="4529"/>
                  </a:lnTo>
                  <a:lnTo>
                    <a:pt x="6416" y="4434"/>
                  </a:lnTo>
                  <a:lnTo>
                    <a:pt x="6227" y="4434"/>
                  </a:lnTo>
                  <a:lnTo>
                    <a:pt x="6887" y="4340"/>
                  </a:lnTo>
                  <a:lnTo>
                    <a:pt x="7076" y="4246"/>
                  </a:lnTo>
                  <a:lnTo>
                    <a:pt x="6982" y="4246"/>
                  </a:lnTo>
                  <a:lnTo>
                    <a:pt x="6604" y="4151"/>
                  </a:lnTo>
                  <a:lnTo>
                    <a:pt x="6321" y="4151"/>
                  </a:lnTo>
                  <a:lnTo>
                    <a:pt x="6699" y="4057"/>
                  </a:lnTo>
                  <a:lnTo>
                    <a:pt x="6793" y="3963"/>
                  </a:lnTo>
                  <a:lnTo>
                    <a:pt x="5850" y="3963"/>
                  </a:lnTo>
                  <a:lnTo>
                    <a:pt x="5944" y="3868"/>
                  </a:lnTo>
                  <a:lnTo>
                    <a:pt x="5944" y="3774"/>
                  </a:lnTo>
                  <a:lnTo>
                    <a:pt x="6015" y="3703"/>
                  </a:lnTo>
                  <a:lnTo>
                    <a:pt x="6015" y="3703"/>
                  </a:lnTo>
                  <a:lnTo>
                    <a:pt x="5944" y="3680"/>
                  </a:lnTo>
                  <a:lnTo>
                    <a:pt x="5472" y="3680"/>
                  </a:lnTo>
                  <a:lnTo>
                    <a:pt x="5284" y="3585"/>
                  </a:lnTo>
                  <a:lnTo>
                    <a:pt x="5095" y="3397"/>
                  </a:lnTo>
                  <a:lnTo>
                    <a:pt x="5001" y="3019"/>
                  </a:lnTo>
                  <a:lnTo>
                    <a:pt x="5001" y="2736"/>
                  </a:lnTo>
                  <a:lnTo>
                    <a:pt x="4529" y="2642"/>
                  </a:lnTo>
                  <a:lnTo>
                    <a:pt x="3491" y="2264"/>
                  </a:lnTo>
                  <a:lnTo>
                    <a:pt x="2925" y="1981"/>
                  </a:lnTo>
                  <a:lnTo>
                    <a:pt x="2548" y="1698"/>
                  </a:lnTo>
                  <a:lnTo>
                    <a:pt x="2359" y="1415"/>
                  </a:lnTo>
                  <a:lnTo>
                    <a:pt x="2359" y="1321"/>
                  </a:lnTo>
                  <a:lnTo>
                    <a:pt x="2548" y="1132"/>
                  </a:lnTo>
                  <a:lnTo>
                    <a:pt x="2265" y="1321"/>
                  </a:lnTo>
                  <a:lnTo>
                    <a:pt x="2170" y="1321"/>
                  </a:lnTo>
                  <a:lnTo>
                    <a:pt x="2170" y="1227"/>
                  </a:lnTo>
                  <a:lnTo>
                    <a:pt x="2076" y="1321"/>
                  </a:lnTo>
                  <a:lnTo>
                    <a:pt x="2076" y="1227"/>
                  </a:lnTo>
                  <a:lnTo>
                    <a:pt x="1887" y="1510"/>
                  </a:lnTo>
                  <a:lnTo>
                    <a:pt x="1887" y="1321"/>
                  </a:lnTo>
                  <a:lnTo>
                    <a:pt x="1793" y="1132"/>
                  </a:lnTo>
                  <a:lnTo>
                    <a:pt x="1321" y="849"/>
                  </a:lnTo>
                  <a:lnTo>
                    <a:pt x="1133" y="661"/>
                  </a:lnTo>
                  <a:lnTo>
                    <a:pt x="944" y="472"/>
                  </a:lnTo>
                  <a:lnTo>
                    <a:pt x="850" y="283"/>
                  </a:lnTo>
                  <a:lnTo>
                    <a:pt x="850" y="0"/>
                  </a:lnTo>
                  <a:close/>
                  <a:moveTo>
                    <a:pt x="2642" y="6793"/>
                  </a:moveTo>
                  <a:lnTo>
                    <a:pt x="2642" y="6981"/>
                  </a:lnTo>
                  <a:lnTo>
                    <a:pt x="3019" y="7076"/>
                  </a:lnTo>
                  <a:lnTo>
                    <a:pt x="2736" y="6887"/>
                  </a:lnTo>
                  <a:lnTo>
                    <a:pt x="2642" y="6793"/>
                  </a:lnTo>
                  <a:close/>
                  <a:moveTo>
                    <a:pt x="3019" y="6793"/>
                  </a:moveTo>
                  <a:lnTo>
                    <a:pt x="3019" y="7076"/>
                  </a:lnTo>
                  <a:lnTo>
                    <a:pt x="3114" y="7076"/>
                  </a:lnTo>
                  <a:lnTo>
                    <a:pt x="3019" y="6793"/>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oogle Shape;321;p37">
            <a:extLst>
              <a:ext uri="{FF2B5EF4-FFF2-40B4-BE49-F238E27FC236}">
                <a16:creationId xmlns:a16="http://schemas.microsoft.com/office/drawing/2014/main" id="{3CB23B8E-6D82-5667-14B9-3776CCA29841}"/>
              </a:ext>
            </a:extLst>
          </p:cNvPr>
          <p:cNvGrpSpPr/>
          <p:nvPr/>
        </p:nvGrpSpPr>
        <p:grpSpPr>
          <a:xfrm>
            <a:off x="4458876" y="4540419"/>
            <a:ext cx="1900783" cy="420033"/>
            <a:chOff x="242825" y="1204225"/>
            <a:chExt cx="2136775" cy="318400"/>
          </a:xfrm>
          <a:solidFill>
            <a:schemeClr val="bg1"/>
          </a:solidFill>
        </p:grpSpPr>
        <p:sp>
          <p:nvSpPr>
            <p:cNvPr id="30" name="Google Shape;322;p37">
              <a:extLst>
                <a:ext uri="{FF2B5EF4-FFF2-40B4-BE49-F238E27FC236}">
                  <a16:creationId xmlns:a16="http://schemas.microsoft.com/office/drawing/2014/main" id="{5CA765E6-8C51-5E99-B864-087E3D203313}"/>
                </a:ext>
              </a:extLst>
            </p:cNvPr>
            <p:cNvSpPr/>
            <p:nvPr/>
          </p:nvSpPr>
          <p:spPr>
            <a:xfrm>
              <a:off x="242825" y="1298550"/>
              <a:ext cx="2054250" cy="224075"/>
            </a:xfrm>
            <a:custGeom>
              <a:avLst/>
              <a:gdLst/>
              <a:ahLst/>
              <a:cxnLst/>
              <a:rect l="l" t="t" r="r" b="b"/>
              <a:pathLst>
                <a:path w="82170" h="8963" extrusionOk="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23;p37">
              <a:extLst>
                <a:ext uri="{FF2B5EF4-FFF2-40B4-BE49-F238E27FC236}">
                  <a16:creationId xmlns:a16="http://schemas.microsoft.com/office/drawing/2014/main" id="{0018E215-6846-4539-DA37-D94EAD41D4CD}"/>
                </a:ext>
              </a:extLst>
            </p:cNvPr>
            <p:cNvSpPr/>
            <p:nvPr/>
          </p:nvSpPr>
          <p:spPr>
            <a:xfrm>
              <a:off x="2202700" y="1204225"/>
              <a:ext cx="176900" cy="176900"/>
            </a:xfrm>
            <a:custGeom>
              <a:avLst/>
              <a:gdLst/>
              <a:ahLst/>
              <a:cxnLst/>
              <a:rect l="l" t="t" r="r" b="b"/>
              <a:pathLst>
                <a:path w="7076" h="7076" extrusionOk="0">
                  <a:moveTo>
                    <a:pt x="2548" y="1132"/>
                  </a:moveTo>
                  <a:lnTo>
                    <a:pt x="2548" y="1132"/>
                  </a:lnTo>
                  <a:lnTo>
                    <a:pt x="2548" y="1132"/>
                  </a:lnTo>
                  <a:close/>
                  <a:moveTo>
                    <a:pt x="2170" y="1132"/>
                  </a:moveTo>
                  <a:lnTo>
                    <a:pt x="2170" y="1227"/>
                  </a:lnTo>
                  <a:lnTo>
                    <a:pt x="2265" y="1132"/>
                  </a:lnTo>
                  <a:close/>
                  <a:moveTo>
                    <a:pt x="2076" y="1227"/>
                  </a:moveTo>
                  <a:lnTo>
                    <a:pt x="2076" y="1227"/>
                  </a:lnTo>
                  <a:lnTo>
                    <a:pt x="2076" y="1227"/>
                  </a:lnTo>
                  <a:close/>
                  <a:moveTo>
                    <a:pt x="472" y="1604"/>
                  </a:moveTo>
                  <a:lnTo>
                    <a:pt x="378" y="1698"/>
                  </a:lnTo>
                  <a:lnTo>
                    <a:pt x="472" y="1651"/>
                  </a:lnTo>
                  <a:lnTo>
                    <a:pt x="472" y="1651"/>
                  </a:lnTo>
                  <a:lnTo>
                    <a:pt x="472" y="1604"/>
                  </a:lnTo>
                  <a:close/>
                  <a:moveTo>
                    <a:pt x="567" y="1604"/>
                  </a:moveTo>
                  <a:lnTo>
                    <a:pt x="472" y="1651"/>
                  </a:lnTo>
                  <a:lnTo>
                    <a:pt x="472" y="1651"/>
                  </a:lnTo>
                  <a:lnTo>
                    <a:pt x="472" y="1698"/>
                  </a:lnTo>
                  <a:lnTo>
                    <a:pt x="567" y="1604"/>
                  </a:lnTo>
                  <a:close/>
                  <a:moveTo>
                    <a:pt x="6038" y="3680"/>
                  </a:moveTo>
                  <a:lnTo>
                    <a:pt x="6015" y="3703"/>
                  </a:lnTo>
                  <a:lnTo>
                    <a:pt x="6015" y="3703"/>
                  </a:lnTo>
                  <a:lnTo>
                    <a:pt x="6227" y="3774"/>
                  </a:lnTo>
                  <a:lnTo>
                    <a:pt x="6038" y="3680"/>
                  </a:lnTo>
                  <a:close/>
                  <a:moveTo>
                    <a:pt x="850" y="0"/>
                  </a:moveTo>
                  <a:lnTo>
                    <a:pt x="378" y="378"/>
                  </a:lnTo>
                  <a:lnTo>
                    <a:pt x="1" y="755"/>
                  </a:lnTo>
                  <a:lnTo>
                    <a:pt x="95" y="849"/>
                  </a:lnTo>
                  <a:lnTo>
                    <a:pt x="189" y="1038"/>
                  </a:lnTo>
                  <a:lnTo>
                    <a:pt x="284" y="1132"/>
                  </a:lnTo>
                  <a:lnTo>
                    <a:pt x="378" y="1227"/>
                  </a:lnTo>
                  <a:lnTo>
                    <a:pt x="472" y="1227"/>
                  </a:lnTo>
                  <a:lnTo>
                    <a:pt x="755" y="1132"/>
                  </a:lnTo>
                  <a:lnTo>
                    <a:pt x="755" y="1132"/>
                  </a:lnTo>
                  <a:lnTo>
                    <a:pt x="472" y="1415"/>
                  </a:lnTo>
                  <a:lnTo>
                    <a:pt x="661" y="1415"/>
                  </a:lnTo>
                  <a:lnTo>
                    <a:pt x="567" y="1604"/>
                  </a:lnTo>
                  <a:lnTo>
                    <a:pt x="567" y="1604"/>
                  </a:lnTo>
                  <a:lnTo>
                    <a:pt x="1227" y="1415"/>
                  </a:lnTo>
                  <a:lnTo>
                    <a:pt x="1038" y="1604"/>
                  </a:lnTo>
                  <a:lnTo>
                    <a:pt x="850" y="1887"/>
                  </a:lnTo>
                  <a:lnTo>
                    <a:pt x="1321" y="2264"/>
                  </a:lnTo>
                  <a:lnTo>
                    <a:pt x="2548" y="3114"/>
                  </a:lnTo>
                  <a:lnTo>
                    <a:pt x="3963" y="4057"/>
                  </a:lnTo>
                  <a:lnTo>
                    <a:pt x="4529" y="4340"/>
                  </a:lnTo>
                  <a:lnTo>
                    <a:pt x="4812" y="4340"/>
                  </a:lnTo>
                  <a:lnTo>
                    <a:pt x="4718" y="4434"/>
                  </a:lnTo>
                  <a:lnTo>
                    <a:pt x="4718" y="4529"/>
                  </a:lnTo>
                  <a:lnTo>
                    <a:pt x="5001" y="4717"/>
                  </a:lnTo>
                  <a:lnTo>
                    <a:pt x="5001" y="4717"/>
                  </a:lnTo>
                  <a:lnTo>
                    <a:pt x="4812" y="4623"/>
                  </a:lnTo>
                  <a:lnTo>
                    <a:pt x="4906" y="4812"/>
                  </a:lnTo>
                  <a:lnTo>
                    <a:pt x="5189" y="5000"/>
                  </a:lnTo>
                  <a:lnTo>
                    <a:pt x="5189" y="5000"/>
                  </a:lnTo>
                  <a:lnTo>
                    <a:pt x="5001" y="4906"/>
                  </a:lnTo>
                  <a:lnTo>
                    <a:pt x="4718" y="4812"/>
                  </a:lnTo>
                  <a:lnTo>
                    <a:pt x="4812" y="4812"/>
                  </a:lnTo>
                  <a:lnTo>
                    <a:pt x="4623" y="4717"/>
                  </a:lnTo>
                  <a:lnTo>
                    <a:pt x="4246" y="4717"/>
                  </a:lnTo>
                  <a:lnTo>
                    <a:pt x="4246" y="4623"/>
                  </a:lnTo>
                  <a:lnTo>
                    <a:pt x="4057" y="4812"/>
                  </a:lnTo>
                  <a:lnTo>
                    <a:pt x="3963" y="5095"/>
                  </a:lnTo>
                  <a:lnTo>
                    <a:pt x="4151" y="4906"/>
                  </a:lnTo>
                  <a:lnTo>
                    <a:pt x="4623" y="4906"/>
                  </a:lnTo>
                  <a:lnTo>
                    <a:pt x="4529" y="5000"/>
                  </a:lnTo>
                  <a:lnTo>
                    <a:pt x="4529" y="5189"/>
                  </a:lnTo>
                  <a:lnTo>
                    <a:pt x="4623" y="5378"/>
                  </a:lnTo>
                  <a:lnTo>
                    <a:pt x="4340" y="5472"/>
                  </a:lnTo>
                  <a:lnTo>
                    <a:pt x="3963" y="5755"/>
                  </a:lnTo>
                  <a:lnTo>
                    <a:pt x="3585" y="6132"/>
                  </a:lnTo>
                  <a:lnTo>
                    <a:pt x="3491" y="6321"/>
                  </a:lnTo>
                  <a:lnTo>
                    <a:pt x="3491" y="6510"/>
                  </a:lnTo>
                  <a:lnTo>
                    <a:pt x="3302" y="6415"/>
                  </a:lnTo>
                  <a:lnTo>
                    <a:pt x="3208" y="6321"/>
                  </a:lnTo>
                  <a:lnTo>
                    <a:pt x="3114" y="6415"/>
                  </a:lnTo>
                  <a:lnTo>
                    <a:pt x="3019" y="6604"/>
                  </a:lnTo>
                  <a:lnTo>
                    <a:pt x="3019" y="6793"/>
                  </a:lnTo>
                  <a:lnTo>
                    <a:pt x="3302" y="6981"/>
                  </a:lnTo>
                  <a:lnTo>
                    <a:pt x="3397" y="6981"/>
                  </a:lnTo>
                  <a:lnTo>
                    <a:pt x="3585" y="6887"/>
                  </a:lnTo>
                  <a:lnTo>
                    <a:pt x="3680" y="6604"/>
                  </a:lnTo>
                  <a:lnTo>
                    <a:pt x="3680" y="6227"/>
                  </a:lnTo>
                  <a:lnTo>
                    <a:pt x="3868" y="6415"/>
                  </a:lnTo>
                  <a:lnTo>
                    <a:pt x="4151" y="6604"/>
                  </a:lnTo>
                  <a:lnTo>
                    <a:pt x="4246" y="6510"/>
                  </a:lnTo>
                  <a:lnTo>
                    <a:pt x="4529" y="6227"/>
                  </a:lnTo>
                  <a:lnTo>
                    <a:pt x="4718" y="5849"/>
                  </a:lnTo>
                  <a:lnTo>
                    <a:pt x="4812" y="5566"/>
                  </a:lnTo>
                  <a:lnTo>
                    <a:pt x="5284" y="5661"/>
                  </a:lnTo>
                  <a:lnTo>
                    <a:pt x="5661" y="5849"/>
                  </a:lnTo>
                  <a:lnTo>
                    <a:pt x="5661" y="5661"/>
                  </a:lnTo>
                  <a:lnTo>
                    <a:pt x="5755" y="5566"/>
                  </a:lnTo>
                  <a:lnTo>
                    <a:pt x="5944" y="5283"/>
                  </a:lnTo>
                  <a:lnTo>
                    <a:pt x="5944" y="5095"/>
                  </a:lnTo>
                  <a:lnTo>
                    <a:pt x="5755" y="5000"/>
                  </a:lnTo>
                  <a:lnTo>
                    <a:pt x="6133" y="5000"/>
                  </a:lnTo>
                  <a:lnTo>
                    <a:pt x="6416" y="4906"/>
                  </a:lnTo>
                  <a:lnTo>
                    <a:pt x="6793" y="4529"/>
                  </a:lnTo>
                  <a:lnTo>
                    <a:pt x="6699" y="4529"/>
                  </a:lnTo>
                  <a:lnTo>
                    <a:pt x="6416" y="4434"/>
                  </a:lnTo>
                  <a:lnTo>
                    <a:pt x="6227" y="4434"/>
                  </a:lnTo>
                  <a:lnTo>
                    <a:pt x="6887" y="4340"/>
                  </a:lnTo>
                  <a:lnTo>
                    <a:pt x="7076" y="4246"/>
                  </a:lnTo>
                  <a:lnTo>
                    <a:pt x="6982" y="4246"/>
                  </a:lnTo>
                  <a:lnTo>
                    <a:pt x="6604" y="4151"/>
                  </a:lnTo>
                  <a:lnTo>
                    <a:pt x="6321" y="4151"/>
                  </a:lnTo>
                  <a:lnTo>
                    <a:pt x="6699" y="4057"/>
                  </a:lnTo>
                  <a:lnTo>
                    <a:pt x="6793" y="3963"/>
                  </a:lnTo>
                  <a:lnTo>
                    <a:pt x="5850" y="3963"/>
                  </a:lnTo>
                  <a:lnTo>
                    <a:pt x="5944" y="3868"/>
                  </a:lnTo>
                  <a:lnTo>
                    <a:pt x="5944" y="3774"/>
                  </a:lnTo>
                  <a:lnTo>
                    <a:pt x="6015" y="3703"/>
                  </a:lnTo>
                  <a:lnTo>
                    <a:pt x="6015" y="3703"/>
                  </a:lnTo>
                  <a:lnTo>
                    <a:pt x="5944" y="3680"/>
                  </a:lnTo>
                  <a:lnTo>
                    <a:pt x="5472" y="3680"/>
                  </a:lnTo>
                  <a:lnTo>
                    <a:pt x="5284" y="3585"/>
                  </a:lnTo>
                  <a:lnTo>
                    <a:pt x="5095" y="3397"/>
                  </a:lnTo>
                  <a:lnTo>
                    <a:pt x="5001" y="3019"/>
                  </a:lnTo>
                  <a:lnTo>
                    <a:pt x="5001" y="2736"/>
                  </a:lnTo>
                  <a:lnTo>
                    <a:pt x="4529" y="2642"/>
                  </a:lnTo>
                  <a:lnTo>
                    <a:pt x="3491" y="2264"/>
                  </a:lnTo>
                  <a:lnTo>
                    <a:pt x="2925" y="1981"/>
                  </a:lnTo>
                  <a:lnTo>
                    <a:pt x="2548" y="1698"/>
                  </a:lnTo>
                  <a:lnTo>
                    <a:pt x="2359" y="1415"/>
                  </a:lnTo>
                  <a:lnTo>
                    <a:pt x="2359" y="1321"/>
                  </a:lnTo>
                  <a:lnTo>
                    <a:pt x="2548" y="1132"/>
                  </a:lnTo>
                  <a:lnTo>
                    <a:pt x="2265" y="1321"/>
                  </a:lnTo>
                  <a:lnTo>
                    <a:pt x="2170" y="1321"/>
                  </a:lnTo>
                  <a:lnTo>
                    <a:pt x="2170" y="1227"/>
                  </a:lnTo>
                  <a:lnTo>
                    <a:pt x="2076" y="1321"/>
                  </a:lnTo>
                  <a:lnTo>
                    <a:pt x="2076" y="1227"/>
                  </a:lnTo>
                  <a:lnTo>
                    <a:pt x="1887" y="1510"/>
                  </a:lnTo>
                  <a:lnTo>
                    <a:pt x="1887" y="1321"/>
                  </a:lnTo>
                  <a:lnTo>
                    <a:pt x="1793" y="1132"/>
                  </a:lnTo>
                  <a:lnTo>
                    <a:pt x="1321" y="849"/>
                  </a:lnTo>
                  <a:lnTo>
                    <a:pt x="1133" y="661"/>
                  </a:lnTo>
                  <a:lnTo>
                    <a:pt x="944" y="472"/>
                  </a:lnTo>
                  <a:lnTo>
                    <a:pt x="850" y="283"/>
                  </a:lnTo>
                  <a:lnTo>
                    <a:pt x="850" y="0"/>
                  </a:lnTo>
                  <a:close/>
                  <a:moveTo>
                    <a:pt x="2642" y="6793"/>
                  </a:moveTo>
                  <a:lnTo>
                    <a:pt x="2642" y="6981"/>
                  </a:lnTo>
                  <a:lnTo>
                    <a:pt x="3019" y="7076"/>
                  </a:lnTo>
                  <a:lnTo>
                    <a:pt x="2736" y="6887"/>
                  </a:lnTo>
                  <a:lnTo>
                    <a:pt x="2642" y="6793"/>
                  </a:lnTo>
                  <a:close/>
                  <a:moveTo>
                    <a:pt x="3019" y="6793"/>
                  </a:moveTo>
                  <a:lnTo>
                    <a:pt x="3019" y="7076"/>
                  </a:lnTo>
                  <a:lnTo>
                    <a:pt x="3114" y="7076"/>
                  </a:lnTo>
                  <a:lnTo>
                    <a:pt x="3019" y="6793"/>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 name="Platshållare för innehåll 13">
            <a:extLst>
              <a:ext uri="{FF2B5EF4-FFF2-40B4-BE49-F238E27FC236}">
                <a16:creationId xmlns:a16="http://schemas.microsoft.com/office/drawing/2014/main" id="{BBDD511F-D115-7BBE-F49E-BEA34ECF005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p:spPr>
      </p:pic>
      <p:sp>
        <p:nvSpPr>
          <p:cNvPr id="2" name="Rektangel 1">
            <a:extLst>
              <a:ext uri="{FF2B5EF4-FFF2-40B4-BE49-F238E27FC236}">
                <a16:creationId xmlns:a16="http://schemas.microsoft.com/office/drawing/2014/main" id="{F8977EDB-0D41-A96E-F725-4A77CAAC4B06}"/>
              </a:ext>
            </a:extLst>
          </p:cNvPr>
          <p:cNvSpPr/>
          <p:nvPr/>
        </p:nvSpPr>
        <p:spPr>
          <a:xfrm>
            <a:off x="6770007" y="4520264"/>
            <a:ext cx="4864822" cy="584775"/>
          </a:xfrm>
          <a:prstGeom prst="rect">
            <a:avLst/>
          </a:prstGeom>
        </p:spPr>
        <p:txBody>
          <a:bodyPr wrap="square" anchor="t">
            <a:spAutoFit/>
          </a:bodyPr>
          <a:lstStyle/>
          <a:p>
            <a:r>
              <a:rPr lang="sv-SE" sz="3200" dirty="0">
                <a:solidFill>
                  <a:schemeClr val="bg1"/>
                </a:solidFill>
                <a:latin typeface="Work Sans" pitchFamily="2" charset="0"/>
                <a:ea typeface="+mn-lt"/>
                <a:cs typeface="Futura Medium" panose="020B0602020204020303" pitchFamily="34" charset="-79"/>
              </a:rPr>
              <a:t>Jaghar3prickigahundar! </a:t>
            </a:r>
          </a:p>
        </p:txBody>
      </p:sp>
    </p:spTree>
    <p:extLst>
      <p:ext uri="{BB962C8B-B14F-4D97-AF65-F5344CB8AC3E}">
        <p14:creationId xmlns:p14="http://schemas.microsoft.com/office/powerpoint/2010/main" val="374472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2"/>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76A8C60F-056D-B040-8771-F9B5A22BB1DB}"/>
              </a:ext>
            </a:extLst>
          </p:cNvPr>
          <p:cNvSpPr>
            <a:spLocks noGrp="1"/>
          </p:cNvSpPr>
          <p:nvPr>
            <p:ph type="body" sz="half" idx="2"/>
          </p:nvPr>
        </p:nvSpPr>
        <p:spPr>
          <a:xfrm>
            <a:off x="6096000" y="1542994"/>
            <a:ext cx="6248400" cy="1201402"/>
          </a:xfrm>
        </p:spPr>
        <p:txBody>
          <a:bodyPr vert="horz" lIns="91440" tIns="45720" rIns="91440" bIns="45720" rtlCol="0">
            <a:normAutofit/>
          </a:bodyPr>
          <a:lstStyle/>
          <a:p>
            <a:pPr marL="57150" algn="l">
              <a:buClr>
                <a:schemeClr val="bg1"/>
              </a:buClr>
            </a:pPr>
            <a:r>
              <a:rPr lang="en-US" sz="2400" b="1" dirty="0">
                <a:solidFill>
                  <a:schemeClr val="accent2"/>
                </a:solidFill>
                <a:latin typeface="Work Sans" pitchFamily="2" charset="0"/>
              </a:rPr>
              <a:t>__ __ __ __ __ __ __ __ __ __ __ __ __  ?</a:t>
            </a:r>
          </a:p>
        </p:txBody>
      </p:sp>
      <p:pic>
        <p:nvPicPr>
          <p:cNvPr id="32" name="Platshållare för innehåll 13">
            <a:extLst>
              <a:ext uri="{FF2B5EF4-FFF2-40B4-BE49-F238E27FC236}">
                <a16:creationId xmlns:a16="http://schemas.microsoft.com/office/drawing/2014/main" id="{C8AF0DE8-E531-61DC-24D7-79EFDCA1C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sp>
        <p:nvSpPr>
          <p:cNvPr id="19" name="textruta 18">
            <a:extLst>
              <a:ext uri="{FF2B5EF4-FFF2-40B4-BE49-F238E27FC236}">
                <a16:creationId xmlns:a16="http://schemas.microsoft.com/office/drawing/2014/main" id="{D46D32CD-4397-7848-479F-53669DEC7D50}"/>
              </a:ext>
            </a:extLst>
          </p:cNvPr>
          <p:cNvSpPr txBox="1"/>
          <p:nvPr/>
        </p:nvSpPr>
        <p:spPr>
          <a:xfrm>
            <a:off x="768927" y="1104723"/>
            <a:ext cx="4641213" cy="5078313"/>
          </a:xfrm>
          <a:prstGeom prst="rect">
            <a:avLst/>
          </a:prstGeom>
          <a:noFill/>
        </p:spPr>
        <p:txBody>
          <a:bodyPr wrap="square" rtlCol="0">
            <a:spAutoFit/>
          </a:bodyPr>
          <a:lstStyle/>
          <a:p>
            <a:pPr marL="285750" indent="-285750">
              <a:buFont typeface="Arial" panose="020B0604020202020204" pitchFamily="34" charset="0"/>
              <a:buChar char="•"/>
            </a:pPr>
            <a:r>
              <a:rPr lang="sv-SE" sz="3600" dirty="0">
                <a:solidFill>
                  <a:schemeClr val="bg2"/>
                </a:solidFill>
              </a:rPr>
              <a:t>Långt</a:t>
            </a:r>
          </a:p>
          <a:p>
            <a:pPr marL="285750" indent="-285750">
              <a:buFont typeface="Arial" panose="020B0604020202020204" pitchFamily="34" charset="0"/>
              <a:buChar char="•"/>
            </a:pPr>
            <a:endParaRPr lang="sv-SE" sz="3600" dirty="0">
              <a:solidFill>
                <a:schemeClr val="bg2"/>
              </a:solidFill>
            </a:endParaRPr>
          </a:p>
          <a:p>
            <a:pPr marL="285750" indent="-285750">
              <a:buFont typeface="Arial" panose="020B0604020202020204" pitchFamily="34" charset="0"/>
              <a:buChar char="•"/>
            </a:pPr>
            <a:r>
              <a:rPr lang="sv-SE" sz="3600" dirty="0">
                <a:solidFill>
                  <a:schemeClr val="bg2"/>
                </a:solidFill>
              </a:rPr>
              <a:t>Hemligt</a:t>
            </a:r>
          </a:p>
          <a:p>
            <a:pPr marL="285750" indent="-285750">
              <a:buFont typeface="Arial" panose="020B0604020202020204" pitchFamily="34" charset="0"/>
              <a:buChar char="•"/>
            </a:pPr>
            <a:endParaRPr lang="sv-SE" sz="3600" dirty="0">
              <a:solidFill>
                <a:schemeClr val="bg2"/>
              </a:solidFill>
            </a:endParaRPr>
          </a:p>
          <a:p>
            <a:pPr marL="285750" indent="-285750">
              <a:buFont typeface="Arial" panose="020B0604020202020204" pitchFamily="34" charset="0"/>
              <a:buChar char="•"/>
            </a:pPr>
            <a:r>
              <a:rPr lang="sv-SE" sz="3600" dirty="0">
                <a:solidFill>
                  <a:schemeClr val="bg2"/>
                </a:solidFill>
              </a:rPr>
              <a:t>Unikt</a:t>
            </a:r>
          </a:p>
          <a:p>
            <a:pPr marL="285750" indent="-285750">
              <a:buFont typeface="Arial" panose="020B0604020202020204" pitchFamily="34" charset="0"/>
              <a:buChar char="•"/>
            </a:pPr>
            <a:endParaRPr lang="sv-SE" sz="3600" dirty="0">
              <a:solidFill>
                <a:schemeClr val="bg2"/>
              </a:solidFill>
            </a:endParaRPr>
          </a:p>
          <a:p>
            <a:pPr marL="285750" indent="-285750">
              <a:buFont typeface="Arial" panose="020B0604020202020204" pitchFamily="34" charset="0"/>
              <a:buChar char="•"/>
            </a:pPr>
            <a:r>
              <a:rPr lang="sv-SE" sz="3600" dirty="0">
                <a:solidFill>
                  <a:schemeClr val="bg2"/>
                </a:solidFill>
              </a:rPr>
              <a:t>Svårt att gissa</a:t>
            </a:r>
          </a:p>
          <a:p>
            <a:pPr marL="285750" indent="-285750">
              <a:buFont typeface="Arial" panose="020B0604020202020204" pitchFamily="34" charset="0"/>
              <a:buChar char="•"/>
            </a:pPr>
            <a:endParaRPr lang="sv-SE" sz="3600" dirty="0">
              <a:solidFill>
                <a:schemeClr val="bg2"/>
              </a:solidFill>
            </a:endParaRPr>
          </a:p>
          <a:p>
            <a:pPr marL="285750" indent="-285750">
              <a:buFont typeface="Arial" panose="020B0604020202020204" pitchFamily="34" charset="0"/>
              <a:buChar char="•"/>
            </a:pPr>
            <a:r>
              <a:rPr lang="sv-SE" sz="3600" dirty="0">
                <a:solidFill>
                  <a:schemeClr val="bg2"/>
                </a:solidFill>
              </a:rPr>
              <a:t>Lätt att komma ihåg</a:t>
            </a:r>
          </a:p>
        </p:txBody>
      </p:sp>
      <p:pic>
        <p:nvPicPr>
          <p:cNvPr id="24" name="Bild 23" descr="Mappsökning med hel fyllning">
            <a:extLst>
              <a:ext uri="{FF2B5EF4-FFF2-40B4-BE49-F238E27FC236}">
                <a16:creationId xmlns:a16="http://schemas.microsoft.com/office/drawing/2014/main" id="{47188FC5-281F-C669-E6CD-D3B9B925894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66549" y="2253140"/>
            <a:ext cx="2781477" cy="2781477"/>
          </a:xfrm>
          <a:prstGeom prst="rect">
            <a:avLst/>
          </a:prstGeom>
        </p:spPr>
      </p:pic>
      <p:pic>
        <p:nvPicPr>
          <p:cNvPr id="27" name="Bild 26" descr="Tanke med hel fyllning">
            <a:extLst>
              <a:ext uri="{FF2B5EF4-FFF2-40B4-BE49-F238E27FC236}">
                <a16:creationId xmlns:a16="http://schemas.microsoft.com/office/drawing/2014/main" id="{30121D93-28A8-1C75-B1E9-8CFB88A2E97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10251" y="3836110"/>
            <a:ext cx="2346926" cy="2346926"/>
          </a:xfrm>
          <a:prstGeom prst="rect">
            <a:avLst/>
          </a:prstGeom>
        </p:spPr>
      </p:pic>
    </p:spTree>
    <p:extLst>
      <p:ext uri="{BB962C8B-B14F-4D97-AF65-F5344CB8AC3E}">
        <p14:creationId xmlns:p14="http://schemas.microsoft.com/office/powerpoint/2010/main" val="1394506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ktangel 29">
            <a:extLst>
              <a:ext uri="{FF2B5EF4-FFF2-40B4-BE49-F238E27FC236}">
                <a16:creationId xmlns:a16="http://schemas.microsoft.com/office/drawing/2014/main" id="{A9AE979C-93D2-F244-986F-8779B1D88EF7}"/>
              </a:ext>
            </a:extLst>
          </p:cNvPr>
          <p:cNvSpPr/>
          <p:nvPr/>
        </p:nvSpPr>
        <p:spPr>
          <a:xfrm rot="299410">
            <a:off x="9672919" y="2451847"/>
            <a:ext cx="1577788" cy="28014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Google Shape;273;p31">
            <a:extLst>
              <a:ext uri="{FF2B5EF4-FFF2-40B4-BE49-F238E27FC236}">
                <a16:creationId xmlns:a16="http://schemas.microsoft.com/office/drawing/2014/main" id="{454BA9D7-5545-2E45-8728-F5ED14BF7B52}"/>
              </a:ext>
            </a:extLst>
          </p:cNvPr>
          <p:cNvSpPr/>
          <p:nvPr/>
        </p:nvSpPr>
        <p:spPr>
          <a:xfrm rot="299410">
            <a:off x="9539628" y="1890000"/>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FFFFFF">
              <a:alpha val="11150"/>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Platshållare för innehåll 2">
            <a:extLst>
              <a:ext uri="{FF2B5EF4-FFF2-40B4-BE49-F238E27FC236}">
                <a16:creationId xmlns:a16="http://schemas.microsoft.com/office/drawing/2014/main" id="{4317AA91-0441-7B4E-A888-BC1A8F370FD5}"/>
              </a:ext>
            </a:extLst>
          </p:cNvPr>
          <p:cNvSpPr txBox="1">
            <a:spLocks/>
          </p:cNvSpPr>
          <p:nvPr/>
        </p:nvSpPr>
        <p:spPr>
          <a:xfrm>
            <a:off x="2382801" y="2397211"/>
            <a:ext cx="6822989" cy="37797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AutoNum type="arabicPeriod"/>
            </a:pPr>
            <a:endParaRPr lang="sv-SE" sz="2200" dirty="0">
              <a:solidFill>
                <a:schemeClr val="bg1"/>
              </a:solidFill>
              <a:latin typeface="Futura Medium" panose="020B0602020204020303" pitchFamily="34" charset="-79"/>
              <a:cs typeface="Futura Medium" panose="020B0602020204020303" pitchFamily="34" charset="-79"/>
            </a:endParaRPr>
          </a:p>
        </p:txBody>
      </p:sp>
      <p:sp>
        <p:nvSpPr>
          <p:cNvPr id="8" name="Google Shape;54;p11">
            <a:extLst>
              <a:ext uri="{FF2B5EF4-FFF2-40B4-BE49-F238E27FC236}">
                <a16:creationId xmlns:a16="http://schemas.microsoft.com/office/drawing/2014/main" id="{B9001AEA-DA30-734A-9154-D46C3B11B68D}"/>
              </a:ext>
            </a:extLst>
          </p:cNvPr>
          <p:cNvSpPr/>
          <p:nvPr/>
        </p:nvSpPr>
        <p:spPr>
          <a:xfrm>
            <a:off x="4109383" y="1533341"/>
            <a:ext cx="985234"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6CB5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textruta 13">
            <a:extLst>
              <a:ext uri="{FF2B5EF4-FFF2-40B4-BE49-F238E27FC236}">
                <a16:creationId xmlns:a16="http://schemas.microsoft.com/office/drawing/2014/main" id="{762DC396-F41C-BD45-A960-9F56CB194337}"/>
              </a:ext>
            </a:extLst>
          </p:cNvPr>
          <p:cNvSpPr txBox="1"/>
          <p:nvPr/>
        </p:nvSpPr>
        <p:spPr>
          <a:xfrm>
            <a:off x="1487503" y="2846695"/>
            <a:ext cx="3801196" cy="2862322"/>
          </a:xfrm>
          <a:prstGeom prst="rect">
            <a:avLst/>
          </a:prstGeom>
          <a:noFill/>
        </p:spPr>
        <p:txBody>
          <a:bodyPr wrap="square" rtlCol="0">
            <a:spAutoFit/>
          </a:bodyPr>
          <a:lstStyle/>
          <a:p>
            <a:r>
              <a:rPr lang="sv-SE" sz="3600" dirty="0">
                <a:solidFill>
                  <a:schemeClr val="accent6"/>
                </a:solidFill>
                <a:latin typeface="Work Sans" pitchFamily="2" charset="0"/>
                <a:cs typeface="Futura Medium" panose="020B0602020204020303" pitchFamily="34" charset="-79"/>
              </a:rPr>
              <a:t>#1: 123456</a:t>
            </a:r>
          </a:p>
          <a:p>
            <a:r>
              <a:rPr lang="sv-SE" sz="3600" dirty="0">
                <a:solidFill>
                  <a:schemeClr val="accent6"/>
                </a:solidFill>
                <a:latin typeface="Work Sans" pitchFamily="2" charset="0"/>
                <a:cs typeface="Futura Medium" panose="020B0602020204020303" pitchFamily="34" charset="-79"/>
              </a:rPr>
              <a:t>#2: </a:t>
            </a:r>
            <a:r>
              <a:rPr lang="sv-SE" sz="3600" dirty="0" err="1">
                <a:solidFill>
                  <a:schemeClr val="accent6"/>
                </a:solidFill>
                <a:latin typeface="Work Sans" pitchFamily="2" charset="0"/>
                <a:cs typeface="Futura Medium" panose="020B0602020204020303" pitchFamily="34" charset="-79"/>
              </a:rPr>
              <a:t>password</a:t>
            </a:r>
            <a:endParaRPr lang="sv-SE" sz="3600" dirty="0">
              <a:solidFill>
                <a:schemeClr val="accent6"/>
              </a:solidFill>
              <a:latin typeface="Work Sans" pitchFamily="2" charset="0"/>
              <a:cs typeface="Futura Medium" panose="020B0602020204020303" pitchFamily="34" charset="-79"/>
            </a:endParaRPr>
          </a:p>
          <a:p>
            <a:r>
              <a:rPr lang="sv-SE" sz="3600" dirty="0">
                <a:solidFill>
                  <a:schemeClr val="accent6"/>
                </a:solidFill>
                <a:latin typeface="Work Sans" pitchFamily="2" charset="0"/>
                <a:cs typeface="Futura Medium" panose="020B0602020204020303" pitchFamily="34" charset="-79"/>
              </a:rPr>
              <a:t>#3: 123456789</a:t>
            </a:r>
          </a:p>
          <a:p>
            <a:r>
              <a:rPr lang="sv-SE" sz="3600" dirty="0">
                <a:solidFill>
                  <a:schemeClr val="accent6"/>
                </a:solidFill>
                <a:latin typeface="Work Sans" pitchFamily="2" charset="0"/>
                <a:cs typeface="Futura Medium" panose="020B0602020204020303" pitchFamily="34" charset="-79"/>
              </a:rPr>
              <a:t>#4: 12345678</a:t>
            </a:r>
          </a:p>
          <a:p>
            <a:r>
              <a:rPr lang="sv-SE" sz="3600" dirty="0">
                <a:solidFill>
                  <a:schemeClr val="accent6"/>
                </a:solidFill>
                <a:latin typeface="Work Sans" pitchFamily="2" charset="0"/>
                <a:cs typeface="Futura Medium" panose="020B0602020204020303" pitchFamily="34" charset="-79"/>
              </a:rPr>
              <a:t>#5: 12345</a:t>
            </a:r>
          </a:p>
        </p:txBody>
      </p:sp>
      <p:sp>
        <p:nvSpPr>
          <p:cNvPr id="27" name="Google Shape;382;p38">
            <a:extLst>
              <a:ext uri="{FF2B5EF4-FFF2-40B4-BE49-F238E27FC236}">
                <a16:creationId xmlns:a16="http://schemas.microsoft.com/office/drawing/2014/main" id="{20AF0F93-DECA-5147-A4BB-B071A718DE5B}"/>
              </a:ext>
            </a:extLst>
          </p:cNvPr>
          <p:cNvSpPr/>
          <p:nvPr/>
        </p:nvSpPr>
        <p:spPr>
          <a:xfrm rot="333530" flipV="1">
            <a:off x="9867919" y="3214473"/>
            <a:ext cx="1246319" cy="1272882"/>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D0F6"/>
              </a:solidFill>
            </a:endParaRPr>
          </a:p>
        </p:txBody>
      </p:sp>
      <p:sp>
        <p:nvSpPr>
          <p:cNvPr id="26" name="textruta 25">
            <a:extLst>
              <a:ext uri="{FF2B5EF4-FFF2-40B4-BE49-F238E27FC236}">
                <a16:creationId xmlns:a16="http://schemas.microsoft.com/office/drawing/2014/main" id="{A3F4F4C6-13BE-8A47-8331-CB64D9A8C8B4}"/>
              </a:ext>
            </a:extLst>
          </p:cNvPr>
          <p:cNvSpPr txBox="1"/>
          <p:nvPr/>
        </p:nvSpPr>
        <p:spPr>
          <a:xfrm>
            <a:off x="5408719" y="2838454"/>
            <a:ext cx="3801196" cy="2862322"/>
          </a:xfrm>
          <a:prstGeom prst="rect">
            <a:avLst/>
          </a:prstGeom>
          <a:noFill/>
        </p:spPr>
        <p:txBody>
          <a:bodyPr wrap="square" rtlCol="0">
            <a:spAutoFit/>
          </a:bodyPr>
          <a:lstStyle/>
          <a:p>
            <a:r>
              <a:rPr lang="sv-SE" sz="3600" dirty="0">
                <a:solidFill>
                  <a:schemeClr val="accent6"/>
                </a:solidFill>
                <a:latin typeface="Work Sans" pitchFamily="2" charset="0"/>
                <a:cs typeface="Futura Medium" panose="020B0602020204020303" pitchFamily="34" charset="-79"/>
              </a:rPr>
              <a:t>#6: 111111</a:t>
            </a:r>
          </a:p>
          <a:p>
            <a:r>
              <a:rPr lang="sv-SE" sz="3600" dirty="0">
                <a:solidFill>
                  <a:schemeClr val="accent6"/>
                </a:solidFill>
                <a:latin typeface="Work Sans" pitchFamily="2" charset="0"/>
                <a:cs typeface="Futura Medium" panose="020B0602020204020303" pitchFamily="34" charset="-79"/>
              </a:rPr>
              <a:t>#7: 1234567</a:t>
            </a:r>
          </a:p>
          <a:p>
            <a:r>
              <a:rPr lang="sv-SE" sz="3600" dirty="0">
                <a:solidFill>
                  <a:schemeClr val="accent6"/>
                </a:solidFill>
                <a:latin typeface="Work Sans" pitchFamily="2" charset="0"/>
                <a:cs typeface="Futura Medium" panose="020B0602020204020303" pitchFamily="34" charset="-79"/>
              </a:rPr>
              <a:t>#8: </a:t>
            </a:r>
            <a:r>
              <a:rPr lang="sv-SE" sz="3600" dirty="0" err="1">
                <a:solidFill>
                  <a:schemeClr val="accent6"/>
                </a:solidFill>
                <a:latin typeface="Work Sans" pitchFamily="2" charset="0"/>
                <a:cs typeface="Futura Medium" panose="020B0602020204020303" pitchFamily="34" charset="-79"/>
              </a:rPr>
              <a:t>sunshine</a:t>
            </a:r>
            <a:endParaRPr lang="sv-SE" sz="3600" dirty="0">
              <a:solidFill>
                <a:schemeClr val="accent6"/>
              </a:solidFill>
              <a:latin typeface="Work Sans" pitchFamily="2" charset="0"/>
              <a:cs typeface="Futura Medium" panose="020B0602020204020303" pitchFamily="34" charset="-79"/>
            </a:endParaRPr>
          </a:p>
          <a:p>
            <a:r>
              <a:rPr lang="sv-SE" sz="3600" dirty="0">
                <a:solidFill>
                  <a:schemeClr val="accent6"/>
                </a:solidFill>
                <a:latin typeface="Work Sans" pitchFamily="2" charset="0"/>
                <a:cs typeface="Futura Medium" panose="020B0602020204020303" pitchFamily="34" charset="-79"/>
              </a:rPr>
              <a:t>#9: </a:t>
            </a:r>
            <a:r>
              <a:rPr lang="sv-SE" sz="3600" dirty="0" err="1">
                <a:solidFill>
                  <a:schemeClr val="accent6"/>
                </a:solidFill>
                <a:latin typeface="Work Sans" pitchFamily="2" charset="0"/>
                <a:cs typeface="Futura Medium" panose="020B0602020204020303" pitchFamily="34" charset="-79"/>
              </a:rPr>
              <a:t>qwerty</a:t>
            </a:r>
            <a:endParaRPr lang="sv-SE" sz="3600" dirty="0">
              <a:solidFill>
                <a:schemeClr val="accent6"/>
              </a:solidFill>
              <a:latin typeface="Work Sans" pitchFamily="2" charset="0"/>
              <a:cs typeface="Futura Medium" panose="020B0602020204020303" pitchFamily="34" charset="-79"/>
            </a:endParaRPr>
          </a:p>
          <a:p>
            <a:r>
              <a:rPr lang="sv-SE" sz="3600" dirty="0">
                <a:solidFill>
                  <a:schemeClr val="accent6"/>
                </a:solidFill>
                <a:latin typeface="Work Sans" pitchFamily="2" charset="0"/>
                <a:cs typeface="Futura Medium" panose="020B0602020204020303" pitchFamily="34" charset="-79"/>
              </a:rPr>
              <a:t>#10: </a:t>
            </a:r>
            <a:r>
              <a:rPr lang="sv-SE" sz="3600" dirty="0" err="1">
                <a:solidFill>
                  <a:schemeClr val="accent6"/>
                </a:solidFill>
                <a:latin typeface="Work Sans" pitchFamily="2" charset="0"/>
                <a:cs typeface="Futura Medium" panose="020B0602020204020303" pitchFamily="34" charset="-79"/>
              </a:rPr>
              <a:t>iloveyou</a:t>
            </a:r>
            <a:endParaRPr lang="sv-SE" sz="3600" dirty="0">
              <a:solidFill>
                <a:schemeClr val="accent6"/>
              </a:solidFill>
              <a:latin typeface="Work Sans" pitchFamily="2" charset="0"/>
              <a:cs typeface="Futura Medium" panose="020B0602020204020303" pitchFamily="34" charset="-79"/>
            </a:endParaRPr>
          </a:p>
        </p:txBody>
      </p:sp>
      <p:sp>
        <p:nvSpPr>
          <p:cNvPr id="28" name="Google Shape;54;p11">
            <a:extLst>
              <a:ext uri="{FF2B5EF4-FFF2-40B4-BE49-F238E27FC236}">
                <a16:creationId xmlns:a16="http://schemas.microsoft.com/office/drawing/2014/main" id="{D5AE9959-9CDB-9248-95AA-01D89343D948}"/>
              </a:ext>
            </a:extLst>
          </p:cNvPr>
          <p:cNvSpPr/>
          <p:nvPr/>
        </p:nvSpPr>
        <p:spPr>
          <a:xfrm rot="20120142">
            <a:off x="543315" y="3982856"/>
            <a:ext cx="8551087" cy="262680"/>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6CB5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4;p11">
            <a:extLst>
              <a:ext uri="{FF2B5EF4-FFF2-40B4-BE49-F238E27FC236}">
                <a16:creationId xmlns:a16="http://schemas.microsoft.com/office/drawing/2014/main" id="{E757B0B2-2E78-D74A-A8A3-798CFF2ACD1A}"/>
              </a:ext>
            </a:extLst>
          </p:cNvPr>
          <p:cNvSpPr/>
          <p:nvPr/>
        </p:nvSpPr>
        <p:spPr>
          <a:xfrm rot="1534157">
            <a:off x="819074" y="4020390"/>
            <a:ext cx="8551087" cy="257857"/>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6CB5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Rubrik 1">
            <a:extLst>
              <a:ext uri="{FF2B5EF4-FFF2-40B4-BE49-F238E27FC236}">
                <a16:creationId xmlns:a16="http://schemas.microsoft.com/office/drawing/2014/main" id="{5C9E014D-F664-D75D-92E2-8EDD623DB3AE}"/>
              </a:ext>
            </a:extLst>
          </p:cNvPr>
          <p:cNvSpPr txBox="1">
            <a:spLocks/>
          </p:cNvSpPr>
          <p:nvPr/>
        </p:nvSpPr>
        <p:spPr>
          <a:xfrm>
            <a:off x="305828" y="1010745"/>
            <a:ext cx="11580341" cy="759889"/>
          </a:xfrm>
          <a:prstGeom prst="rect">
            <a:avLst/>
          </a:prstGeom>
        </p:spPr>
        <p:txBody>
          <a:bodyP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chemeClr val="tx1"/>
                </a:solidFill>
                <a:latin typeface="Work Sans" pitchFamily="2" charset="0"/>
                <a:cs typeface="Futura Medium" panose="020B0602020204020303" pitchFamily="34" charset="-79"/>
              </a:rPr>
              <a:t>Vad är inte ett bra lösenord?</a:t>
            </a:r>
          </a:p>
        </p:txBody>
      </p:sp>
      <p:pic>
        <p:nvPicPr>
          <p:cNvPr id="18" name="Platshållare för innehåll 13">
            <a:extLst>
              <a:ext uri="{FF2B5EF4-FFF2-40B4-BE49-F238E27FC236}">
                <a16:creationId xmlns:a16="http://schemas.microsoft.com/office/drawing/2014/main" id="{1D907774-FF6D-19AD-C663-457F0283893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p:spPr>
      </p:pic>
    </p:spTree>
    <p:extLst>
      <p:ext uri="{BB962C8B-B14F-4D97-AF65-F5344CB8AC3E}">
        <p14:creationId xmlns:p14="http://schemas.microsoft.com/office/powerpoint/2010/main" val="3473443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Ellips 1">
            <a:extLst>
              <a:ext uri="{FF2B5EF4-FFF2-40B4-BE49-F238E27FC236}">
                <a16:creationId xmlns:a16="http://schemas.microsoft.com/office/drawing/2014/main" id="{3A05CE3E-C51D-1938-ABB2-12D3AC826E51}"/>
              </a:ext>
            </a:extLst>
          </p:cNvPr>
          <p:cNvSpPr/>
          <p:nvPr/>
        </p:nvSpPr>
        <p:spPr>
          <a:xfrm>
            <a:off x="3421662" y="544340"/>
            <a:ext cx="5348673" cy="5348673"/>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sv-SE" sz="4000" b="1" dirty="0">
                <a:solidFill>
                  <a:schemeClr val="bg2"/>
                </a:solidFill>
                <a:latin typeface="Work Sans" pitchFamily="2" charset="0"/>
                <a:cs typeface="Futura Medium" panose="020B0602020204020303" pitchFamily="34" charset="-79"/>
              </a:rPr>
              <a:t>VARFÖR ÄR DET VIKTIGT MED BRA LÖSENORD?</a:t>
            </a:r>
          </a:p>
        </p:txBody>
      </p:sp>
    </p:spTree>
    <p:extLst>
      <p:ext uri="{BB962C8B-B14F-4D97-AF65-F5344CB8AC3E}">
        <p14:creationId xmlns:p14="http://schemas.microsoft.com/office/powerpoint/2010/main" val="3613330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ktangel 43">
            <a:extLst>
              <a:ext uri="{FF2B5EF4-FFF2-40B4-BE49-F238E27FC236}">
                <a16:creationId xmlns:a16="http://schemas.microsoft.com/office/drawing/2014/main" id="{952F3D86-1F19-845D-32D6-74D4885D18A0}"/>
              </a:ext>
            </a:extLst>
          </p:cNvPr>
          <p:cNvSpPr/>
          <p:nvPr/>
        </p:nvSpPr>
        <p:spPr>
          <a:xfrm rot="16914861">
            <a:off x="8395219" y="2713532"/>
            <a:ext cx="2748615" cy="1548342"/>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Google Shape;289;p33">
            <a:extLst>
              <a:ext uri="{FF2B5EF4-FFF2-40B4-BE49-F238E27FC236}">
                <a16:creationId xmlns:a16="http://schemas.microsoft.com/office/drawing/2014/main" id="{3F38DA06-B85A-B149-ADF0-7783914C574C}"/>
              </a:ext>
            </a:extLst>
          </p:cNvPr>
          <p:cNvSpPr/>
          <p:nvPr/>
        </p:nvSpPr>
        <p:spPr>
          <a:xfrm>
            <a:off x="1021048" y="837713"/>
            <a:ext cx="6031535" cy="4545636"/>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1150"/>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Sniglet"/>
              <a:ea typeface="Sniglet"/>
              <a:cs typeface="Sniglet"/>
              <a:sym typeface="Sniglet"/>
            </a:endParaRPr>
          </a:p>
        </p:txBody>
      </p:sp>
      <p:pic>
        <p:nvPicPr>
          <p:cNvPr id="20" name="Platshållare för innehåll 13">
            <a:extLst>
              <a:ext uri="{FF2B5EF4-FFF2-40B4-BE49-F238E27FC236}">
                <a16:creationId xmlns:a16="http://schemas.microsoft.com/office/drawing/2014/main" id="{04E22219-1934-2341-A002-C13F3169463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p:spPr>
      </p:pic>
      <p:sp>
        <p:nvSpPr>
          <p:cNvPr id="4" name="Rektangel 3">
            <a:extLst>
              <a:ext uri="{FF2B5EF4-FFF2-40B4-BE49-F238E27FC236}">
                <a16:creationId xmlns:a16="http://schemas.microsoft.com/office/drawing/2014/main" id="{C71DD09A-EAD5-9F37-59C8-C282FC7B5BC5}"/>
              </a:ext>
            </a:extLst>
          </p:cNvPr>
          <p:cNvSpPr/>
          <p:nvPr/>
        </p:nvSpPr>
        <p:spPr>
          <a:xfrm>
            <a:off x="1299017" y="1109293"/>
            <a:ext cx="5540962" cy="3351095"/>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2" name="Bildobjekt 21">
            <a:extLst>
              <a:ext uri="{FF2B5EF4-FFF2-40B4-BE49-F238E27FC236}">
                <a16:creationId xmlns:a16="http://schemas.microsoft.com/office/drawing/2014/main" id="{AA2CF50D-30EF-5E46-1471-E3866D10D5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100308">
            <a:off x="1573313" y="1497677"/>
            <a:ext cx="2934109" cy="712744"/>
          </a:xfrm>
          <a:prstGeom prst="rect">
            <a:avLst/>
          </a:prstGeom>
        </p:spPr>
      </p:pic>
      <p:pic>
        <p:nvPicPr>
          <p:cNvPr id="24" name="Bildobjekt 23">
            <a:extLst>
              <a:ext uri="{FF2B5EF4-FFF2-40B4-BE49-F238E27FC236}">
                <a16:creationId xmlns:a16="http://schemas.microsoft.com/office/drawing/2014/main" id="{1CB71558-760B-DB53-1ABB-205421F0A3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89705">
            <a:off x="9834377" y="2444651"/>
            <a:ext cx="719675" cy="719675"/>
          </a:xfrm>
          <a:prstGeom prst="rect">
            <a:avLst/>
          </a:prstGeom>
        </p:spPr>
      </p:pic>
      <p:pic>
        <p:nvPicPr>
          <p:cNvPr id="28" name="Bildobjekt 27" descr="En bild som visar text&#10;&#10;Automatiskt genererad beskrivning">
            <a:extLst>
              <a:ext uri="{FF2B5EF4-FFF2-40B4-BE49-F238E27FC236}">
                <a16:creationId xmlns:a16="http://schemas.microsoft.com/office/drawing/2014/main" id="{3BDB8610-E7D8-9D6E-37AD-426BCBAFAA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09169">
            <a:off x="4048360" y="2615654"/>
            <a:ext cx="2339904" cy="487152"/>
          </a:xfrm>
          <a:prstGeom prst="rect">
            <a:avLst/>
          </a:prstGeom>
        </p:spPr>
      </p:pic>
      <p:pic>
        <p:nvPicPr>
          <p:cNvPr id="32" name="Bildobjekt 31">
            <a:extLst>
              <a:ext uri="{FF2B5EF4-FFF2-40B4-BE49-F238E27FC236}">
                <a16:creationId xmlns:a16="http://schemas.microsoft.com/office/drawing/2014/main" id="{7FCD2A02-6285-F2C0-105F-AB8AE48A3B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22473" y="2317867"/>
            <a:ext cx="774963" cy="1408385"/>
          </a:xfrm>
          <a:prstGeom prst="rect">
            <a:avLst/>
          </a:prstGeom>
        </p:spPr>
      </p:pic>
      <p:pic>
        <p:nvPicPr>
          <p:cNvPr id="34" name="Bildobjekt 33">
            <a:extLst>
              <a:ext uri="{FF2B5EF4-FFF2-40B4-BE49-F238E27FC236}">
                <a16:creationId xmlns:a16="http://schemas.microsoft.com/office/drawing/2014/main" id="{9A78C45D-757D-1A6A-177D-672CB148FF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85831" y="3495806"/>
            <a:ext cx="1648245" cy="502026"/>
          </a:xfrm>
          <a:prstGeom prst="rect">
            <a:avLst/>
          </a:prstGeom>
        </p:spPr>
      </p:pic>
      <p:pic>
        <p:nvPicPr>
          <p:cNvPr id="40" name="Bildobjekt 39">
            <a:extLst>
              <a:ext uri="{FF2B5EF4-FFF2-40B4-BE49-F238E27FC236}">
                <a16:creationId xmlns:a16="http://schemas.microsoft.com/office/drawing/2014/main" id="{C9B545C9-41F5-91FF-854E-45A6BCC668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026584" y="3107814"/>
            <a:ext cx="1037957" cy="733999"/>
          </a:xfrm>
          <a:prstGeom prst="rect">
            <a:avLst/>
          </a:prstGeom>
        </p:spPr>
      </p:pic>
      <p:pic>
        <p:nvPicPr>
          <p:cNvPr id="42" name="Bildobjekt 41">
            <a:extLst>
              <a:ext uri="{FF2B5EF4-FFF2-40B4-BE49-F238E27FC236}">
                <a16:creationId xmlns:a16="http://schemas.microsoft.com/office/drawing/2014/main" id="{453AD513-709F-A125-EF6D-7DDAFD00B11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4425" y="1504049"/>
            <a:ext cx="1856853" cy="1031585"/>
          </a:xfrm>
          <a:prstGeom prst="rect">
            <a:avLst/>
          </a:prstGeom>
        </p:spPr>
      </p:pic>
      <p:sp>
        <p:nvSpPr>
          <p:cNvPr id="43" name="Google Shape;273;p31">
            <a:extLst>
              <a:ext uri="{FF2B5EF4-FFF2-40B4-BE49-F238E27FC236}">
                <a16:creationId xmlns:a16="http://schemas.microsoft.com/office/drawing/2014/main" id="{F9B1797F-2B8A-C024-7CD0-7F1A1AF03018}"/>
              </a:ext>
            </a:extLst>
          </p:cNvPr>
          <p:cNvSpPr/>
          <p:nvPr/>
        </p:nvSpPr>
        <p:spPr>
          <a:xfrm rot="698716">
            <a:off x="8837723" y="1534892"/>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FFFFFF">
              <a:alpha val="11150"/>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5" name="Bildobjekt 44" descr="En bild som visar text, clipart, vektorgrafik&#10;&#10;Automatiskt genererad beskrivning">
            <a:extLst>
              <a:ext uri="{FF2B5EF4-FFF2-40B4-BE49-F238E27FC236}">
                <a16:creationId xmlns:a16="http://schemas.microsoft.com/office/drawing/2014/main" id="{DDB80595-BFC2-75E7-926C-2EEB3273207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040839">
            <a:off x="9500523" y="4020061"/>
            <a:ext cx="635926" cy="635926"/>
          </a:xfrm>
          <a:prstGeom prst="rect">
            <a:avLst/>
          </a:prstGeom>
        </p:spPr>
      </p:pic>
      <p:pic>
        <p:nvPicPr>
          <p:cNvPr id="47" name="Bildobjekt 46" descr="En bild som visar text&#10;&#10;Automatiskt genererad beskrivning">
            <a:extLst>
              <a:ext uri="{FF2B5EF4-FFF2-40B4-BE49-F238E27FC236}">
                <a16:creationId xmlns:a16="http://schemas.microsoft.com/office/drawing/2014/main" id="{DA1C6588-169A-8A8D-734A-A9B8F54520D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065742">
            <a:off x="4686067" y="3234037"/>
            <a:ext cx="1262528" cy="1262528"/>
          </a:xfrm>
          <a:prstGeom prst="rect">
            <a:avLst/>
          </a:prstGeom>
        </p:spPr>
      </p:pic>
    </p:spTree>
    <p:extLst>
      <p:ext uri="{BB962C8B-B14F-4D97-AF65-F5344CB8AC3E}">
        <p14:creationId xmlns:p14="http://schemas.microsoft.com/office/powerpoint/2010/main" val="66121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latshållare för innehåll 13">
            <a:extLst>
              <a:ext uri="{FF2B5EF4-FFF2-40B4-BE49-F238E27FC236}">
                <a16:creationId xmlns:a16="http://schemas.microsoft.com/office/drawing/2014/main" id="{EFB19733-C7CD-BADB-65BE-982A0AA325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sp>
        <p:nvSpPr>
          <p:cNvPr id="16" name="Google Shape;388;p38">
            <a:extLst>
              <a:ext uri="{FF2B5EF4-FFF2-40B4-BE49-F238E27FC236}">
                <a16:creationId xmlns:a16="http://schemas.microsoft.com/office/drawing/2014/main" id="{4AAC0564-DC9F-FE95-9B91-4A614670428A}"/>
              </a:ext>
            </a:extLst>
          </p:cNvPr>
          <p:cNvSpPr/>
          <p:nvPr/>
        </p:nvSpPr>
        <p:spPr>
          <a:xfrm>
            <a:off x="6458171" y="2474326"/>
            <a:ext cx="2134913" cy="1895027"/>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rgbClr val="D4C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73;p31">
            <a:extLst>
              <a:ext uri="{FF2B5EF4-FFF2-40B4-BE49-F238E27FC236}">
                <a16:creationId xmlns:a16="http://schemas.microsoft.com/office/drawing/2014/main" id="{A99A0B50-A790-AD9A-9AC2-1E3D8A9E8DC5}"/>
              </a:ext>
            </a:extLst>
          </p:cNvPr>
          <p:cNvSpPr/>
          <p:nvPr/>
        </p:nvSpPr>
        <p:spPr>
          <a:xfrm>
            <a:off x="9645444" y="1992707"/>
            <a:ext cx="1504337" cy="2653035"/>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D4C394">
              <a:alpha val="73000"/>
            </a:srgbClr>
          </a:solidFill>
          <a:ln w="19050" cap="flat" cmpd="sng">
            <a:solidFill>
              <a:srgbClr val="D4C39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 name="Bild 18" descr="Hus kontur">
            <a:extLst>
              <a:ext uri="{FF2B5EF4-FFF2-40B4-BE49-F238E27FC236}">
                <a16:creationId xmlns:a16="http://schemas.microsoft.com/office/drawing/2014/main" id="{C2FAC94E-5688-B6AD-444C-C477ECCD0A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36984" y="1799304"/>
            <a:ext cx="2950902" cy="2950902"/>
          </a:xfrm>
          <a:prstGeom prst="rect">
            <a:avLst/>
          </a:prstGeom>
        </p:spPr>
      </p:pic>
      <p:pic>
        <p:nvPicPr>
          <p:cNvPr id="20" name="Bild 19" descr="Lås med hel fyllning">
            <a:extLst>
              <a:ext uri="{FF2B5EF4-FFF2-40B4-BE49-F238E27FC236}">
                <a16:creationId xmlns:a16="http://schemas.microsoft.com/office/drawing/2014/main" id="{39E304F1-F8B9-8F82-A8D4-08E595813F6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09251" y="3068524"/>
            <a:ext cx="1006367" cy="1006367"/>
          </a:xfrm>
          <a:prstGeom prst="rect">
            <a:avLst/>
          </a:prstGeom>
        </p:spPr>
      </p:pic>
      <p:pic>
        <p:nvPicPr>
          <p:cNvPr id="21" name="Bild 20" descr="Lås med hel fyllning">
            <a:extLst>
              <a:ext uri="{FF2B5EF4-FFF2-40B4-BE49-F238E27FC236}">
                <a16:creationId xmlns:a16="http://schemas.microsoft.com/office/drawing/2014/main" id="{31A02D98-49CF-440A-3DDF-860BA0D1EF3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921911" y="2702307"/>
            <a:ext cx="1006367" cy="1006367"/>
          </a:xfrm>
          <a:prstGeom prst="rect">
            <a:avLst/>
          </a:prstGeom>
        </p:spPr>
      </p:pic>
      <p:pic>
        <p:nvPicPr>
          <p:cNvPr id="22" name="Bild 21" descr="Lås med hel fyllning">
            <a:extLst>
              <a:ext uri="{FF2B5EF4-FFF2-40B4-BE49-F238E27FC236}">
                <a16:creationId xmlns:a16="http://schemas.microsoft.com/office/drawing/2014/main" id="{29444BF8-30DF-09B9-5C47-70944AD70E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05487" y="2702307"/>
            <a:ext cx="1006367" cy="1006367"/>
          </a:xfrm>
          <a:prstGeom prst="rect">
            <a:avLst/>
          </a:prstGeom>
        </p:spPr>
      </p:pic>
      <p:pic>
        <p:nvPicPr>
          <p:cNvPr id="24" name="Bild 23" descr="Nyckel med hel fyllning">
            <a:extLst>
              <a:ext uri="{FF2B5EF4-FFF2-40B4-BE49-F238E27FC236}">
                <a16:creationId xmlns:a16="http://schemas.microsoft.com/office/drawing/2014/main" id="{17E29F98-9CD1-1B1C-0DC5-4001CC30076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231904">
            <a:off x="820717" y="2474326"/>
            <a:ext cx="2194764" cy="2194764"/>
          </a:xfrm>
          <a:prstGeom prst="rect">
            <a:avLst/>
          </a:prstGeom>
        </p:spPr>
      </p:pic>
    </p:spTree>
    <p:extLst>
      <p:ext uri="{BB962C8B-B14F-4D97-AF65-F5344CB8AC3E}">
        <p14:creationId xmlns:p14="http://schemas.microsoft.com/office/powerpoint/2010/main" val="3812344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9" name="Ellips 8">
            <a:extLst>
              <a:ext uri="{FF2B5EF4-FFF2-40B4-BE49-F238E27FC236}">
                <a16:creationId xmlns:a16="http://schemas.microsoft.com/office/drawing/2014/main" id="{01686BE1-1852-C34C-86B8-3FE57A1A5C32}"/>
              </a:ext>
            </a:extLst>
          </p:cNvPr>
          <p:cNvSpPr/>
          <p:nvPr/>
        </p:nvSpPr>
        <p:spPr>
          <a:xfrm>
            <a:off x="3421662" y="544340"/>
            <a:ext cx="5348673" cy="5348673"/>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sv-SE" sz="4000" b="1" dirty="0">
                <a:solidFill>
                  <a:schemeClr val="bg2"/>
                </a:solidFill>
                <a:latin typeface="Work Sans" pitchFamily="2" charset="0"/>
                <a:cs typeface="Futura Medium" panose="020B0602020204020303" pitchFamily="34" charset="-79"/>
              </a:rPr>
              <a:t>VAD HAR VI LÄRT OSS?</a:t>
            </a:r>
          </a:p>
        </p:txBody>
      </p:sp>
    </p:spTree>
    <p:extLst>
      <p:ext uri="{BB962C8B-B14F-4D97-AF65-F5344CB8AC3E}">
        <p14:creationId xmlns:p14="http://schemas.microsoft.com/office/powerpoint/2010/main" val="4255409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latshållare för innehåll 13">
            <a:extLst>
              <a:ext uri="{FF2B5EF4-FFF2-40B4-BE49-F238E27FC236}">
                <a16:creationId xmlns:a16="http://schemas.microsoft.com/office/drawing/2014/main" id="{BAA0D3DC-6A0A-660B-DF1D-A0F9F001B5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455" y="178473"/>
            <a:ext cx="2873196" cy="357208"/>
          </a:xfrm>
          <a:prstGeom prst="rect">
            <a:avLst/>
          </a:prstGeom>
        </p:spPr>
      </p:pic>
      <p:sp>
        <p:nvSpPr>
          <p:cNvPr id="8" name="Rubrik 1">
            <a:extLst>
              <a:ext uri="{FF2B5EF4-FFF2-40B4-BE49-F238E27FC236}">
                <a16:creationId xmlns:a16="http://schemas.microsoft.com/office/drawing/2014/main" id="{38BCA460-FB5E-F6F9-9C77-7E284BBE187F}"/>
              </a:ext>
            </a:extLst>
          </p:cNvPr>
          <p:cNvSpPr txBox="1">
            <a:spLocks/>
          </p:cNvSpPr>
          <p:nvPr/>
        </p:nvSpPr>
        <p:spPr>
          <a:xfrm>
            <a:off x="138015" y="722564"/>
            <a:ext cx="11580341" cy="759889"/>
          </a:xfrm>
          <a:prstGeom prst="rect">
            <a:avLst/>
          </a:prstGeom>
        </p:spPr>
        <p:txBody>
          <a:bodyP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sv-SE" sz="3000" dirty="0">
                <a:solidFill>
                  <a:srgbClr val="D3AABE"/>
                </a:solidFill>
                <a:latin typeface="Work Sans" pitchFamily="2" charset="0"/>
                <a:cs typeface="Futura Medium" panose="020B0602020204020303" pitchFamily="34" charset="-79"/>
              </a:rPr>
              <a:t>Vad har vi lärt oss?</a:t>
            </a:r>
          </a:p>
        </p:txBody>
      </p:sp>
      <p:pic>
        <p:nvPicPr>
          <p:cNvPr id="7" name="Bild 6" descr="Sköld bockmärke med hel fyllning">
            <a:extLst>
              <a:ext uri="{FF2B5EF4-FFF2-40B4-BE49-F238E27FC236}">
                <a16:creationId xmlns:a16="http://schemas.microsoft.com/office/drawing/2014/main" id="{F7320C8C-6CBA-63E1-2FC0-D67B40D94F4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9936" y="2787445"/>
            <a:ext cx="905775" cy="905775"/>
          </a:xfrm>
          <a:prstGeom prst="rect">
            <a:avLst/>
          </a:prstGeom>
        </p:spPr>
      </p:pic>
      <p:grpSp>
        <p:nvGrpSpPr>
          <p:cNvPr id="11" name="Grupp 10">
            <a:extLst>
              <a:ext uri="{FF2B5EF4-FFF2-40B4-BE49-F238E27FC236}">
                <a16:creationId xmlns:a16="http://schemas.microsoft.com/office/drawing/2014/main" id="{F470269C-7ED2-D3A6-0EF9-CAD7E219BF87}"/>
              </a:ext>
            </a:extLst>
          </p:cNvPr>
          <p:cNvGrpSpPr/>
          <p:nvPr/>
        </p:nvGrpSpPr>
        <p:grpSpPr>
          <a:xfrm>
            <a:off x="929130" y="4205422"/>
            <a:ext cx="956949" cy="1013598"/>
            <a:chOff x="355657" y="1512125"/>
            <a:chExt cx="956949" cy="1013598"/>
          </a:xfrm>
        </p:grpSpPr>
        <p:sp>
          <p:nvSpPr>
            <p:cNvPr id="6" name="Google Shape;388;p38">
              <a:extLst>
                <a:ext uri="{FF2B5EF4-FFF2-40B4-BE49-F238E27FC236}">
                  <a16:creationId xmlns:a16="http://schemas.microsoft.com/office/drawing/2014/main" id="{1D0D6319-DDAD-A783-307E-9BAE6AF9BE8E}"/>
                </a:ext>
              </a:extLst>
            </p:cNvPr>
            <p:cNvSpPr/>
            <p:nvPr/>
          </p:nvSpPr>
          <p:spPr>
            <a:xfrm>
              <a:off x="355657" y="1512125"/>
              <a:ext cx="956949" cy="1013598"/>
            </a:xfrm>
            <a:custGeom>
              <a:avLst/>
              <a:gdLst/>
              <a:ahLst/>
              <a:cxnLst/>
              <a:rect l="l" t="t" r="r" b="b"/>
              <a:pathLst>
                <a:path w="19297" h="18251" extrusionOk="0">
                  <a:moveTo>
                    <a:pt x="18396" y="828"/>
                  </a:moveTo>
                  <a:lnTo>
                    <a:pt x="18761" y="877"/>
                  </a:lnTo>
                  <a:lnTo>
                    <a:pt x="18737" y="1242"/>
                  </a:lnTo>
                  <a:lnTo>
                    <a:pt x="18615" y="1266"/>
                  </a:lnTo>
                  <a:lnTo>
                    <a:pt x="18493" y="1315"/>
                  </a:lnTo>
                  <a:lnTo>
                    <a:pt x="18274" y="1436"/>
                  </a:lnTo>
                  <a:lnTo>
                    <a:pt x="18007" y="1582"/>
                  </a:lnTo>
                  <a:lnTo>
                    <a:pt x="17739" y="1777"/>
                  </a:lnTo>
                  <a:lnTo>
                    <a:pt x="17642" y="1850"/>
                  </a:lnTo>
                  <a:lnTo>
                    <a:pt x="17618" y="1801"/>
                  </a:lnTo>
                  <a:lnTo>
                    <a:pt x="17545" y="1704"/>
                  </a:lnTo>
                  <a:lnTo>
                    <a:pt x="17496" y="1680"/>
                  </a:lnTo>
                  <a:lnTo>
                    <a:pt x="17423" y="1655"/>
                  </a:lnTo>
                  <a:lnTo>
                    <a:pt x="17131" y="1631"/>
                  </a:lnTo>
                  <a:lnTo>
                    <a:pt x="17301" y="1509"/>
                  </a:lnTo>
                  <a:lnTo>
                    <a:pt x="17472" y="1388"/>
                  </a:lnTo>
                  <a:lnTo>
                    <a:pt x="17837" y="1144"/>
                  </a:lnTo>
                  <a:lnTo>
                    <a:pt x="18104" y="974"/>
                  </a:lnTo>
                  <a:lnTo>
                    <a:pt x="18250" y="901"/>
                  </a:lnTo>
                  <a:lnTo>
                    <a:pt x="18396" y="828"/>
                  </a:lnTo>
                  <a:close/>
                  <a:moveTo>
                    <a:pt x="18712" y="1582"/>
                  </a:moveTo>
                  <a:lnTo>
                    <a:pt x="18688" y="2385"/>
                  </a:lnTo>
                  <a:lnTo>
                    <a:pt x="18688" y="3164"/>
                  </a:lnTo>
                  <a:lnTo>
                    <a:pt x="18469" y="3334"/>
                  </a:lnTo>
                  <a:lnTo>
                    <a:pt x="18250" y="3529"/>
                  </a:lnTo>
                  <a:lnTo>
                    <a:pt x="17982" y="3748"/>
                  </a:lnTo>
                  <a:lnTo>
                    <a:pt x="17861" y="3870"/>
                  </a:lnTo>
                  <a:lnTo>
                    <a:pt x="17764" y="4016"/>
                  </a:lnTo>
                  <a:lnTo>
                    <a:pt x="17739" y="3407"/>
                  </a:lnTo>
                  <a:lnTo>
                    <a:pt x="17739" y="3334"/>
                  </a:lnTo>
                  <a:lnTo>
                    <a:pt x="17958" y="3140"/>
                  </a:lnTo>
                  <a:lnTo>
                    <a:pt x="18177" y="2945"/>
                  </a:lnTo>
                  <a:lnTo>
                    <a:pt x="18493" y="2653"/>
                  </a:lnTo>
                  <a:lnTo>
                    <a:pt x="18615" y="2531"/>
                  </a:lnTo>
                  <a:lnTo>
                    <a:pt x="18664" y="2458"/>
                  </a:lnTo>
                  <a:lnTo>
                    <a:pt x="18688" y="2361"/>
                  </a:lnTo>
                  <a:lnTo>
                    <a:pt x="18664" y="2312"/>
                  </a:lnTo>
                  <a:lnTo>
                    <a:pt x="18615" y="2288"/>
                  </a:lnTo>
                  <a:lnTo>
                    <a:pt x="18518" y="2264"/>
                  </a:lnTo>
                  <a:lnTo>
                    <a:pt x="18445" y="2288"/>
                  </a:lnTo>
                  <a:lnTo>
                    <a:pt x="18347" y="2312"/>
                  </a:lnTo>
                  <a:lnTo>
                    <a:pt x="18274" y="2385"/>
                  </a:lnTo>
                  <a:lnTo>
                    <a:pt x="18128" y="2531"/>
                  </a:lnTo>
                  <a:lnTo>
                    <a:pt x="18007" y="2653"/>
                  </a:lnTo>
                  <a:lnTo>
                    <a:pt x="17739" y="2945"/>
                  </a:lnTo>
                  <a:lnTo>
                    <a:pt x="17739" y="2531"/>
                  </a:lnTo>
                  <a:lnTo>
                    <a:pt x="17691" y="2118"/>
                  </a:lnTo>
                  <a:lnTo>
                    <a:pt x="17788" y="2069"/>
                  </a:lnTo>
                  <a:lnTo>
                    <a:pt x="18055" y="1947"/>
                  </a:lnTo>
                  <a:lnTo>
                    <a:pt x="18323" y="1777"/>
                  </a:lnTo>
                  <a:lnTo>
                    <a:pt x="18518" y="1680"/>
                  </a:lnTo>
                  <a:lnTo>
                    <a:pt x="18712" y="1582"/>
                  </a:lnTo>
                  <a:close/>
                  <a:moveTo>
                    <a:pt x="18688" y="3529"/>
                  </a:moveTo>
                  <a:lnTo>
                    <a:pt x="18688" y="3894"/>
                  </a:lnTo>
                  <a:lnTo>
                    <a:pt x="18664" y="4843"/>
                  </a:lnTo>
                  <a:lnTo>
                    <a:pt x="18639" y="4843"/>
                  </a:lnTo>
                  <a:lnTo>
                    <a:pt x="18518" y="4916"/>
                  </a:lnTo>
                  <a:lnTo>
                    <a:pt x="18396" y="5038"/>
                  </a:lnTo>
                  <a:lnTo>
                    <a:pt x="18177" y="5305"/>
                  </a:lnTo>
                  <a:lnTo>
                    <a:pt x="17982" y="5451"/>
                  </a:lnTo>
                  <a:lnTo>
                    <a:pt x="17788" y="5597"/>
                  </a:lnTo>
                  <a:lnTo>
                    <a:pt x="17788" y="5013"/>
                  </a:lnTo>
                  <a:lnTo>
                    <a:pt x="18128" y="4819"/>
                  </a:lnTo>
                  <a:lnTo>
                    <a:pt x="18274" y="4746"/>
                  </a:lnTo>
                  <a:lnTo>
                    <a:pt x="18445" y="4673"/>
                  </a:lnTo>
                  <a:lnTo>
                    <a:pt x="18591" y="4575"/>
                  </a:lnTo>
                  <a:lnTo>
                    <a:pt x="18639" y="4527"/>
                  </a:lnTo>
                  <a:lnTo>
                    <a:pt x="18664" y="4454"/>
                  </a:lnTo>
                  <a:lnTo>
                    <a:pt x="18664" y="4429"/>
                  </a:lnTo>
                  <a:lnTo>
                    <a:pt x="18639" y="4381"/>
                  </a:lnTo>
                  <a:lnTo>
                    <a:pt x="18566" y="4332"/>
                  </a:lnTo>
                  <a:lnTo>
                    <a:pt x="18420" y="4332"/>
                  </a:lnTo>
                  <a:lnTo>
                    <a:pt x="18347" y="4356"/>
                  </a:lnTo>
                  <a:lnTo>
                    <a:pt x="18177" y="4429"/>
                  </a:lnTo>
                  <a:lnTo>
                    <a:pt x="18031" y="4502"/>
                  </a:lnTo>
                  <a:lnTo>
                    <a:pt x="17788" y="4673"/>
                  </a:lnTo>
                  <a:lnTo>
                    <a:pt x="17764" y="4137"/>
                  </a:lnTo>
                  <a:lnTo>
                    <a:pt x="17958" y="4040"/>
                  </a:lnTo>
                  <a:lnTo>
                    <a:pt x="18128" y="3943"/>
                  </a:lnTo>
                  <a:lnTo>
                    <a:pt x="18445" y="3699"/>
                  </a:lnTo>
                  <a:lnTo>
                    <a:pt x="18688" y="3529"/>
                  </a:lnTo>
                  <a:close/>
                  <a:moveTo>
                    <a:pt x="18664" y="5305"/>
                  </a:moveTo>
                  <a:lnTo>
                    <a:pt x="18639" y="6011"/>
                  </a:lnTo>
                  <a:lnTo>
                    <a:pt x="18396" y="6108"/>
                  </a:lnTo>
                  <a:lnTo>
                    <a:pt x="18177" y="6230"/>
                  </a:lnTo>
                  <a:lnTo>
                    <a:pt x="17982" y="6376"/>
                  </a:lnTo>
                  <a:lnTo>
                    <a:pt x="17764" y="6522"/>
                  </a:lnTo>
                  <a:lnTo>
                    <a:pt x="17764" y="6522"/>
                  </a:lnTo>
                  <a:lnTo>
                    <a:pt x="17788" y="5865"/>
                  </a:lnTo>
                  <a:lnTo>
                    <a:pt x="17934" y="5816"/>
                  </a:lnTo>
                  <a:lnTo>
                    <a:pt x="18080" y="5743"/>
                  </a:lnTo>
                  <a:lnTo>
                    <a:pt x="18201" y="5670"/>
                  </a:lnTo>
                  <a:lnTo>
                    <a:pt x="18323" y="5597"/>
                  </a:lnTo>
                  <a:lnTo>
                    <a:pt x="18493" y="5476"/>
                  </a:lnTo>
                  <a:lnTo>
                    <a:pt x="18664" y="5305"/>
                  </a:lnTo>
                  <a:close/>
                  <a:moveTo>
                    <a:pt x="18615" y="6425"/>
                  </a:moveTo>
                  <a:lnTo>
                    <a:pt x="18615" y="6473"/>
                  </a:lnTo>
                  <a:lnTo>
                    <a:pt x="18518" y="6498"/>
                  </a:lnTo>
                  <a:lnTo>
                    <a:pt x="18420" y="6546"/>
                  </a:lnTo>
                  <a:lnTo>
                    <a:pt x="18250" y="6668"/>
                  </a:lnTo>
                  <a:lnTo>
                    <a:pt x="18104" y="6765"/>
                  </a:lnTo>
                  <a:lnTo>
                    <a:pt x="17982" y="6887"/>
                  </a:lnTo>
                  <a:lnTo>
                    <a:pt x="17739" y="7155"/>
                  </a:lnTo>
                  <a:lnTo>
                    <a:pt x="17764" y="6717"/>
                  </a:lnTo>
                  <a:lnTo>
                    <a:pt x="17982" y="6668"/>
                  </a:lnTo>
                  <a:lnTo>
                    <a:pt x="18201" y="6595"/>
                  </a:lnTo>
                  <a:lnTo>
                    <a:pt x="18615" y="6425"/>
                  </a:lnTo>
                  <a:close/>
                  <a:moveTo>
                    <a:pt x="18615" y="6838"/>
                  </a:moveTo>
                  <a:lnTo>
                    <a:pt x="18591" y="7349"/>
                  </a:lnTo>
                  <a:lnTo>
                    <a:pt x="18591" y="7666"/>
                  </a:lnTo>
                  <a:lnTo>
                    <a:pt x="18420" y="7787"/>
                  </a:lnTo>
                  <a:lnTo>
                    <a:pt x="18250" y="7909"/>
                  </a:lnTo>
                  <a:lnTo>
                    <a:pt x="17958" y="8103"/>
                  </a:lnTo>
                  <a:lnTo>
                    <a:pt x="17666" y="8322"/>
                  </a:lnTo>
                  <a:lnTo>
                    <a:pt x="17715" y="7739"/>
                  </a:lnTo>
                  <a:lnTo>
                    <a:pt x="17739" y="7349"/>
                  </a:lnTo>
                  <a:lnTo>
                    <a:pt x="18080" y="7155"/>
                  </a:lnTo>
                  <a:lnTo>
                    <a:pt x="18420" y="6960"/>
                  </a:lnTo>
                  <a:lnTo>
                    <a:pt x="18615" y="6838"/>
                  </a:lnTo>
                  <a:close/>
                  <a:moveTo>
                    <a:pt x="18566" y="8103"/>
                  </a:moveTo>
                  <a:lnTo>
                    <a:pt x="18542" y="8420"/>
                  </a:lnTo>
                  <a:lnTo>
                    <a:pt x="18420" y="8493"/>
                  </a:lnTo>
                  <a:lnTo>
                    <a:pt x="18274" y="8566"/>
                  </a:lnTo>
                  <a:lnTo>
                    <a:pt x="18055" y="8785"/>
                  </a:lnTo>
                  <a:lnTo>
                    <a:pt x="17812" y="9004"/>
                  </a:lnTo>
                  <a:lnTo>
                    <a:pt x="17593" y="9247"/>
                  </a:lnTo>
                  <a:lnTo>
                    <a:pt x="17642" y="8566"/>
                  </a:lnTo>
                  <a:lnTo>
                    <a:pt x="18031" y="8395"/>
                  </a:lnTo>
                  <a:lnTo>
                    <a:pt x="18420" y="8201"/>
                  </a:lnTo>
                  <a:lnTo>
                    <a:pt x="18566" y="8103"/>
                  </a:lnTo>
                  <a:close/>
                  <a:moveTo>
                    <a:pt x="18542" y="8809"/>
                  </a:moveTo>
                  <a:lnTo>
                    <a:pt x="18542" y="9077"/>
                  </a:lnTo>
                  <a:lnTo>
                    <a:pt x="18299" y="9271"/>
                  </a:lnTo>
                  <a:lnTo>
                    <a:pt x="17934" y="9588"/>
                  </a:lnTo>
                  <a:lnTo>
                    <a:pt x="17593" y="9928"/>
                  </a:lnTo>
                  <a:lnTo>
                    <a:pt x="17569" y="9953"/>
                  </a:lnTo>
                  <a:lnTo>
                    <a:pt x="17569" y="9977"/>
                  </a:lnTo>
                  <a:lnTo>
                    <a:pt x="17593" y="10001"/>
                  </a:lnTo>
                  <a:lnTo>
                    <a:pt x="17642" y="10001"/>
                  </a:lnTo>
                  <a:lnTo>
                    <a:pt x="18080" y="9831"/>
                  </a:lnTo>
                  <a:lnTo>
                    <a:pt x="18274" y="9709"/>
                  </a:lnTo>
                  <a:lnTo>
                    <a:pt x="18493" y="9588"/>
                  </a:lnTo>
                  <a:lnTo>
                    <a:pt x="18518" y="9563"/>
                  </a:lnTo>
                  <a:lnTo>
                    <a:pt x="18518" y="9977"/>
                  </a:lnTo>
                  <a:lnTo>
                    <a:pt x="18396" y="10026"/>
                  </a:lnTo>
                  <a:lnTo>
                    <a:pt x="18274" y="10074"/>
                  </a:lnTo>
                  <a:lnTo>
                    <a:pt x="18080" y="10220"/>
                  </a:lnTo>
                  <a:lnTo>
                    <a:pt x="17788" y="10464"/>
                  </a:lnTo>
                  <a:lnTo>
                    <a:pt x="17520" y="10731"/>
                  </a:lnTo>
                  <a:lnTo>
                    <a:pt x="17520" y="10245"/>
                  </a:lnTo>
                  <a:lnTo>
                    <a:pt x="17569" y="9490"/>
                  </a:lnTo>
                  <a:lnTo>
                    <a:pt x="17837" y="9344"/>
                  </a:lnTo>
                  <a:lnTo>
                    <a:pt x="18104" y="9150"/>
                  </a:lnTo>
                  <a:lnTo>
                    <a:pt x="18274" y="8979"/>
                  </a:lnTo>
                  <a:lnTo>
                    <a:pt x="18469" y="8833"/>
                  </a:lnTo>
                  <a:lnTo>
                    <a:pt x="18542" y="8809"/>
                  </a:lnTo>
                  <a:close/>
                  <a:moveTo>
                    <a:pt x="18518" y="10342"/>
                  </a:moveTo>
                  <a:lnTo>
                    <a:pt x="18518" y="10975"/>
                  </a:lnTo>
                  <a:lnTo>
                    <a:pt x="18347" y="11096"/>
                  </a:lnTo>
                  <a:lnTo>
                    <a:pt x="18201" y="11194"/>
                  </a:lnTo>
                  <a:lnTo>
                    <a:pt x="17861" y="11486"/>
                  </a:lnTo>
                  <a:lnTo>
                    <a:pt x="17715" y="11632"/>
                  </a:lnTo>
                  <a:lnTo>
                    <a:pt x="17569" y="11802"/>
                  </a:lnTo>
                  <a:lnTo>
                    <a:pt x="17545" y="11559"/>
                  </a:lnTo>
                  <a:lnTo>
                    <a:pt x="17520" y="11048"/>
                  </a:lnTo>
                  <a:lnTo>
                    <a:pt x="17691" y="10975"/>
                  </a:lnTo>
                  <a:lnTo>
                    <a:pt x="17837" y="10877"/>
                  </a:lnTo>
                  <a:lnTo>
                    <a:pt x="18128" y="10634"/>
                  </a:lnTo>
                  <a:lnTo>
                    <a:pt x="18518" y="10342"/>
                  </a:lnTo>
                  <a:close/>
                  <a:moveTo>
                    <a:pt x="18518" y="11413"/>
                  </a:moveTo>
                  <a:lnTo>
                    <a:pt x="18542" y="11802"/>
                  </a:lnTo>
                  <a:lnTo>
                    <a:pt x="18347" y="11899"/>
                  </a:lnTo>
                  <a:lnTo>
                    <a:pt x="18177" y="12021"/>
                  </a:lnTo>
                  <a:lnTo>
                    <a:pt x="17837" y="12289"/>
                  </a:lnTo>
                  <a:lnTo>
                    <a:pt x="17764" y="12240"/>
                  </a:lnTo>
                  <a:lnTo>
                    <a:pt x="17642" y="12240"/>
                  </a:lnTo>
                  <a:lnTo>
                    <a:pt x="17593" y="12021"/>
                  </a:lnTo>
                  <a:lnTo>
                    <a:pt x="18299" y="11559"/>
                  </a:lnTo>
                  <a:lnTo>
                    <a:pt x="18518" y="11413"/>
                  </a:lnTo>
                  <a:close/>
                  <a:moveTo>
                    <a:pt x="2093" y="1899"/>
                  </a:moveTo>
                  <a:lnTo>
                    <a:pt x="2385" y="1972"/>
                  </a:lnTo>
                  <a:lnTo>
                    <a:pt x="2702" y="1996"/>
                  </a:lnTo>
                  <a:lnTo>
                    <a:pt x="3334" y="2045"/>
                  </a:lnTo>
                  <a:lnTo>
                    <a:pt x="4356" y="2093"/>
                  </a:lnTo>
                  <a:lnTo>
                    <a:pt x="5354" y="2118"/>
                  </a:lnTo>
                  <a:lnTo>
                    <a:pt x="6376" y="2118"/>
                  </a:lnTo>
                  <a:lnTo>
                    <a:pt x="7398" y="2093"/>
                  </a:lnTo>
                  <a:lnTo>
                    <a:pt x="9466" y="2020"/>
                  </a:lnTo>
                  <a:lnTo>
                    <a:pt x="11413" y="1972"/>
                  </a:lnTo>
                  <a:lnTo>
                    <a:pt x="13359" y="1947"/>
                  </a:lnTo>
                  <a:lnTo>
                    <a:pt x="14357" y="1947"/>
                  </a:lnTo>
                  <a:lnTo>
                    <a:pt x="15330" y="1996"/>
                  </a:lnTo>
                  <a:lnTo>
                    <a:pt x="16304" y="2045"/>
                  </a:lnTo>
                  <a:lnTo>
                    <a:pt x="17277" y="2142"/>
                  </a:lnTo>
                  <a:lnTo>
                    <a:pt x="17253" y="2483"/>
                  </a:lnTo>
                  <a:lnTo>
                    <a:pt x="17228" y="2823"/>
                  </a:lnTo>
                  <a:lnTo>
                    <a:pt x="17228" y="3529"/>
                  </a:lnTo>
                  <a:lnTo>
                    <a:pt x="17277" y="4210"/>
                  </a:lnTo>
                  <a:lnTo>
                    <a:pt x="17301" y="4892"/>
                  </a:lnTo>
                  <a:lnTo>
                    <a:pt x="17301" y="5646"/>
                  </a:lnTo>
                  <a:lnTo>
                    <a:pt x="17277" y="6376"/>
                  </a:lnTo>
                  <a:lnTo>
                    <a:pt x="17180" y="7885"/>
                  </a:lnTo>
                  <a:lnTo>
                    <a:pt x="17082" y="9125"/>
                  </a:lnTo>
                  <a:lnTo>
                    <a:pt x="17034" y="9758"/>
                  </a:lnTo>
                  <a:lnTo>
                    <a:pt x="17009" y="10391"/>
                  </a:lnTo>
                  <a:lnTo>
                    <a:pt x="16985" y="10829"/>
                  </a:lnTo>
                  <a:lnTo>
                    <a:pt x="16961" y="11291"/>
                  </a:lnTo>
                  <a:lnTo>
                    <a:pt x="16985" y="11778"/>
                  </a:lnTo>
                  <a:lnTo>
                    <a:pt x="17009" y="12021"/>
                  </a:lnTo>
                  <a:lnTo>
                    <a:pt x="17058" y="12240"/>
                  </a:lnTo>
                  <a:lnTo>
                    <a:pt x="9539" y="12240"/>
                  </a:lnTo>
                  <a:lnTo>
                    <a:pt x="8566" y="12264"/>
                  </a:lnTo>
                  <a:lnTo>
                    <a:pt x="7568" y="12289"/>
                  </a:lnTo>
                  <a:lnTo>
                    <a:pt x="5622" y="12386"/>
                  </a:lnTo>
                  <a:lnTo>
                    <a:pt x="5086" y="12410"/>
                  </a:lnTo>
                  <a:lnTo>
                    <a:pt x="4551" y="12410"/>
                  </a:lnTo>
                  <a:lnTo>
                    <a:pt x="4040" y="12362"/>
                  </a:lnTo>
                  <a:lnTo>
                    <a:pt x="3529" y="12313"/>
                  </a:lnTo>
                  <a:lnTo>
                    <a:pt x="2994" y="12216"/>
                  </a:lnTo>
                  <a:lnTo>
                    <a:pt x="2702" y="12191"/>
                  </a:lnTo>
                  <a:lnTo>
                    <a:pt x="2434" y="12216"/>
                  </a:lnTo>
                  <a:lnTo>
                    <a:pt x="2385" y="11997"/>
                  </a:lnTo>
                  <a:lnTo>
                    <a:pt x="2361" y="11753"/>
                  </a:lnTo>
                  <a:lnTo>
                    <a:pt x="2337" y="11267"/>
                  </a:lnTo>
                  <a:lnTo>
                    <a:pt x="2361" y="10318"/>
                  </a:lnTo>
                  <a:lnTo>
                    <a:pt x="2361" y="9661"/>
                  </a:lnTo>
                  <a:lnTo>
                    <a:pt x="2337" y="8979"/>
                  </a:lnTo>
                  <a:lnTo>
                    <a:pt x="2312" y="7666"/>
                  </a:lnTo>
                  <a:lnTo>
                    <a:pt x="2312" y="6887"/>
                  </a:lnTo>
                  <a:lnTo>
                    <a:pt x="2288" y="6084"/>
                  </a:lnTo>
                  <a:lnTo>
                    <a:pt x="2239" y="4527"/>
                  </a:lnTo>
                  <a:lnTo>
                    <a:pt x="2215" y="2896"/>
                  </a:lnTo>
                  <a:lnTo>
                    <a:pt x="2215" y="2385"/>
                  </a:lnTo>
                  <a:lnTo>
                    <a:pt x="2166" y="2118"/>
                  </a:lnTo>
                  <a:lnTo>
                    <a:pt x="2142" y="2020"/>
                  </a:lnTo>
                  <a:lnTo>
                    <a:pt x="2093" y="1899"/>
                  </a:lnTo>
                  <a:close/>
                  <a:moveTo>
                    <a:pt x="18566" y="12118"/>
                  </a:moveTo>
                  <a:lnTo>
                    <a:pt x="18591" y="12264"/>
                  </a:lnTo>
                  <a:lnTo>
                    <a:pt x="18420" y="12313"/>
                  </a:lnTo>
                  <a:lnTo>
                    <a:pt x="18274" y="12410"/>
                  </a:lnTo>
                  <a:lnTo>
                    <a:pt x="17958" y="12581"/>
                  </a:lnTo>
                  <a:lnTo>
                    <a:pt x="17885" y="12629"/>
                  </a:lnTo>
                  <a:lnTo>
                    <a:pt x="17909" y="12532"/>
                  </a:lnTo>
                  <a:lnTo>
                    <a:pt x="17909" y="12435"/>
                  </a:lnTo>
                  <a:lnTo>
                    <a:pt x="18250" y="12264"/>
                  </a:lnTo>
                  <a:lnTo>
                    <a:pt x="18566" y="12118"/>
                  </a:lnTo>
                  <a:close/>
                  <a:moveTo>
                    <a:pt x="8761" y="512"/>
                  </a:moveTo>
                  <a:lnTo>
                    <a:pt x="10318" y="585"/>
                  </a:lnTo>
                  <a:lnTo>
                    <a:pt x="13432" y="755"/>
                  </a:lnTo>
                  <a:lnTo>
                    <a:pt x="14138" y="779"/>
                  </a:lnTo>
                  <a:lnTo>
                    <a:pt x="14844" y="804"/>
                  </a:lnTo>
                  <a:lnTo>
                    <a:pt x="16279" y="779"/>
                  </a:lnTo>
                  <a:lnTo>
                    <a:pt x="17034" y="755"/>
                  </a:lnTo>
                  <a:lnTo>
                    <a:pt x="17034" y="755"/>
                  </a:lnTo>
                  <a:lnTo>
                    <a:pt x="16912" y="852"/>
                  </a:lnTo>
                  <a:lnTo>
                    <a:pt x="16790" y="950"/>
                  </a:lnTo>
                  <a:lnTo>
                    <a:pt x="16790" y="998"/>
                  </a:lnTo>
                  <a:lnTo>
                    <a:pt x="16790" y="1023"/>
                  </a:lnTo>
                  <a:lnTo>
                    <a:pt x="16815" y="1047"/>
                  </a:lnTo>
                  <a:lnTo>
                    <a:pt x="16863" y="1047"/>
                  </a:lnTo>
                  <a:lnTo>
                    <a:pt x="17131" y="901"/>
                  </a:lnTo>
                  <a:lnTo>
                    <a:pt x="17399" y="755"/>
                  </a:lnTo>
                  <a:lnTo>
                    <a:pt x="17837" y="779"/>
                  </a:lnTo>
                  <a:lnTo>
                    <a:pt x="17593" y="925"/>
                  </a:lnTo>
                  <a:lnTo>
                    <a:pt x="17399" y="1071"/>
                  </a:lnTo>
                  <a:lnTo>
                    <a:pt x="17228" y="1217"/>
                  </a:lnTo>
                  <a:lnTo>
                    <a:pt x="17082" y="1412"/>
                  </a:lnTo>
                  <a:lnTo>
                    <a:pt x="17034" y="1509"/>
                  </a:lnTo>
                  <a:lnTo>
                    <a:pt x="17009" y="1631"/>
                  </a:lnTo>
                  <a:lnTo>
                    <a:pt x="16060" y="1558"/>
                  </a:lnTo>
                  <a:lnTo>
                    <a:pt x="15111" y="1509"/>
                  </a:lnTo>
                  <a:lnTo>
                    <a:pt x="14162" y="1461"/>
                  </a:lnTo>
                  <a:lnTo>
                    <a:pt x="13238" y="1461"/>
                  </a:lnTo>
                  <a:lnTo>
                    <a:pt x="11340" y="1485"/>
                  </a:lnTo>
                  <a:lnTo>
                    <a:pt x="9466" y="1558"/>
                  </a:lnTo>
                  <a:lnTo>
                    <a:pt x="7495" y="1631"/>
                  </a:lnTo>
                  <a:lnTo>
                    <a:pt x="5549" y="1655"/>
                  </a:lnTo>
                  <a:lnTo>
                    <a:pt x="4527" y="1631"/>
                  </a:lnTo>
                  <a:lnTo>
                    <a:pt x="3505" y="1607"/>
                  </a:lnTo>
                  <a:lnTo>
                    <a:pt x="3140" y="1558"/>
                  </a:lnTo>
                  <a:lnTo>
                    <a:pt x="2726" y="1509"/>
                  </a:lnTo>
                  <a:lnTo>
                    <a:pt x="2312" y="1509"/>
                  </a:lnTo>
                  <a:lnTo>
                    <a:pt x="2118" y="1534"/>
                  </a:lnTo>
                  <a:lnTo>
                    <a:pt x="1948" y="1582"/>
                  </a:lnTo>
                  <a:lnTo>
                    <a:pt x="1899" y="1607"/>
                  </a:lnTo>
                  <a:lnTo>
                    <a:pt x="1850" y="1631"/>
                  </a:lnTo>
                  <a:lnTo>
                    <a:pt x="1850" y="1704"/>
                  </a:lnTo>
                  <a:lnTo>
                    <a:pt x="1850" y="1777"/>
                  </a:lnTo>
                  <a:lnTo>
                    <a:pt x="1899" y="1826"/>
                  </a:lnTo>
                  <a:lnTo>
                    <a:pt x="1850" y="1947"/>
                  </a:lnTo>
                  <a:lnTo>
                    <a:pt x="1802" y="2069"/>
                  </a:lnTo>
                  <a:lnTo>
                    <a:pt x="1777" y="2215"/>
                  </a:lnTo>
                  <a:lnTo>
                    <a:pt x="1753" y="2337"/>
                  </a:lnTo>
                  <a:lnTo>
                    <a:pt x="1753" y="2604"/>
                  </a:lnTo>
                  <a:lnTo>
                    <a:pt x="1753" y="2896"/>
                  </a:lnTo>
                  <a:lnTo>
                    <a:pt x="1753" y="4527"/>
                  </a:lnTo>
                  <a:lnTo>
                    <a:pt x="1802" y="6181"/>
                  </a:lnTo>
                  <a:lnTo>
                    <a:pt x="1826" y="7009"/>
                  </a:lnTo>
                  <a:lnTo>
                    <a:pt x="1826" y="7836"/>
                  </a:lnTo>
                  <a:lnTo>
                    <a:pt x="1875" y="9223"/>
                  </a:lnTo>
                  <a:lnTo>
                    <a:pt x="1875" y="9904"/>
                  </a:lnTo>
                  <a:lnTo>
                    <a:pt x="1875" y="10585"/>
                  </a:lnTo>
                  <a:lnTo>
                    <a:pt x="1850" y="11048"/>
                  </a:lnTo>
                  <a:lnTo>
                    <a:pt x="1826" y="11583"/>
                  </a:lnTo>
                  <a:lnTo>
                    <a:pt x="1826" y="11851"/>
                  </a:lnTo>
                  <a:lnTo>
                    <a:pt x="1875" y="12094"/>
                  </a:lnTo>
                  <a:lnTo>
                    <a:pt x="1948" y="12337"/>
                  </a:lnTo>
                  <a:lnTo>
                    <a:pt x="2045" y="12532"/>
                  </a:lnTo>
                  <a:lnTo>
                    <a:pt x="2118" y="12605"/>
                  </a:lnTo>
                  <a:lnTo>
                    <a:pt x="2215" y="12654"/>
                  </a:lnTo>
                  <a:lnTo>
                    <a:pt x="2312" y="12629"/>
                  </a:lnTo>
                  <a:lnTo>
                    <a:pt x="2385" y="12581"/>
                  </a:lnTo>
                  <a:lnTo>
                    <a:pt x="2677" y="12654"/>
                  </a:lnTo>
                  <a:lnTo>
                    <a:pt x="2969" y="12678"/>
                  </a:lnTo>
                  <a:lnTo>
                    <a:pt x="3553" y="12775"/>
                  </a:lnTo>
                  <a:lnTo>
                    <a:pt x="4040" y="12824"/>
                  </a:lnTo>
                  <a:lnTo>
                    <a:pt x="4502" y="12873"/>
                  </a:lnTo>
                  <a:lnTo>
                    <a:pt x="5427" y="12873"/>
                  </a:lnTo>
                  <a:lnTo>
                    <a:pt x="6449" y="12848"/>
                  </a:lnTo>
                  <a:lnTo>
                    <a:pt x="7495" y="12800"/>
                  </a:lnTo>
                  <a:lnTo>
                    <a:pt x="8517" y="12751"/>
                  </a:lnTo>
                  <a:lnTo>
                    <a:pt x="9539" y="12727"/>
                  </a:lnTo>
                  <a:lnTo>
                    <a:pt x="17277" y="12727"/>
                  </a:lnTo>
                  <a:lnTo>
                    <a:pt x="17350" y="12775"/>
                  </a:lnTo>
                  <a:lnTo>
                    <a:pt x="17496" y="12775"/>
                  </a:lnTo>
                  <a:lnTo>
                    <a:pt x="17569" y="12727"/>
                  </a:lnTo>
                  <a:lnTo>
                    <a:pt x="17715" y="12727"/>
                  </a:lnTo>
                  <a:lnTo>
                    <a:pt x="17569" y="12824"/>
                  </a:lnTo>
                  <a:lnTo>
                    <a:pt x="17423" y="12946"/>
                  </a:lnTo>
                  <a:lnTo>
                    <a:pt x="17301" y="13092"/>
                  </a:lnTo>
                  <a:lnTo>
                    <a:pt x="17180" y="13238"/>
                  </a:lnTo>
                  <a:lnTo>
                    <a:pt x="17180" y="13262"/>
                  </a:lnTo>
                  <a:lnTo>
                    <a:pt x="17180" y="13286"/>
                  </a:lnTo>
                  <a:lnTo>
                    <a:pt x="17204" y="13311"/>
                  </a:lnTo>
                  <a:lnTo>
                    <a:pt x="17253" y="13311"/>
                  </a:lnTo>
                  <a:lnTo>
                    <a:pt x="17472" y="13262"/>
                  </a:lnTo>
                  <a:lnTo>
                    <a:pt x="17666" y="13189"/>
                  </a:lnTo>
                  <a:lnTo>
                    <a:pt x="18055" y="12994"/>
                  </a:lnTo>
                  <a:lnTo>
                    <a:pt x="18347" y="12848"/>
                  </a:lnTo>
                  <a:lnTo>
                    <a:pt x="18615" y="12727"/>
                  </a:lnTo>
                  <a:lnTo>
                    <a:pt x="18664" y="12946"/>
                  </a:lnTo>
                  <a:lnTo>
                    <a:pt x="18396" y="13092"/>
                  </a:lnTo>
                  <a:lnTo>
                    <a:pt x="17982" y="13335"/>
                  </a:lnTo>
                  <a:lnTo>
                    <a:pt x="17593" y="13603"/>
                  </a:lnTo>
                  <a:lnTo>
                    <a:pt x="17545" y="13627"/>
                  </a:lnTo>
                  <a:lnTo>
                    <a:pt x="17545" y="13676"/>
                  </a:lnTo>
                  <a:lnTo>
                    <a:pt x="17569" y="13700"/>
                  </a:lnTo>
                  <a:lnTo>
                    <a:pt x="17618" y="13724"/>
                  </a:lnTo>
                  <a:lnTo>
                    <a:pt x="17861" y="13700"/>
                  </a:lnTo>
                  <a:lnTo>
                    <a:pt x="18080" y="13651"/>
                  </a:lnTo>
                  <a:lnTo>
                    <a:pt x="18274" y="13578"/>
                  </a:lnTo>
                  <a:lnTo>
                    <a:pt x="18493" y="13457"/>
                  </a:lnTo>
                  <a:lnTo>
                    <a:pt x="18712" y="13335"/>
                  </a:lnTo>
                  <a:lnTo>
                    <a:pt x="18785" y="13724"/>
                  </a:lnTo>
                  <a:lnTo>
                    <a:pt x="18250" y="13773"/>
                  </a:lnTo>
                  <a:lnTo>
                    <a:pt x="17739" y="13797"/>
                  </a:lnTo>
                  <a:lnTo>
                    <a:pt x="17204" y="13773"/>
                  </a:lnTo>
                  <a:lnTo>
                    <a:pt x="16669" y="13724"/>
                  </a:lnTo>
                  <a:lnTo>
                    <a:pt x="15622" y="13603"/>
                  </a:lnTo>
                  <a:lnTo>
                    <a:pt x="15087" y="13554"/>
                  </a:lnTo>
                  <a:lnTo>
                    <a:pt x="14576" y="13530"/>
                  </a:lnTo>
                  <a:lnTo>
                    <a:pt x="12118" y="13530"/>
                  </a:lnTo>
                  <a:lnTo>
                    <a:pt x="9661" y="13554"/>
                  </a:lnTo>
                  <a:lnTo>
                    <a:pt x="8469" y="13578"/>
                  </a:lnTo>
                  <a:lnTo>
                    <a:pt x="7301" y="13627"/>
                  </a:lnTo>
                  <a:lnTo>
                    <a:pt x="4916" y="13773"/>
                  </a:lnTo>
                  <a:lnTo>
                    <a:pt x="3772" y="13822"/>
                  </a:lnTo>
                  <a:lnTo>
                    <a:pt x="2629" y="13846"/>
                  </a:lnTo>
                  <a:lnTo>
                    <a:pt x="2020" y="13822"/>
                  </a:lnTo>
                  <a:lnTo>
                    <a:pt x="1412" y="13797"/>
                  </a:lnTo>
                  <a:lnTo>
                    <a:pt x="1145" y="13773"/>
                  </a:lnTo>
                  <a:lnTo>
                    <a:pt x="853" y="13749"/>
                  </a:lnTo>
                  <a:lnTo>
                    <a:pt x="853" y="13724"/>
                  </a:lnTo>
                  <a:lnTo>
                    <a:pt x="731" y="13408"/>
                  </a:lnTo>
                  <a:lnTo>
                    <a:pt x="658" y="13092"/>
                  </a:lnTo>
                  <a:lnTo>
                    <a:pt x="585" y="12775"/>
                  </a:lnTo>
                  <a:lnTo>
                    <a:pt x="561" y="12435"/>
                  </a:lnTo>
                  <a:lnTo>
                    <a:pt x="561" y="11753"/>
                  </a:lnTo>
                  <a:lnTo>
                    <a:pt x="561" y="11121"/>
                  </a:lnTo>
                  <a:lnTo>
                    <a:pt x="561" y="9320"/>
                  </a:lnTo>
                  <a:lnTo>
                    <a:pt x="561" y="8420"/>
                  </a:lnTo>
                  <a:lnTo>
                    <a:pt x="585" y="7495"/>
                  </a:lnTo>
                  <a:lnTo>
                    <a:pt x="658" y="5792"/>
                  </a:lnTo>
                  <a:lnTo>
                    <a:pt x="731" y="4064"/>
                  </a:lnTo>
                  <a:lnTo>
                    <a:pt x="755" y="3188"/>
                  </a:lnTo>
                  <a:lnTo>
                    <a:pt x="755" y="2337"/>
                  </a:lnTo>
                  <a:lnTo>
                    <a:pt x="731" y="1485"/>
                  </a:lnTo>
                  <a:lnTo>
                    <a:pt x="707" y="609"/>
                  </a:lnTo>
                  <a:lnTo>
                    <a:pt x="804" y="682"/>
                  </a:lnTo>
                  <a:lnTo>
                    <a:pt x="950" y="755"/>
                  </a:lnTo>
                  <a:lnTo>
                    <a:pt x="1072" y="804"/>
                  </a:lnTo>
                  <a:lnTo>
                    <a:pt x="1242" y="852"/>
                  </a:lnTo>
                  <a:lnTo>
                    <a:pt x="1583" y="901"/>
                  </a:lnTo>
                  <a:lnTo>
                    <a:pt x="1948" y="925"/>
                  </a:lnTo>
                  <a:lnTo>
                    <a:pt x="2312" y="901"/>
                  </a:lnTo>
                  <a:lnTo>
                    <a:pt x="2653" y="901"/>
                  </a:lnTo>
                  <a:lnTo>
                    <a:pt x="3164" y="852"/>
                  </a:lnTo>
                  <a:lnTo>
                    <a:pt x="4162" y="755"/>
                  </a:lnTo>
                  <a:lnTo>
                    <a:pt x="5184" y="633"/>
                  </a:lnTo>
                  <a:lnTo>
                    <a:pt x="6181" y="560"/>
                  </a:lnTo>
                  <a:lnTo>
                    <a:pt x="6692" y="512"/>
                  </a:lnTo>
                  <a:close/>
                  <a:moveTo>
                    <a:pt x="11096" y="14016"/>
                  </a:moveTo>
                  <a:lnTo>
                    <a:pt x="11096" y="14187"/>
                  </a:lnTo>
                  <a:lnTo>
                    <a:pt x="10926" y="14260"/>
                  </a:lnTo>
                  <a:lnTo>
                    <a:pt x="10780" y="14357"/>
                  </a:lnTo>
                  <a:lnTo>
                    <a:pt x="10488" y="14552"/>
                  </a:lnTo>
                  <a:lnTo>
                    <a:pt x="10293" y="14698"/>
                  </a:lnTo>
                  <a:lnTo>
                    <a:pt x="10123" y="14868"/>
                  </a:lnTo>
                  <a:lnTo>
                    <a:pt x="9953" y="15038"/>
                  </a:lnTo>
                  <a:lnTo>
                    <a:pt x="9807" y="15233"/>
                  </a:lnTo>
                  <a:lnTo>
                    <a:pt x="9807" y="15282"/>
                  </a:lnTo>
                  <a:lnTo>
                    <a:pt x="9831" y="15330"/>
                  </a:lnTo>
                  <a:lnTo>
                    <a:pt x="9856" y="15379"/>
                  </a:lnTo>
                  <a:lnTo>
                    <a:pt x="9929" y="15379"/>
                  </a:lnTo>
                  <a:lnTo>
                    <a:pt x="10099" y="15282"/>
                  </a:lnTo>
                  <a:lnTo>
                    <a:pt x="10245" y="15184"/>
                  </a:lnTo>
                  <a:lnTo>
                    <a:pt x="10537" y="14941"/>
                  </a:lnTo>
                  <a:lnTo>
                    <a:pt x="10804" y="14771"/>
                  </a:lnTo>
                  <a:lnTo>
                    <a:pt x="11072" y="14600"/>
                  </a:lnTo>
                  <a:lnTo>
                    <a:pt x="11072" y="14600"/>
                  </a:lnTo>
                  <a:lnTo>
                    <a:pt x="11048" y="15087"/>
                  </a:lnTo>
                  <a:lnTo>
                    <a:pt x="10926" y="15136"/>
                  </a:lnTo>
                  <a:lnTo>
                    <a:pt x="10804" y="15209"/>
                  </a:lnTo>
                  <a:lnTo>
                    <a:pt x="10585" y="15330"/>
                  </a:lnTo>
                  <a:lnTo>
                    <a:pt x="10439" y="15403"/>
                  </a:lnTo>
                  <a:lnTo>
                    <a:pt x="10269" y="15525"/>
                  </a:lnTo>
                  <a:lnTo>
                    <a:pt x="10123" y="15647"/>
                  </a:lnTo>
                  <a:lnTo>
                    <a:pt x="10074" y="15695"/>
                  </a:lnTo>
                  <a:lnTo>
                    <a:pt x="10050" y="15793"/>
                  </a:lnTo>
                  <a:lnTo>
                    <a:pt x="10050" y="15817"/>
                  </a:lnTo>
                  <a:lnTo>
                    <a:pt x="10074" y="15841"/>
                  </a:lnTo>
                  <a:lnTo>
                    <a:pt x="10245" y="15841"/>
                  </a:lnTo>
                  <a:lnTo>
                    <a:pt x="10391" y="15817"/>
                  </a:lnTo>
                  <a:lnTo>
                    <a:pt x="10683" y="15671"/>
                  </a:lnTo>
                  <a:lnTo>
                    <a:pt x="11023" y="15501"/>
                  </a:lnTo>
                  <a:lnTo>
                    <a:pt x="10999" y="15841"/>
                  </a:lnTo>
                  <a:lnTo>
                    <a:pt x="10756" y="15987"/>
                  </a:lnTo>
                  <a:lnTo>
                    <a:pt x="10610" y="16085"/>
                  </a:lnTo>
                  <a:lnTo>
                    <a:pt x="10464" y="16206"/>
                  </a:lnTo>
                  <a:lnTo>
                    <a:pt x="10342" y="16352"/>
                  </a:lnTo>
                  <a:lnTo>
                    <a:pt x="10196" y="16474"/>
                  </a:lnTo>
                  <a:lnTo>
                    <a:pt x="10172" y="16498"/>
                  </a:lnTo>
                  <a:lnTo>
                    <a:pt x="10172" y="16522"/>
                  </a:lnTo>
                  <a:lnTo>
                    <a:pt x="10196" y="16547"/>
                  </a:lnTo>
                  <a:lnTo>
                    <a:pt x="10245" y="16547"/>
                  </a:lnTo>
                  <a:lnTo>
                    <a:pt x="10537" y="16425"/>
                  </a:lnTo>
                  <a:lnTo>
                    <a:pt x="10804" y="16303"/>
                  </a:lnTo>
                  <a:lnTo>
                    <a:pt x="10975" y="16230"/>
                  </a:lnTo>
                  <a:lnTo>
                    <a:pt x="10975" y="16449"/>
                  </a:lnTo>
                  <a:lnTo>
                    <a:pt x="10902" y="16474"/>
                  </a:lnTo>
                  <a:lnTo>
                    <a:pt x="10756" y="16547"/>
                  </a:lnTo>
                  <a:lnTo>
                    <a:pt x="10634" y="16620"/>
                  </a:lnTo>
                  <a:lnTo>
                    <a:pt x="10415" y="16814"/>
                  </a:lnTo>
                  <a:lnTo>
                    <a:pt x="10391" y="16863"/>
                  </a:lnTo>
                  <a:lnTo>
                    <a:pt x="10391" y="16887"/>
                  </a:lnTo>
                  <a:lnTo>
                    <a:pt x="10391" y="16960"/>
                  </a:lnTo>
                  <a:lnTo>
                    <a:pt x="10464" y="16985"/>
                  </a:lnTo>
                  <a:lnTo>
                    <a:pt x="10537" y="16985"/>
                  </a:lnTo>
                  <a:lnTo>
                    <a:pt x="10780" y="16887"/>
                  </a:lnTo>
                  <a:lnTo>
                    <a:pt x="11023" y="16790"/>
                  </a:lnTo>
                  <a:lnTo>
                    <a:pt x="11048" y="16887"/>
                  </a:lnTo>
                  <a:lnTo>
                    <a:pt x="10926" y="16960"/>
                  </a:lnTo>
                  <a:lnTo>
                    <a:pt x="10829" y="17058"/>
                  </a:lnTo>
                  <a:lnTo>
                    <a:pt x="10585" y="17252"/>
                  </a:lnTo>
                  <a:lnTo>
                    <a:pt x="10561" y="17277"/>
                  </a:lnTo>
                  <a:lnTo>
                    <a:pt x="10561" y="17301"/>
                  </a:lnTo>
                  <a:lnTo>
                    <a:pt x="10585" y="17325"/>
                  </a:lnTo>
                  <a:lnTo>
                    <a:pt x="10610" y="17325"/>
                  </a:lnTo>
                  <a:lnTo>
                    <a:pt x="10780" y="17301"/>
                  </a:lnTo>
                  <a:lnTo>
                    <a:pt x="10950" y="17252"/>
                  </a:lnTo>
                  <a:lnTo>
                    <a:pt x="11096" y="17179"/>
                  </a:lnTo>
                  <a:lnTo>
                    <a:pt x="11242" y="17082"/>
                  </a:lnTo>
                  <a:lnTo>
                    <a:pt x="11388" y="17155"/>
                  </a:lnTo>
                  <a:lnTo>
                    <a:pt x="11534" y="17179"/>
                  </a:lnTo>
                  <a:lnTo>
                    <a:pt x="11705" y="17204"/>
                  </a:lnTo>
                  <a:lnTo>
                    <a:pt x="11875" y="17204"/>
                  </a:lnTo>
                  <a:lnTo>
                    <a:pt x="12216" y="17179"/>
                  </a:lnTo>
                  <a:lnTo>
                    <a:pt x="12508" y="17155"/>
                  </a:lnTo>
                  <a:lnTo>
                    <a:pt x="12897" y="17179"/>
                  </a:lnTo>
                  <a:lnTo>
                    <a:pt x="13067" y="17179"/>
                  </a:lnTo>
                  <a:lnTo>
                    <a:pt x="13262" y="17228"/>
                  </a:lnTo>
                  <a:lnTo>
                    <a:pt x="13432" y="17277"/>
                  </a:lnTo>
                  <a:lnTo>
                    <a:pt x="13554" y="17374"/>
                  </a:lnTo>
                  <a:lnTo>
                    <a:pt x="13676" y="17496"/>
                  </a:lnTo>
                  <a:lnTo>
                    <a:pt x="13773" y="17617"/>
                  </a:lnTo>
                  <a:lnTo>
                    <a:pt x="13530" y="17593"/>
                  </a:lnTo>
                  <a:lnTo>
                    <a:pt x="12556" y="17593"/>
                  </a:lnTo>
                  <a:lnTo>
                    <a:pt x="11826" y="17642"/>
                  </a:lnTo>
                  <a:lnTo>
                    <a:pt x="10366" y="17715"/>
                  </a:lnTo>
                  <a:lnTo>
                    <a:pt x="9637" y="17739"/>
                  </a:lnTo>
                  <a:lnTo>
                    <a:pt x="8907" y="17763"/>
                  </a:lnTo>
                  <a:lnTo>
                    <a:pt x="7763" y="17788"/>
                  </a:lnTo>
                  <a:lnTo>
                    <a:pt x="6644" y="17788"/>
                  </a:lnTo>
                  <a:lnTo>
                    <a:pt x="6181" y="17739"/>
                  </a:lnTo>
                  <a:lnTo>
                    <a:pt x="5816" y="17715"/>
                  </a:lnTo>
                  <a:lnTo>
                    <a:pt x="5500" y="17690"/>
                  </a:lnTo>
                  <a:lnTo>
                    <a:pt x="5597" y="17544"/>
                  </a:lnTo>
                  <a:lnTo>
                    <a:pt x="5743" y="17447"/>
                  </a:lnTo>
                  <a:lnTo>
                    <a:pt x="5865" y="17350"/>
                  </a:lnTo>
                  <a:lnTo>
                    <a:pt x="6035" y="17277"/>
                  </a:lnTo>
                  <a:lnTo>
                    <a:pt x="6206" y="17228"/>
                  </a:lnTo>
                  <a:lnTo>
                    <a:pt x="6376" y="17179"/>
                  </a:lnTo>
                  <a:lnTo>
                    <a:pt x="6765" y="17155"/>
                  </a:lnTo>
                  <a:lnTo>
                    <a:pt x="7057" y="17179"/>
                  </a:lnTo>
                  <a:lnTo>
                    <a:pt x="7374" y="17204"/>
                  </a:lnTo>
                  <a:lnTo>
                    <a:pt x="7544" y="17179"/>
                  </a:lnTo>
                  <a:lnTo>
                    <a:pt x="7690" y="17179"/>
                  </a:lnTo>
                  <a:lnTo>
                    <a:pt x="7836" y="17131"/>
                  </a:lnTo>
                  <a:lnTo>
                    <a:pt x="7958" y="17058"/>
                  </a:lnTo>
                  <a:lnTo>
                    <a:pt x="7982" y="17009"/>
                  </a:lnTo>
                  <a:lnTo>
                    <a:pt x="8055" y="17033"/>
                  </a:lnTo>
                  <a:lnTo>
                    <a:pt x="8128" y="17033"/>
                  </a:lnTo>
                  <a:lnTo>
                    <a:pt x="8177" y="17009"/>
                  </a:lnTo>
                  <a:lnTo>
                    <a:pt x="8225" y="16960"/>
                  </a:lnTo>
                  <a:lnTo>
                    <a:pt x="8274" y="16887"/>
                  </a:lnTo>
                  <a:lnTo>
                    <a:pt x="8298" y="16766"/>
                  </a:lnTo>
                  <a:lnTo>
                    <a:pt x="8298" y="16668"/>
                  </a:lnTo>
                  <a:lnTo>
                    <a:pt x="8298" y="16620"/>
                  </a:lnTo>
                  <a:lnTo>
                    <a:pt x="8274" y="16595"/>
                  </a:lnTo>
                  <a:lnTo>
                    <a:pt x="8298" y="16303"/>
                  </a:lnTo>
                  <a:lnTo>
                    <a:pt x="8298" y="15768"/>
                  </a:lnTo>
                  <a:lnTo>
                    <a:pt x="8298" y="15233"/>
                  </a:lnTo>
                  <a:lnTo>
                    <a:pt x="8298" y="14965"/>
                  </a:lnTo>
                  <a:lnTo>
                    <a:pt x="8323" y="14649"/>
                  </a:lnTo>
                  <a:lnTo>
                    <a:pt x="8323" y="14333"/>
                  </a:lnTo>
                  <a:lnTo>
                    <a:pt x="8323" y="14187"/>
                  </a:lnTo>
                  <a:lnTo>
                    <a:pt x="8298" y="14065"/>
                  </a:lnTo>
                  <a:lnTo>
                    <a:pt x="9101" y="14041"/>
                  </a:lnTo>
                  <a:lnTo>
                    <a:pt x="9101" y="14041"/>
                  </a:lnTo>
                  <a:lnTo>
                    <a:pt x="8980" y="14138"/>
                  </a:lnTo>
                  <a:lnTo>
                    <a:pt x="8834" y="14260"/>
                  </a:lnTo>
                  <a:lnTo>
                    <a:pt x="8688" y="14406"/>
                  </a:lnTo>
                  <a:lnTo>
                    <a:pt x="8663" y="14454"/>
                  </a:lnTo>
                  <a:lnTo>
                    <a:pt x="8639" y="14503"/>
                  </a:lnTo>
                  <a:lnTo>
                    <a:pt x="8615" y="14600"/>
                  </a:lnTo>
                  <a:lnTo>
                    <a:pt x="8615" y="14649"/>
                  </a:lnTo>
                  <a:lnTo>
                    <a:pt x="8639" y="14673"/>
                  </a:lnTo>
                  <a:lnTo>
                    <a:pt x="8761" y="14673"/>
                  </a:lnTo>
                  <a:lnTo>
                    <a:pt x="8858" y="14649"/>
                  </a:lnTo>
                  <a:lnTo>
                    <a:pt x="9028" y="14527"/>
                  </a:lnTo>
                  <a:lnTo>
                    <a:pt x="9199" y="14406"/>
                  </a:lnTo>
                  <a:lnTo>
                    <a:pt x="9466" y="14235"/>
                  </a:lnTo>
                  <a:lnTo>
                    <a:pt x="9710" y="14016"/>
                  </a:lnTo>
                  <a:lnTo>
                    <a:pt x="9953" y="14016"/>
                  </a:lnTo>
                  <a:lnTo>
                    <a:pt x="9734" y="14211"/>
                  </a:lnTo>
                  <a:lnTo>
                    <a:pt x="9539" y="14406"/>
                  </a:lnTo>
                  <a:lnTo>
                    <a:pt x="9345" y="14625"/>
                  </a:lnTo>
                  <a:lnTo>
                    <a:pt x="9199" y="14868"/>
                  </a:lnTo>
                  <a:lnTo>
                    <a:pt x="9199" y="14892"/>
                  </a:lnTo>
                  <a:lnTo>
                    <a:pt x="9199" y="14917"/>
                  </a:lnTo>
                  <a:lnTo>
                    <a:pt x="9223" y="14941"/>
                  </a:lnTo>
                  <a:lnTo>
                    <a:pt x="9272" y="14941"/>
                  </a:lnTo>
                  <a:lnTo>
                    <a:pt x="9393" y="14892"/>
                  </a:lnTo>
                  <a:lnTo>
                    <a:pt x="9515" y="14844"/>
                  </a:lnTo>
                  <a:lnTo>
                    <a:pt x="9758" y="14698"/>
                  </a:lnTo>
                  <a:lnTo>
                    <a:pt x="10196" y="14357"/>
                  </a:lnTo>
                  <a:lnTo>
                    <a:pt x="10464" y="14235"/>
                  </a:lnTo>
                  <a:lnTo>
                    <a:pt x="10658" y="14138"/>
                  </a:lnTo>
                  <a:lnTo>
                    <a:pt x="10804" y="14016"/>
                  </a:lnTo>
                  <a:close/>
                  <a:moveTo>
                    <a:pt x="6936" y="1"/>
                  </a:moveTo>
                  <a:lnTo>
                    <a:pt x="5914" y="74"/>
                  </a:lnTo>
                  <a:lnTo>
                    <a:pt x="4892" y="147"/>
                  </a:lnTo>
                  <a:lnTo>
                    <a:pt x="3870" y="268"/>
                  </a:lnTo>
                  <a:lnTo>
                    <a:pt x="2945" y="366"/>
                  </a:lnTo>
                  <a:lnTo>
                    <a:pt x="2483" y="390"/>
                  </a:lnTo>
                  <a:lnTo>
                    <a:pt x="1680" y="390"/>
                  </a:lnTo>
                  <a:lnTo>
                    <a:pt x="1339" y="317"/>
                  </a:lnTo>
                  <a:lnTo>
                    <a:pt x="658" y="195"/>
                  </a:lnTo>
                  <a:lnTo>
                    <a:pt x="634" y="147"/>
                  </a:lnTo>
                  <a:lnTo>
                    <a:pt x="585" y="122"/>
                  </a:lnTo>
                  <a:lnTo>
                    <a:pt x="512" y="98"/>
                  </a:lnTo>
                  <a:lnTo>
                    <a:pt x="463" y="98"/>
                  </a:lnTo>
                  <a:lnTo>
                    <a:pt x="390" y="122"/>
                  </a:lnTo>
                  <a:lnTo>
                    <a:pt x="342" y="147"/>
                  </a:lnTo>
                  <a:lnTo>
                    <a:pt x="317" y="220"/>
                  </a:lnTo>
                  <a:lnTo>
                    <a:pt x="293" y="293"/>
                  </a:lnTo>
                  <a:lnTo>
                    <a:pt x="244" y="1169"/>
                  </a:lnTo>
                  <a:lnTo>
                    <a:pt x="220" y="2069"/>
                  </a:lnTo>
                  <a:lnTo>
                    <a:pt x="196" y="3821"/>
                  </a:lnTo>
                  <a:lnTo>
                    <a:pt x="171" y="4794"/>
                  </a:lnTo>
                  <a:lnTo>
                    <a:pt x="123" y="5768"/>
                  </a:lnTo>
                  <a:lnTo>
                    <a:pt x="25" y="7690"/>
                  </a:lnTo>
                  <a:lnTo>
                    <a:pt x="1" y="8614"/>
                  </a:lnTo>
                  <a:lnTo>
                    <a:pt x="1" y="9539"/>
                  </a:lnTo>
                  <a:lnTo>
                    <a:pt x="25" y="11364"/>
                  </a:lnTo>
                  <a:lnTo>
                    <a:pt x="1" y="11997"/>
                  </a:lnTo>
                  <a:lnTo>
                    <a:pt x="1" y="12362"/>
                  </a:lnTo>
                  <a:lnTo>
                    <a:pt x="25" y="12702"/>
                  </a:lnTo>
                  <a:lnTo>
                    <a:pt x="50" y="13067"/>
                  </a:lnTo>
                  <a:lnTo>
                    <a:pt x="123" y="13408"/>
                  </a:lnTo>
                  <a:lnTo>
                    <a:pt x="244" y="13700"/>
                  </a:lnTo>
                  <a:lnTo>
                    <a:pt x="317" y="13846"/>
                  </a:lnTo>
                  <a:lnTo>
                    <a:pt x="390" y="13968"/>
                  </a:lnTo>
                  <a:lnTo>
                    <a:pt x="463" y="14065"/>
                  </a:lnTo>
                  <a:lnTo>
                    <a:pt x="561" y="14089"/>
                  </a:lnTo>
                  <a:lnTo>
                    <a:pt x="634" y="14089"/>
                  </a:lnTo>
                  <a:lnTo>
                    <a:pt x="731" y="14065"/>
                  </a:lnTo>
                  <a:lnTo>
                    <a:pt x="901" y="14138"/>
                  </a:lnTo>
                  <a:lnTo>
                    <a:pt x="1072" y="14162"/>
                  </a:lnTo>
                  <a:lnTo>
                    <a:pt x="1412" y="14211"/>
                  </a:lnTo>
                  <a:lnTo>
                    <a:pt x="2093" y="14260"/>
                  </a:lnTo>
                  <a:lnTo>
                    <a:pt x="2726" y="14308"/>
                  </a:lnTo>
                  <a:lnTo>
                    <a:pt x="3334" y="14308"/>
                  </a:lnTo>
                  <a:lnTo>
                    <a:pt x="3943" y="14284"/>
                  </a:lnTo>
                  <a:lnTo>
                    <a:pt x="4551" y="14260"/>
                  </a:lnTo>
                  <a:lnTo>
                    <a:pt x="7958" y="14089"/>
                  </a:lnTo>
                  <a:lnTo>
                    <a:pt x="7958" y="14089"/>
                  </a:lnTo>
                  <a:lnTo>
                    <a:pt x="7909" y="14211"/>
                  </a:lnTo>
                  <a:lnTo>
                    <a:pt x="7885" y="14357"/>
                  </a:lnTo>
                  <a:lnTo>
                    <a:pt x="7860" y="14673"/>
                  </a:lnTo>
                  <a:lnTo>
                    <a:pt x="7860" y="15233"/>
                  </a:lnTo>
                  <a:lnTo>
                    <a:pt x="7860" y="15768"/>
                  </a:lnTo>
                  <a:lnTo>
                    <a:pt x="7836" y="16303"/>
                  </a:lnTo>
                  <a:lnTo>
                    <a:pt x="7812" y="16547"/>
                  </a:lnTo>
                  <a:lnTo>
                    <a:pt x="7812" y="16668"/>
                  </a:lnTo>
                  <a:lnTo>
                    <a:pt x="7812" y="16790"/>
                  </a:lnTo>
                  <a:lnTo>
                    <a:pt x="7666" y="16741"/>
                  </a:lnTo>
                  <a:lnTo>
                    <a:pt x="7471" y="16693"/>
                  </a:lnTo>
                  <a:lnTo>
                    <a:pt x="7276" y="16693"/>
                  </a:lnTo>
                  <a:lnTo>
                    <a:pt x="7057" y="16668"/>
                  </a:lnTo>
                  <a:lnTo>
                    <a:pt x="6644" y="16693"/>
                  </a:lnTo>
                  <a:lnTo>
                    <a:pt x="6303" y="16741"/>
                  </a:lnTo>
                  <a:lnTo>
                    <a:pt x="6060" y="16790"/>
                  </a:lnTo>
                  <a:lnTo>
                    <a:pt x="5841" y="16863"/>
                  </a:lnTo>
                  <a:lnTo>
                    <a:pt x="5646" y="16936"/>
                  </a:lnTo>
                  <a:lnTo>
                    <a:pt x="5451" y="17058"/>
                  </a:lnTo>
                  <a:lnTo>
                    <a:pt x="5281" y="17204"/>
                  </a:lnTo>
                  <a:lnTo>
                    <a:pt x="5135" y="17374"/>
                  </a:lnTo>
                  <a:lnTo>
                    <a:pt x="5038" y="17569"/>
                  </a:lnTo>
                  <a:lnTo>
                    <a:pt x="4940" y="17812"/>
                  </a:lnTo>
                  <a:lnTo>
                    <a:pt x="4940" y="17885"/>
                  </a:lnTo>
                  <a:lnTo>
                    <a:pt x="4940" y="17958"/>
                  </a:lnTo>
                  <a:lnTo>
                    <a:pt x="4989" y="18031"/>
                  </a:lnTo>
                  <a:lnTo>
                    <a:pt x="5038" y="18055"/>
                  </a:lnTo>
                  <a:lnTo>
                    <a:pt x="5111" y="18080"/>
                  </a:lnTo>
                  <a:lnTo>
                    <a:pt x="5184" y="18080"/>
                  </a:lnTo>
                  <a:lnTo>
                    <a:pt x="5257" y="18055"/>
                  </a:lnTo>
                  <a:lnTo>
                    <a:pt x="5330" y="18007"/>
                  </a:lnTo>
                  <a:lnTo>
                    <a:pt x="5451" y="18080"/>
                  </a:lnTo>
                  <a:lnTo>
                    <a:pt x="5597" y="18128"/>
                  </a:lnTo>
                  <a:lnTo>
                    <a:pt x="5743" y="18177"/>
                  </a:lnTo>
                  <a:lnTo>
                    <a:pt x="5914" y="18201"/>
                  </a:lnTo>
                  <a:lnTo>
                    <a:pt x="6254" y="18226"/>
                  </a:lnTo>
                  <a:lnTo>
                    <a:pt x="6498" y="18226"/>
                  </a:lnTo>
                  <a:lnTo>
                    <a:pt x="7082" y="18250"/>
                  </a:lnTo>
                  <a:lnTo>
                    <a:pt x="7641" y="18250"/>
                  </a:lnTo>
                  <a:lnTo>
                    <a:pt x="8785" y="18226"/>
                  </a:lnTo>
                  <a:lnTo>
                    <a:pt x="10147" y="18201"/>
                  </a:lnTo>
                  <a:lnTo>
                    <a:pt x="11486" y="18128"/>
                  </a:lnTo>
                  <a:lnTo>
                    <a:pt x="12994" y="18080"/>
                  </a:lnTo>
                  <a:lnTo>
                    <a:pt x="13238" y="18080"/>
                  </a:lnTo>
                  <a:lnTo>
                    <a:pt x="13505" y="18104"/>
                  </a:lnTo>
                  <a:lnTo>
                    <a:pt x="13773" y="18080"/>
                  </a:lnTo>
                  <a:lnTo>
                    <a:pt x="13919" y="18080"/>
                  </a:lnTo>
                  <a:lnTo>
                    <a:pt x="14016" y="18031"/>
                  </a:lnTo>
                  <a:lnTo>
                    <a:pt x="14089" y="18080"/>
                  </a:lnTo>
                  <a:lnTo>
                    <a:pt x="14235" y="18080"/>
                  </a:lnTo>
                  <a:lnTo>
                    <a:pt x="14284" y="18055"/>
                  </a:lnTo>
                  <a:lnTo>
                    <a:pt x="14333" y="18007"/>
                  </a:lnTo>
                  <a:lnTo>
                    <a:pt x="14381" y="17958"/>
                  </a:lnTo>
                  <a:lnTo>
                    <a:pt x="14406" y="17885"/>
                  </a:lnTo>
                  <a:lnTo>
                    <a:pt x="14381" y="17812"/>
                  </a:lnTo>
                  <a:lnTo>
                    <a:pt x="14308" y="17569"/>
                  </a:lnTo>
                  <a:lnTo>
                    <a:pt x="14211" y="17374"/>
                  </a:lnTo>
                  <a:lnTo>
                    <a:pt x="14065" y="17179"/>
                  </a:lnTo>
                  <a:lnTo>
                    <a:pt x="13895" y="17033"/>
                  </a:lnTo>
                  <a:lnTo>
                    <a:pt x="13700" y="16912"/>
                  </a:lnTo>
                  <a:lnTo>
                    <a:pt x="13505" y="16814"/>
                  </a:lnTo>
                  <a:lnTo>
                    <a:pt x="13262" y="16741"/>
                  </a:lnTo>
                  <a:lnTo>
                    <a:pt x="13043" y="16693"/>
                  </a:lnTo>
                  <a:lnTo>
                    <a:pt x="12581" y="16693"/>
                  </a:lnTo>
                  <a:lnTo>
                    <a:pt x="12118" y="16766"/>
                  </a:lnTo>
                  <a:lnTo>
                    <a:pt x="11802" y="16790"/>
                  </a:lnTo>
                  <a:lnTo>
                    <a:pt x="11486" y="16814"/>
                  </a:lnTo>
                  <a:lnTo>
                    <a:pt x="11461" y="16620"/>
                  </a:lnTo>
                  <a:lnTo>
                    <a:pt x="11510" y="16571"/>
                  </a:lnTo>
                  <a:lnTo>
                    <a:pt x="11534" y="16498"/>
                  </a:lnTo>
                  <a:lnTo>
                    <a:pt x="11534" y="16449"/>
                  </a:lnTo>
                  <a:lnTo>
                    <a:pt x="11486" y="16425"/>
                  </a:lnTo>
                  <a:lnTo>
                    <a:pt x="11437" y="16401"/>
                  </a:lnTo>
                  <a:lnTo>
                    <a:pt x="11437" y="15939"/>
                  </a:lnTo>
                  <a:lnTo>
                    <a:pt x="11461" y="15501"/>
                  </a:lnTo>
                  <a:lnTo>
                    <a:pt x="11534" y="14746"/>
                  </a:lnTo>
                  <a:lnTo>
                    <a:pt x="11534" y="14381"/>
                  </a:lnTo>
                  <a:lnTo>
                    <a:pt x="11510" y="14187"/>
                  </a:lnTo>
                  <a:lnTo>
                    <a:pt x="11461" y="14016"/>
                  </a:lnTo>
                  <a:lnTo>
                    <a:pt x="14576" y="14016"/>
                  </a:lnTo>
                  <a:lnTo>
                    <a:pt x="15136" y="14041"/>
                  </a:lnTo>
                  <a:lnTo>
                    <a:pt x="15720" y="14089"/>
                  </a:lnTo>
                  <a:lnTo>
                    <a:pt x="16839" y="14211"/>
                  </a:lnTo>
                  <a:lnTo>
                    <a:pt x="17423" y="14260"/>
                  </a:lnTo>
                  <a:lnTo>
                    <a:pt x="17982" y="14260"/>
                  </a:lnTo>
                  <a:lnTo>
                    <a:pt x="18542" y="14235"/>
                  </a:lnTo>
                  <a:lnTo>
                    <a:pt x="18834" y="14211"/>
                  </a:lnTo>
                  <a:lnTo>
                    <a:pt x="19102" y="14138"/>
                  </a:lnTo>
                  <a:lnTo>
                    <a:pt x="19199" y="14114"/>
                  </a:lnTo>
                  <a:lnTo>
                    <a:pt x="19272" y="14041"/>
                  </a:lnTo>
                  <a:lnTo>
                    <a:pt x="19296" y="13968"/>
                  </a:lnTo>
                  <a:lnTo>
                    <a:pt x="19272" y="13870"/>
                  </a:lnTo>
                  <a:lnTo>
                    <a:pt x="19272" y="13773"/>
                  </a:lnTo>
                  <a:lnTo>
                    <a:pt x="19150" y="13043"/>
                  </a:lnTo>
                  <a:lnTo>
                    <a:pt x="19248" y="12921"/>
                  </a:lnTo>
                  <a:lnTo>
                    <a:pt x="19248" y="12873"/>
                  </a:lnTo>
                  <a:lnTo>
                    <a:pt x="19248" y="12824"/>
                  </a:lnTo>
                  <a:lnTo>
                    <a:pt x="19223" y="12800"/>
                  </a:lnTo>
                  <a:lnTo>
                    <a:pt x="19102" y="12800"/>
                  </a:lnTo>
                  <a:lnTo>
                    <a:pt x="19053" y="12337"/>
                  </a:lnTo>
                  <a:lnTo>
                    <a:pt x="19029" y="11875"/>
                  </a:lnTo>
                  <a:lnTo>
                    <a:pt x="18980" y="10926"/>
                  </a:lnTo>
                  <a:lnTo>
                    <a:pt x="18980" y="10001"/>
                  </a:lnTo>
                  <a:lnTo>
                    <a:pt x="19004" y="9052"/>
                  </a:lnTo>
                  <a:lnTo>
                    <a:pt x="19004" y="8955"/>
                  </a:lnTo>
                  <a:lnTo>
                    <a:pt x="19077" y="7203"/>
                  </a:lnTo>
                  <a:lnTo>
                    <a:pt x="19150" y="5549"/>
                  </a:lnTo>
                  <a:lnTo>
                    <a:pt x="19175" y="3894"/>
                  </a:lnTo>
                  <a:lnTo>
                    <a:pt x="19223" y="2385"/>
                  </a:lnTo>
                  <a:lnTo>
                    <a:pt x="19248" y="1607"/>
                  </a:lnTo>
                  <a:lnTo>
                    <a:pt x="19223" y="1242"/>
                  </a:lnTo>
                  <a:lnTo>
                    <a:pt x="19199" y="852"/>
                  </a:lnTo>
                  <a:lnTo>
                    <a:pt x="19248" y="804"/>
                  </a:lnTo>
                  <a:lnTo>
                    <a:pt x="19272" y="755"/>
                  </a:lnTo>
                  <a:lnTo>
                    <a:pt x="19296" y="682"/>
                  </a:lnTo>
                  <a:lnTo>
                    <a:pt x="19296" y="609"/>
                  </a:lnTo>
                  <a:lnTo>
                    <a:pt x="19272" y="560"/>
                  </a:lnTo>
                  <a:lnTo>
                    <a:pt x="19223" y="512"/>
                  </a:lnTo>
                  <a:lnTo>
                    <a:pt x="19175" y="463"/>
                  </a:lnTo>
                  <a:lnTo>
                    <a:pt x="19102" y="439"/>
                  </a:lnTo>
                  <a:lnTo>
                    <a:pt x="18493" y="317"/>
                  </a:lnTo>
                  <a:lnTo>
                    <a:pt x="17885" y="268"/>
                  </a:lnTo>
                  <a:lnTo>
                    <a:pt x="17277" y="244"/>
                  </a:lnTo>
                  <a:lnTo>
                    <a:pt x="16644" y="244"/>
                  </a:lnTo>
                  <a:lnTo>
                    <a:pt x="15403" y="293"/>
                  </a:lnTo>
                  <a:lnTo>
                    <a:pt x="14187" y="293"/>
                  </a:lnTo>
                  <a:lnTo>
                    <a:pt x="12629" y="220"/>
                  </a:lnTo>
                  <a:lnTo>
                    <a:pt x="11072" y="122"/>
                  </a:lnTo>
                  <a:lnTo>
                    <a:pt x="9515" y="49"/>
                  </a:lnTo>
                  <a:lnTo>
                    <a:pt x="79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Bild 9" descr="Lås med hel fyllning">
              <a:extLst>
                <a:ext uri="{FF2B5EF4-FFF2-40B4-BE49-F238E27FC236}">
                  <a16:creationId xmlns:a16="http://schemas.microsoft.com/office/drawing/2014/main" id="{B12E26CE-E6D0-5619-2A09-AF8A9F9B31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5767" y="1570473"/>
              <a:ext cx="666225" cy="666225"/>
            </a:xfrm>
            <a:prstGeom prst="rect">
              <a:avLst/>
            </a:prstGeom>
          </p:spPr>
        </p:pic>
      </p:grpSp>
      <p:sp>
        <p:nvSpPr>
          <p:cNvPr id="13" name="Platshållare för innehåll 2">
            <a:extLst>
              <a:ext uri="{FF2B5EF4-FFF2-40B4-BE49-F238E27FC236}">
                <a16:creationId xmlns:a16="http://schemas.microsoft.com/office/drawing/2014/main" id="{A51C62D5-9045-4FBE-39DA-37826B64E4E9}"/>
              </a:ext>
            </a:extLst>
          </p:cNvPr>
          <p:cNvSpPr txBox="1">
            <a:spLocks/>
          </p:cNvSpPr>
          <p:nvPr/>
        </p:nvSpPr>
        <p:spPr>
          <a:xfrm>
            <a:off x="473644" y="4332277"/>
            <a:ext cx="8790387" cy="75988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endParaRPr lang="sv-SE" sz="2400" dirty="0">
              <a:solidFill>
                <a:srgbClr val="D3AABE"/>
              </a:solidFill>
              <a:latin typeface="Work Sans" pitchFamily="2" charset="0"/>
            </a:endParaRPr>
          </a:p>
        </p:txBody>
      </p:sp>
      <p:sp>
        <p:nvSpPr>
          <p:cNvPr id="15" name="Platshållare för innehåll 2">
            <a:extLst>
              <a:ext uri="{FF2B5EF4-FFF2-40B4-BE49-F238E27FC236}">
                <a16:creationId xmlns:a16="http://schemas.microsoft.com/office/drawing/2014/main" id="{FBE1730F-BA21-75D1-3FBF-D4AF006599AB}"/>
              </a:ext>
            </a:extLst>
          </p:cNvPr>
          <p:cNvSpPr txBox="1">
            <a:spLocks/>
          </p:cNvSpPr>
          <p:nvPr/>
        </p:nvSpPr>
        <p:spPr>
          <a:xfrm>
            <a:off x="4924963" y="5316846"/>
            <a:ext cx="7425637" cy="75988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endParaRPr lang="sv-SE" sz="2400" dirty="0">
              <a:solidFill>
                <a:srgbClr val="D3AABE"/>
              </a:solidFill>
              <a:latin typeface="Work Sans" pitchFamily="2" charset="0"/>
            </a:endParaRPr>
          </a:p>
        </p:txBody>
      </p:sp>
      <p:sp>
        <p:nvSpPr>
          <p:cNvPr id="12" name="Google Shape;54;p11">
            <a:extLst>
              <a:ext uri="{FF2B5EF4-FFF2-40B4-BE49-F238E27FC236}">
                <a16:creationId xmlns:a16="http://schemas.microsoft.com/office/drawing/2014/main" id="{BE92365F-0E8A-62C6-DF62-B51214BB8DB7}"/>
              </a:ext>
            </a:extLst>
          </p:cNvPr>
          <p:cNvSpPr/>
          <p:nvPr/>
        </p:nvSpPr>
        <p:spPr>
          <a:xfrm>
            <a:off x="9792058" y="6598941"/>
            <a:ext cx="1442481"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solidFill>
            </a:endParaRPr>
          </a:p>
        </p:txBody>
      </p:sp>
      <p:sp>
        <p:nvSpPr>
          <p:cNvPr id="14" name="textruta 13">
            <a:extLst>
              <a:ext uri="{FF2B5EF4-FFF2-40B4-BE49-F238E27FC236}">
                <a16:creationId xmlns:a16="http://schemas.microsoft.com/office/drawing/2014/main" id="{739B9C13-96BF-3CF2-D483-CDB3B60A0A1C}"/>
              </a:ext>
            </a:extLst>
          </p:cNvPr>
          <p:cNvSpPr txBox="1"/>
          <p:nvPr/>
        </p:nvSpPr>
        <p:spPr>
          <a:xfrm>
            <a:off x="7859211" y="6266765"/>
            <a:ext cx="3796496" cy="338554"/>
          </a:xfrm>
          <a:prstGeom prst="rect">
            <a:avLst/>
          </a:prstGeom>
          <a:noFill/>
        </p:spPr>
        <p:txBody>
          <a:bodyPr wrap="square" rtlCol="0">
            <a:spAutoFit/>
          </a:bodyPr>
          <a:lstStyle/>
          <a:p>
            <a:pPr algn="r"/>
            <a:r>
              <a:rPr lang="sv-SE" sz="1600" dirty="0">
                <a:solidFill>
                  <a:srgbClr val="D3AABE"/>
                </a:solidFill>
                <a:latin typeface="Work Sans" pitchFamily="2" charset="0"/>
                <a:cs typeface="Futura Medium" panose="020B0602020204020303" pitchFamily="34" charset="-79"/>
              </a:rPr>
              <a:t>SAMMANFATTNING</a:t>
            </a:r>
          </a:p>
        </p:txBody>
      </p:sp>
      <p:sp>
        <p:nvSpPr>
          <p:cNvPr id="2" name="textruta 1">
            <a:extLst>
              <a:ext uri="{FF2B5EF4-FFF2-40B4-BE49-F238E27FC236}">
                <a16:creationId xmlns:a16="http://schemas.microsoft.com/office/drawing/2014/main" id="{13EF001A-A84B-EDEC-0C17-F9FFDAB90004}"/>
              </a:ext>
            </a:extLst>
          </p:cNvPr>
          <p:cNvSpPr txBox="1"/>
          <p:nvPr/>
        </p:nvSpPr>
        <p:spPr>
          <a:xfrm>
            <a:off x="3037297" y="1771054"/>
            <a:ext cx="6858000" cy="523220"/>
          </a:xfrm>
          <a:prstGeom prst="rect">
            <a:avLst/>
          </a:prstGeom>
          <a:noFill/>
        </p:spPr>
        <p:txBody>
          <a:bodyPr wrap="square" rtlCol="0">
            <a:spAutoFit/>
          </a:bodyPr>
          <a:lstStyle/>
          <a:p>
            <a:r>
              <a:rPr lang="sv-SE" sz="2800" dirty="0">
                <a:solidFill>
                  <a:schemeClr val="accent2">
                    <a:lumMod val="20000"/>
                    <a:lumOff val="80000"/>
                  </a:schemeClr>
                </a:solidFill>
              </a:rPr>
              <a:t>Lösenord är som en nyckel</a:t>
            </a:r>
          </a:p>
        </p:txBody>
      </p:sp>
      <p:sp>
        <p:nvSpPr>
          <p:cNvPr id="4" name="textruta 3">
            <a:extLst>
              <a:ext uri="{FF2B5EF4-FFF2-40B4-BE49-F238E27FC236}">
                <a16:creationId xmlns:a16="http://schemas.microsoft.com/office/drawing/2014/main" id="{FEF50DB0-8FD9-A483-9C99-ABCCCD218739}"/>
              </a:ext>
            </a:extLst>
          </p:cNvPr>
          <p:cNvSpPr txBox="1"/>
          <p:nvPr/>
        </p:nvSpPr>
        <p:spPr>
          <a:xfrm>
            <a:off x="1001211" y="3051665"/>
            <a:ext cx="6858000" cy="523220"/>
          </a:xfrm>
          <a:prstGeom prst="rect">
            <a:avLst/>
          </a:prstGeom>
          <a:noFill/>
        </p:spPr>
        <p:txBody>
          <a:bodyPr wrap="square" rtlCol="0">
            <a:spAutoFit/>
          </a:bodyPr>
          <a:lstStyle/>
          <a:p>
            <a:r>
              <a:rPr lang="sv-SE" sz="2800" dirty="0">
                <a:solidFill>
                  <a:schemeClr val="accent2">
                    <a:lumMod val="20000"/>
                    <a:lumOff val="80000"/>
                  </a:schemeClr>
                </a:solidFill>
              </a:rPr>
              <a:t>Långa lösenord är bra</a:t>
            </a:r>
          </a:p>
        </p:txBody>
      </p:sp>
      <p:pic>
        <p:nvPicPr>
          <p:cNvPr id="19" name="Bild 18" descr="Nyckel med hel fyllning">
            <a:extLst>
              <a:ext uri="{FF2B5EF4-FFF2-40B4-BE49-F238E27FC236}">
                <a16:creationId xmlns:a16="http://schemas.microsoft.com/office/drawing/2014/main" id="{BA28344C-DCCE-7BCF-FFB6-676888D26D5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231904">
            <a:off x="1960052" y="1498196"/>
            <a:ext cx="1068934" cy="1068934"/>
          </a:xfrm>
          <a:prstGeom prst="rect">
            <a:avLst/>
          </a:prstGeom>
        </p:spPr>
      </p:pic>
      <p:sp>
        <p:nvSpPr>
          <p:cNvPr id="20" name="textruta 19">
            <a:extLst>
              <a:ext uri="{FF2B5EF4-FFF2-40B4-BE49-F238E27FC236}">
                <a16:creationId xmlns:a16="http://schemas.microsoft.com/office/drawing/2014/main" id="{1230D157-135E-A4F2-07AF-949951B80791}"/>
              </a:ext>
            </a:extLst>
          </p:cNvPr>
          <p:cNvSpPr txBox="1"/>
          <p:nvPr/>
        </p:nvSpPr>
        <p:spPr>
          <a:xfrm>
            <a:off x="2101346" y="4328089"/>
            <a:ext cx="9001414" cy="523220"/>
          </a:xfrm>
          <a:prstGeom prst="rect">
            <a:avLst/>
          </a:prstGeom>
          <a:noFill/>
        </p:spPr>
        <p:txBody>
          <a:bodyPr wrap="square" rtlCol="0">
            <a:spAutoFit/>
          </a:bodyPr>
          <a:lstStyle/>
          <a:p>
            <a:r>
              <a:rPr lang="sv-SE" sz="2800" dirty="0">
                <a:solidFill>
                  <a:schemeClr val="accent2">
                    <a:lumMod val="20000"/>
                    <a:lumOff val="80000"/>
                  </a:schemeClr>
                </a:solidFill>
              </a:rPr>
              <a:t>Det är viktigt med bra lösenord så ingen kan stjäla från dig</a:t>
            </a:r>
          </a:p>
        </p:txBody>
      </p:sp>
    </p:spTree>
    <p:extLst>
      <p:ext uri="{BB962C8B-B14F-4D97-AF65-F5344CB8AC3E}">
        <p14:creationId xmlns:p14="http://schemas.microsoft.com/office/powerpoint/2010/main" val="316691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nodePh="1">
                                  <p:stCondLst>
                                    <p:cond delay="0"/>
                                  </p:stCondLst>
                                  <p:endCondLst>
                                    <p:cond evt="begin" delay="0">
                                      <p:tn val="9"/>
                                    </p:cond>
                                  </p:end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theme/theme1.xml><?xml version="1.0" encoding="utf-8"?>
<a:theme xmlns:a="http://schemas.openxmlformats.org/drawingml/2006/main" name="Paket">
  <a:themeElements>
    <a:clrScheme name="CSA 1">
      <a:dk1>
        <a:srgbClr val="2B5165"/>
      </a:dk1>
      <a:lt1>
        <a:srgbClr val="AEC2D3"/>
      </a:lt1>
      <a:dk2>
        <a:srgbClr val="682241"/>
      </a:dk2>
      <a:lt2>
        <a:srgbClr val="AEC2D3"/>
      </a:lt2>
      <a:accent1>
        <a:srgbClr val="67B9E8"/>
      </a:accent1>
      <a:accent2>
        <a:srgbClr val="EA528E"/>
      </a:accent2>
      <a:accent3>
        <a:srgbClr val="2B5113"/>
      </a:accent3>
      <a:accent4>
        <a:srgbClr val="F0BE00"/>
      </a:accent4>
      <a:accent5>
        <a:srgbClr val="675400"/>
      </a:accent5>
      <a:accent6>
        <a:srgbClr val="B0C198"/>
      </a:accent6>
      <a:hlink>
        <a:srgbClr val="D3AABE"/>
      </a:hlink>
      <a:folHlink>
        <a:srgbClr val="6CB532"/>
      </a:folHlink>
    </a:clrScheme>
    <a:fontScheme name="Pak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2bf4a64-6aa3-458c-aa08-8b0f5a39a430" xsi:nil="true"/>
    <lcf76f155ced4ddcb4097134ff3c332f xmlns="25806b8c-0817-40f8-9b44-cee3d4bb6c05">
      <Terms xmlns="http://schemas.microsoft.com/office/infopath/2007/PartnerControls"/>
    </lcf76f155ced4ddcb4097134ff3c332f>
    <MigrationSourceID xmlns="02bf4a64-6aa3-458c-aa08-8b0f5a39a43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1E502A17FBC9143A91EBDACEB479DB6" ma:contentTypeVersion="15" ma:contentTypeDescription="Skapa ett nytt dokument." ma:contentTypeScope="" ma:versionID="e2fab5550e7387818ffdad74745c3829">
  <xsd:schema xmlns:xsd="http://www.w3.org/2001/XMLSchema" xmlns:xs="http://www.w3.org/2001/XMLSchema" xmlns:p="http://schemas.microsoft.com/office/2006/metadata/properties" xmlns:ns2="25806b8c-0817-40f8-9b44-cee3d4bb6c05" xmlns:ns3="02bf4a64-6aa3-458c-aa08-8b0f5a39a430" targetNamespace="http://schemas.microsoft.com/office/2006/metadata/properties" ma:root="true" ma:fieldsID="199741d4465249c7b4d29de7ac0c86ad" ns2:_="" ns3:_="">
    <xsd:import namespace="25806b8c-0817-40f8-9b44-cee3d4bb6c05"/>
    <xsd:import namespace="02bf4a64-6aa3-458c-aa08-8b0f5a39a4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3:MigrationSource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806b8c-0817-40f8-9b44-cee3d4bb6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e338d291-7395-4225-a51e-3261c92484e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f4a64-6aa3-458c-aa08-8b0f5a39a43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eeafedf-00ae-4b7e-b9e8-103a1c4f1eaf}" ma:internalName="TaxCatchAll" ma:showField="CatchAllData" ma:web="02bf4a64-6aa3-458c-aa08-8b0f5a39a430">
      <xsd:complexType>
        <xsd:complexContent>
          <xsd:extension base="dms:MultiChoiceLookup">
            <xsd:sequence>
              <xsd:element name="Value" type="dms:Lookup" maxOccurs="unbounded" minOccurs="0" nillable="true"/>
            </xsd:sequence>
          </xsd:extension>
        </xsd:complexContent>
      </xsd:complexType>
    </xsd:element>
    <xsd:element name="MigrationSourceID" ma:index="22" nillable="true" ma:displayName="MigrationSourceID" ma:internalName="MigrationSourceID"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6DF73F-0C3E-4ECB-BA5F-D5D13B77BBDE}">
  <ds:schemaRefs>
    <ds:schemaRef ds:uri="http://schemas.microsoft.com/office/2006/metadata/properties"/>
    <ds:schemaRef ds:uri="http://schemas.microsoft.com/office/infopath/2007/PartnerControls"/>
    <ds:schemaRef ds:uri="02bf4a64-6aa3-458c-aa08-8b0f5a39a430"/>
    <ds:schemaRef ds:uri="25806b8c-0817-40f8-9b44-cee3d4bb6c05"/>
  </ds:schemaRefs>
</ds:datastoreItem>
</file>

<file path=customXml/itemProps2.xml><?xml version="1.0" encoding="utf-8"?>
<ds:datastoreItem xmlns:ds="http://schemas.openxmlformats.org/officeDocument/2006/customXml" ds:itemID="{1A75002E-9C59-4320-86D2-18C05546BB1E}">
  <ds:schemaRefs>
    <ds:schemaRef ds:uri="http://schemas.microsoft.com/sharepoint/v3/contenttype/forms"/>
  </ds:schemaRefs>
</ds:datastoreItem>
</file>

<file path=customXml/itemProps3.xml><?xml version="1.0" encoding="utf-8"?>
<ds:datastoreItem xmlns:ds="http://schemas.openxmlformats.org/officeDocument/2006/customXml" ds:itemID="{282E345D-F773-43CC-913F-3D4F91A2FD10}"/>
</file>

<file path=docProps/app.xml><?xml version="1.0" encoding="utf-8"?>
<Properties xmlns="http://schemas.openxmlformats.org/officeDocument/2006/extended-properties" xmlns:vt="http://schemas.openxmlformats.org/officeDocument/2006/docPropsVTypes">
  <Template>TM10001115[[fn=Paket]]</Template>
  <TotalTime>7132</TotalTime>
  <Words>1928</Words>
  <Application>Microsoft Office PowerPoint</Application>
  <PresentationFormat>Bredbild</PresentationFormat>
  <Paragraphs>127</Paragraphs>
  <Slides>13</Slides>
  <Notes>13</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13</vt:i4>
      </vt:variant>
    </vt:vector>
  </HeadingPairs>
  <TitlesOfParts>
    <vt:vector size="20" baseType="lpstr">
      <vt:lpstr>Arial</vt:lpstr>
      <vt:lpstr>Calibri</vt:lpstr>
      <vt:lpstr>Futura Medium</vt:lpstr>
      <vt:lpstr>Gill Sans MT</vt:lpstr>
      <vt:lpstr>Sniglet</vt:lpstr>
      <vt:lpstr>Work Sans</vt:lpstr>
      <vt:lpstr>Paket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Mia-Lie Nylund</dc:creator>
  <cp:lastModifiedBy>Judith Maiers</cp:lastModifiedBy>
  <cp:revision>17</cp:revision>
  <dcterms:created xsi:type="dcterms:W3CDTF">2022-05-31T09:53:00Z</dcterms:created>
  <dcterms:modified xsi:type="dcterms:W3CDTF">2026-07-30T21:13:24Z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0x01010011E502A17FBC9143A91EBDACEB479DB6</vt:lpwstr>
  </property>
  <property fmtid="{D5CDD505-2E9C-101B-9397-08002B2CF9AE}" pid="3" name="Order">
    <vt:r8>523300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